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8"/>
  </p:notesMasterIdLst>
  <p:sldIdLst>
    <p:sldId id="1148" r:id="rId2"/>
    <p:sldId id="1149" r:id="rId3"/>
    <p:sldId id="1187" r:id="rId4"/>
    <p:sldId id="1102" r:id="rId5"/>
    <p:sldId id="1103" r:id="rId6"/>
    <p:sldId id="1159" r:id="rId7"/>
    <p:sldId id="1168" r:id="rId8"/>
    <p:sldId id="1158" r:id="rId9"/>
    <p:sldId id="1156" r:id="rId10"/>
    <p:sldId id="1157" r:id="rId11"/>
    <p:sldId id="1160" r:id="rId12"/>
    <p:sldId id="1161" r:id="rId13"/>
    <p:sldId id="1163" r:id="rId14"/>
    <p:sldId id="1162" r:id="rId15"/>
    <p:sldId id="1164" r:id="rId16"/>
    <p:sldId id="1165" r:id="rId17"/>
    <p:sldId id="1167" r:id="rId18"/>
    <p:sldId id="1185" r:id="rId19"/>
    <p:sldId id="1186" r:id="rId20"/>
    <p:sldId id="1166" r:id="rId21"/>
    <p:sldId id="1104" r:id="rId22"/>
    <p:sldId id="1105" r:id="rId23"/>
    <p:sldId id="1169" r:id="rId24"/>
    <p:sldId id="1172" r:id="rId25"/>
    <p:sldId id="1171" r:id="rId26"/>
    <p:sldId id="1170" r:id="rId27"/>
    <p:sldId id="1106" r:id="rId28"/>
    <p:sldId id="1107" r:id="rId29"/>
    <p:sldId id="1108" r:id="rId30"/>
    <p:sldId id="1109" r:id="rId31"/>
    <p:sldId id="1173" r:id="rId32"/>
    <p:sldId id="1110" r:id="rId33"/>
    <p:sldId id="1111" r:id="rId34"/>
    <p:sldId id="1112" r:id="rId35"/>
    <p:sldId id="1121" r:id="rId36"/>
    <p:sldId id="1113" r:id="rId37"/>
    <p:sldId id="1114" r:id="rId38"/>
    <p:sldId id="1115" r:id="rId39"/>
    <p:sldId id="1117" r:id="rId40"/>
    <p:sldId id="1116" r:id="rId41"/>
    <p:sldId id="1118" r:id="rId42"/>
    <p:sldId id="1120" r:id="rId43"/>
    <p:sldId id="1119" r:id="rId44"/>
    <p:sldId id="1122" r:id="rId45"/>
    <p:sldId id="1123" r:id="rId46"/>
    <p:sldId id="1124" r:id="rId47"/>
    <p:sldId id="1125" r:id="rId48"/>
    <p:sldId id="1126" r:id="rId49"/>
    <p:sldId id="1127" r:id="rId50"/>
    <p:sldId id="1128" r:id="rId51"/>
    <p:sldId id="1129" r:id="rId52"/>
    <p:sldId id="1130" r:id="rId53"/>
    <p:sldId id="1131" r:id="rId54"/>
    <p:sldId id="1132" r:id="rId55"/>
    <p:sldId id="1133" r:id="rId56"/>
    <p:sldId id="1189" r:id="rId57"/>
    <p:sldId id="1188" r:id="rId58"/>
    <p:sldId id="1190" r:id="rId59"/>
    <p:sldId id="1191" r:id="rId60"/>
    <p:sldId id="1192" r:id="rId61"/>
    <p:sldId id="963" r:id="rId62"/>
    <p:sldId id="1155" r:id="rId63"/>
    <p:sldId id="1151" r:id="rId64"/>
    <p:sldId id="1152" r:id="rId65"/>
    <p:sldId id="1153" r:id="rId66"/>
    <p:sldId id="1174" r:id="rId67"/>
    <p:sldId id="1179" r:id="rId68"/>
    <p:sldId id="1175" r:id="rId69"/>
    <p:sldId id="1180" r:id="rId70"/>
    <p:sldId id="1176" r:id="rId71"/>
    <p:sldId id="1181" r:id="rId72"/>
    <p:sldId id="1177" r:id="rId73"/>
    <p:sldId id="1182" r:id="rId74"/>
    <p:sldId id="1178" r:id="rId75"/>
    <p:sldId id="1183" r:id="rId76"/>
    <p:sldId id="420"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1" autoAdjust="0"/>
    <p:restoredTop sz="98294" autoAdjust="0"/>
  </p:normalViewPr>
  <p:slideViewPr>
    <p:cSldViewPr>
      <p:cViewPr varScale="1">
        <p:scale>
          <a:sx n="99" d="100"/>
          <a:sy n="99" d="100"/>
        </p:scale>
        <p:origin x="861" y="54"/>
      </p:cViewPr>
      <p:guideLst>
        <p:guide orient="horz" pos="2160"/>
        <p:guide pos="2880"/>
      </p:guideLst>
    </p:cSldViewPr>
  </p:slideViewPr>
  <p:outlineViewPr>
    <p:cViewPr>
      <p:scale>
        <a:sx n="33" d="100"/>
        <a:sy n="33" d="100"/>
      </p:scale>
      <p:origin x="0" y="5212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B4DD43-7848-4610-8FC8-5C942C22D452}" type="datetimeFigureOut">
              <a:rPr lang="fr-CA" smtClean="0"/>
              <a:t>2019-11-08</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19E4F8-7960-47FB-A4B7-553178E32909}" type="slidenum">
              <a:rPr lang="fr-CA" smtClean="0"/>
              <a:t>‹#›</a:t>
            </a:fld>
            <a:endParaRPr lang="fr-CA"/>
          </a:p>
        </p:txBody>
      </p:sp>
    </p:spTree>
    <p:extLst>
      <p:ext uri="{BB962C8B-B14F-4D97-AF65-F5344CB8AC3E}">
        <p14:creationId xmlns:p14="http://schemas.microsoft.com/office/powerpoint/2010/main" val="1161318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大家好！  </a:t>
            </a:r>
            <a:r>
              <a:rPr lang="fr-CA" altLang="zh-CN" dirty="0"/>
              <a:t>Yun2 ji4 suan4 ru4men2</a:t>
            </a:r>
            <a:endParaRPr lang="fr-CA" dirty="0"/>
          </a:p>
        </p:txBody>
      </p:sp>
      <p:sp>
        <p:nvSpPr>
          <p:cNvPr id="4" name="Slide Number Placeholder 3"/>
          <p:cNvSpPr>
            <a:spLocks noGrp="1"/>
          </p:cNvSpPr>
          <p:nvPr>
            <p:ph type="sldNum" sz="quarter" idx="10"/>
          </p:nvPr>
        </p:nvSpPr>
        <p:spPr/>
        <p:txBody>
          <a:bodyPr/>
          <a:lstStyle/>
          <a:p>
            <a:fld id="{8319E4F8-7960-47FB-A4B7-553178E32909}" type="slidenum">
              <a:rPr lang="fr-CA" smtClean="0"/>
              <a:t>1</a:t>
            </a:fld>
            <a:endParaRPr lang="fr-CA"/>
          </a:p>
        </p:txBody>
      </p:sp>
    </p:spTree>
    <p:extLst>
      <p:ext uri="{BB962C8B-B14F-4D97-AF65-F5344CB8AC3E}">
        <p14:creationId xmlns:p14="http://schemas.microsoft.com/office/powerpoint/2010/main" val="2224464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19E4F8-7960-47FB-A4B7-553178E32909}" type="slidenum">
              <a:rPr lang="fr-CA" smtClean="0"/>
              <a:t>13</a:t>
            </a:fld>
            <a:endParaRPr lang="fr-CA"/>
          </a:p>
        </p:txBody>
      </p:sp>
    </p:spTree>
    <p:extLst>
      <p:ext uri="{BB962C8B-B14F-4D97-AF65-F5344CB8AC3E}">
        <p14:creationId xmlns:p14="http://schemas.microsoft.com/office/powerpoint/2010/main" val="215803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19E4F8-7960-47FB-A4B7-553178E32909}" type="slidenum">
              <a:rPr lang="fr-CA" smtClean="0"/>
              <a:t>14</a:t>
            </a:fld>
            <a:endParaRPr lang="fr-CA"/>
          </a:p>
        </p:txBody>
      </p:sp>
    </p:spTree>
    <p:extLst>
      <p:ext uri="{BB962C8B-B14F-4D97-AF65-F5344CB8AC3E}">
        <p14:creationId xmlns:p14="http://schemas.microsoft.com/office/powerpoint/2010/main" val="2158031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CB7AC97-CA75-4EB5-93D4-20EA96E565E7}" type="datetime1">
              <a:rPr lang="en-US" smtClean="0"/>
              <a:t>11/8/2019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10CFB7-491B-488A-9312-96902782004F}" type="datetime1">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7F35E3-0D70-44E0-A1F5-D703313E4CE3}" type="datetime1">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noProof="0" dirty="0"/>
              <a:t>Click to edit Master text styles</a:t>
            </a:r>
          </a:p>
          <a:p>
            <a:pPr lvl="1" eaLnBrk="1" latinLnBrk="0" hangingPunct="1"/>
            <a:r>
              <a:rPr lang="en-US" noProof="0" dirty="0"/>
              <a:t>Second level</a:t>
            </a:r>
          </a:p>
          <a:p>
            <a:pPr lvl="2" eaLnBrk="1" latinLnBrk="0" hangingPunct="1"/>
            <a:r>
              <a:rPr lang="en-US" noProof="0" dirty="0"/>
              <a:t>Third level</a:t>
            </a:r>
          </a:p>
          <a:p>
            <a:pPr lvl="3" eaLnBrk="1" latinLnBrk="0" hangingPunct="1"/>
            <a:r>
              <a:rPr lang="en-US" noProof="0" dirty="0"/>
              <a:t>Fourth level</a:t>
            </a:r>
          </a:p>
          <a:p>
            <a:pPr lvl="4" eaLnBrk="1" latinLnBrk="0" hangingPunct="1"/>
            <a:r>
              <a:rPr lang="en-US" noProof="0" dirty="0"/>
              <a:t>Fifth level</a:t>
            </a:r>
            <a:endParaRPr kumimoji="0" lang="en-US" noProof="0" dirty="0"/>
          </a:p>
        </p:txBody>
      </p:sp>
      <p:sp>
        <p:nvSpPr>
          <p:cNvPr id="4" name="Date Placeholder 3"/>
          <p:cNvSpPr>
            <a:spLocks noGrp="1"/>
          </p:cNvSpPr>
          <p:nvPr>
            <p:ph type="dt" sz="half" idx="10"/>
          </p:nvPr>
        </p:nvSpPr>
        <p:spPr/>
        <p:txBody>
          <a:bodyPr/>
          <a:lstStyle/>
          <a:p>
            <a:fld id="{8034AA27-84D8-445F-9740-BEE968FA8602}" type="datetime1">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F751C33-2741-4E29-964F-ED27CA70A149}" type="datetime1">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2DEF35E-D509-46D7-9522-044BA2D56CB0}" type="datetime1">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9BF7B8E-CFA4-49F5-9D84-702BF885AEF0}" type="datetime1">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519F88A-BC2C-4624-A260-44A7ABA18084}" type="datetime1">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E900DE01-1EC3-44F9-8F93-BDB27239F1B4}" type="datetime1">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621C7A9-5943-40CC-8E40-CFAC02199690}" type="datetime1">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25C42C55-8B53-4855-BBE9-315B9EC9F179}" type="datetime1">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203866" y="611696"/>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497D2CA-6DD3-48AC-BE7C-75E23794F508}" type="datetime1">
              <a:rPr lang="en-US" smtClean="0"/>
              <a:t>11/8/2019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59000"/>
    </mc:Choice>
    <mc:Fallback xmlns="">
      <p:transition spd="slow"/>
    </mc:Fallback>
  </mc:AlternateConten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mailto:philfv8@yahoo.com" TargetMode="Externa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techrepublic.com/article/air-gapped-computers-are-no-longer-secure/" TargetMode="Externa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philippe-fournier-viger.com/COURSES/CLOUD/" TargetMode="External"/><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219200" y="1143000"/>
            <a:ext cx="7406640" cy="1472184"/>
          </a:xfrm>
        </p:spPr>
        <p:txBody>
          <a:bodyPr>
            <a:noAutofit/>
          </a:bodyPr>
          <a:lstStyle/>
          <a:p>
            <a:pPr algn="ctr"/>
            <a:r>
              <a:rPr lang="zh-CN" altLang="en-US" sz="4000" b="1">
                <a:solidFill>
                  <a:srgbClr val="FF0000"/>
                </a:solidFill>
                <a:effectLst/>
              </a:rPr>
              <a:t>云计算入门</a:t>
            </a:r>
            <a:br>
              <a:rPr lang="en-US" altLang="zh-CN" sz="3600" noProof="0">
                <a:effectLst/>
              </a:rPr>
            </a:br>
            <a:r>
              <a:rPr lang="en-US" altLang="zh-CN" sz="3600" noProof="0">
                <a:solidFill>
                  <a:srgbClr val="0070C0"/>
                </a:solidFill>
                <a:effectLst/>
              </a:rPr>
              <a:t>Introduction to Cloud Computing</a:t>
            </a:r>
            <a:br>
              <a:rPr lang="en-US" altLang="zh-CN" sz="3600" noProof="0">
                <a:solidFill>
                  <a:srgbClr val="0070C0"/>
                </a:solidFill>
                <a:effectLst/>
              </a:rPr>
            </a:br>
            <a:r>
              <a:rPr lang="en-US" altLang="zh-CN" sz="2800">
                <a:solidFill>
                  <a:srgbClr val="0070C0"/>
                </a:solidFill>
                <a:effectLst/>
              </a:rPr>
              <a:t>GESC1001</a:t>
            </a:r>
            <a:endParaRPr lang="en-US" sz="3200" noProof="0" dirty="0">
              <a:solidFill>
                <a:srgbClr val="0070C0"/>
              </a:solidFill>
            </a:endParaRPr>
          </a:p>
        </p:txBody>
      </p:sp>
      <p:sp>
        <p:nvSpPr>
          <p:cNvPr id="3" name="Subtitle 2"/>
          <p:cNvSpPr>
            <a:spLocks noGrp="1"/>
          </p:cNvSpPr>
          <p:nvPr>
            <p:ph type="subTitle" idx="1"/>
            <p:custDataLst>
              <p:tags r:id="rId2"/>
            </p:custDataLst>
          </p:nvPr>
        </p:nvSpPr>
        <p:spPr>
          <a:xfrm>
            <a:off x="1295400" y="3352800"/>
            <a:ext cx="7406640" cy="1905000"/>
          </a:xfrm>
        </p:spPr>
        <p:txBody>
          <a:bodyPr>
            <a:normAutofit/>
          </a:bodyPr>
          <a:lstStyle/>
          <a:p>
            <a:pPr algn="ctr"/>
            <a:r>
              <a:rPr lang="en-US" b="1" noProof="0" dirty="0"/>
              <a:t>Philippe Fournier-</a:t>
            </a:r>
            <a:r>
              <a:rPr lang="en-US" b="1" noProof="0" dirty="0" err="1"/>
              <a:t>Viger</a:t>
            </a:r>
            <a:endParaRPr lang="en-US" b="1" noProof="0" dirty="0"/>
          </a:p>
          <a:p>
            <a:pPr algn="ctr"/>
            <a:r>
              <a:rPr lang="en-US" noProof="0" dirty="0"/>
              <a:t>Professor </a:t>
            </a:r>
          </a:p>
          <a:p>
            <a:pPr algn="ctr"/>
            <a:r>
              <a:rPr lang="en-US" noProof="0" dirty="0"/>
              <a:t>School of Humanities and Social Sciences</a:t>
            </a:r>
          </a:p>
          <a:p>
            <a:pPr algn="ctr"/>
            <a:r>
              <a:rPr lang="en-US" noProof="0" dirty="0">
                <a:hlinkClick r:id="rId6"/>
              </a:rPr>
              <a:t>philfv8@yahoo.com</a:t>
            </a:r>
            <a:endParaRPr lang="en-US" noProof="0" dirty="0"/>
          </a:p>
        </p:txBody>
      </p:sp>
      <p:sp>
        <p:nvSpPr>
          <p:cNvPr id="6" name="ZoneTexte 5"/>
          <p:cNvSpPr txBox="1"/>
          <p:nvPr>
            <p:custDataLst>
              <p:tags r:id="rId3"/>
            </p:custDataLst>
          </p:nvPr>
        </p:nvSpPr>
        <p:spPr>
          <a:xfrm>
            <a:off x="1295400" y="6248400"/>
            <a:ext cx="2971800" cy="369332"/>
          </a:xfrm>
          <a:prstGeom prst="rect">
            <a:avLst/>
          </a:prstGeom>
          <a:noFill/>
        </p:spPr>
        <p:txBody>
          <a:bodyPr wrap="square" rtlCol="0">
            <a:spAutoFit/>
          </a:bodyPr>
          <a:lstStyle/>
          <a:p>
            <a:r>
              <a:rPr lang="en-US" dirty="0"/>
              <a:t>Fall 2019</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5" descr="校徽英语bs copy"/>
          <p:cNvPicPr>
            <a:picLocks noChangeAspect="1" noChangeArrowheads="1"/>
          </p:cNvPicPr>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7772400" y="5465207"/>
            <a:ext cx="1209675" cy="1152525"/>
          </a:xfrm>
          <a:prstGeom prst="rect">
            <a:avLst/>
          </a:prstGeom>
          <a:noFill/>
          <a:extLst>
            <a:ext uri="{909E8E84-426E-40DD-AFC4-6F175D3DCCD1}">
              <a14:hiddenFill xmlns:a14="http://schemas.microsoft.com/office/drawing/2010/main">
                <a:solidFill>
                  <a:srgbClr val="FFFFFF"/>
                </a:solidFill>
              </a14:hiddenFill>
            </a:ext>
          </a:extLst>
        </p:spPr>
      </p:pic>
      <p:sp>
        <p:nvSpPr>
          <p:cNvPr id="5" name="Cloud"/>
          <p:cNvSpPr>
            <a:spLocks noChangeAspect="1" noEditPoints="1" noChangeArrowheads="1"/>
          </p:cNvSpPr>
          <p:nvPr/>
        </p:nvSpPr>
        <p:spPr bwMode="auto">
          <a:xfrm>
            <a:off x="0" y="16668"/>
            <a:ext cx="2501571" cy="150733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0F0"/>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8" name="laptop"/>
          <p:cNvSpPr>
            <a:spLocks noEditPoints="1" noChangeArrowheads="1"/>
          </p:cNvSpPr>
          <p:nvPr/>
        </p:nvSpPr>
        <p:spPr bwMode="auto">
          <a:xfrm>
            <a:off x="380999" y="590549"/>
            <a:ext cx="600075" cy="528637"/>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chemeClr val="bg1"/>
          </a:solidFill>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0" name="laptop"/>
          <p:cNvSpPr>
            <a:spLocks noEditPoints="1" noChangeArrowheads="1"/>
          </p:cNvSpPr>
          <p:nvPr/>
        </p:nvSpPr>
        <p:spPr bwMode="auto">
          <a:xfrm>
            <a:off x="1184702" y="438149"/>
            <a:ext cx="904875" cy="681037"/>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chemeClr val="bg1"/>
          </a:solidFill>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7467599" y="152400"/>
            <a:ext cx="1514475" cy="369332"/>
          </a:xfrm>
          <a:prstGeom prst="rect">
            <a:avLst/>
          </a:prstGeom>
          <a:noFill/>
        </p:spPr>
        <p:txBody>
          <a:bodyPr wrap="square" rtlCol="0">
            <a:spAutoFit/>
          </a:bodyPr>
          <a:lstStyle/>
          <a:p>
            <a:r>
              <a:rPr lang="en-US" dirty="0"/>
              <a:t>Lecture #8</a:t>
            </a:r>
          </a:p>
        </p:txBody>
      </p:sp>
    </p:spTree>
    <p:extLst>
      <p:ext uri="{BB962C8B-B14F-4D97-AF65-F5344CB8AC3E}">
        <p14:creationId xmlns:p14="http://schemas.microsoft.com/office/powerpoint/2010/main" val="79067994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792162"/>
          </a:xfrm>
        </p:spPr>
        <p:txBody>
          <a:bodyPr/>
          <a:lstStyle/>
          <a:p>
            <a:r>
              <a:rPr lang="en-US" dirty="0"/>
              <a:t>Introduction</a:t>
            </a:r>
          </a:p>
        </p:txBody>
      </p:sp>
      <p:sp>
        <p:nvSpPr>
          <p:cNvPr id="6" name="Content Placeholder 5"/>
          <p:cNvSpPr>
            <a:spLocks noGrp="1"/>
          </p:cNvSpPr>
          <p:nvPr>
            <p:ph idx="1"/>
          </p:nvPr>
        </p:nvSpPr>
        <p:spPr>
          <a:xfrm>
            <a:off x="990600" y="1098550"/>
            <a:ext cx="8019288" cy="4800600"/>
          </a:xfrm>
        </p:spPr>
        <p:txBody>
          <a:bodyPr>
            <a:normAutofit/>
          </a:bodyPr>
          <a:lstStyle/>
          <a:p>
            <a:r>
              <a:rPr lang="en-US" sz="2000" dirty="0"/>
              <a:t>Nowadays, most computers are connected to networks and the internet.</a:t>
            </a:r>
          </a:p>
          <a:p>
            <a:r>
              <a:rPr lang="en-US" sz="2000" dirty="0"/>
              <a:t>Thus, ensuring security is more difficult.</a:t>
            </a:r>
          </a:p>
          <a:p>
            <a:r>
              <a:rPr lang="en-US" sz="2000" dirty="0"/>
              <a:t>A </a:t>
            </a:r>
            <a:r>
              <a:rPr lang="en-US" sz="2000" b="1" dirty="0"/>
              <a:t>hacker</a:t>
            </a:r>
            <a:r>
              <a:rPr lang="en-US" sz="2000" dirty="0"/>
              <a:t> (</a:t>
            </a:r>
            <a:r>
              <a:rPr lang="ja-JP" altLang="en-US" sz="2000" dirty="0">
                <a:latin typeface="黑体" panose="02010609060101010101" pitchFamily="49" charset="-122"/>
                <a:ea typeface="黑体" panose="02010609060101010101" pitchFamily="49" charset="-122"/>
              </a:rPr>
              <a:t>黑客</a:t>
            </a:r>
            <a:r>
              <a:rPr lang="fr-CA" altLang="ja-JP" sz="2000" dirty="0"/>
              <a:t>) </a:t>
            </a:r>
            <a:r>
              <a:rPr lang="en-US" sz="2000" dirty="0"/>
              <a:t>may attack using the internet or the network.</a:t>
            </a:r>
          </a:p>
        </p:txBody>
      </p:sp>
      <p:sp>
        <p:nvSpPr>
          <p:cNvPr id="4" name="Slide Number Placeholder 3"/>
          <p:cNvSpPr>
            <a:spLocks noGrp="1"/>
          </p:cNvSpPr>
          <p:nvPr>
            <p:ph type="sldNum" sz="quarter" idx="12"/>
          </p:nvPr>
        </p:nvSpPr>
        <p:spPr>
          <a:xfrm>
            <a:off x="8613648" y="5855732"/>
            <a:ext cx="457200" cy="476250"/>
          </a:xfrm>
        </p:spPr>
        <p:txBody>
          <a:bodyPr/>
          <a:lstStyle/>
          <a:p>
            <a:fld id="{B6F15528-21DE-4FAA-801E-634DDDAF4B2B}" type="slidenum">
              <a:rPr lang="en-US" smtClean="0"/>
              <a:pPr/>
              <a:t>10</a:t>
            </a:fld>
            <a:endParaRPr lang="en-US"/>
          </a:p>
        </p:txBody>
      </p:sp>
      <p:sp>
        <p:nvSpPr>
          <p:cNvPr id="2" name="Rectangle 1"/>
          <p:cNvSpPr/>
          <p:nvPr/>
        </p:nvSpPr>
        <p:spPr>
          <a:xfrm>
            <a:off x="1447800" y="3283982"/>
            <a:ext cx="2971800" cy="243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phil\AppData\Local\Microsoft\Windows\INetCache\IE\Z5T9XIBI\15568-illustration-of-a-cartoon-padlock-pv[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4198382"/>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66800" y="2895600"/>
            <a:ext cx="3657600" cy="369332"/>
          </a:xfrm>
          <a:prstGeom prst="rect">
            <a:avLst/>
          </a:prstGeom>
          <a:noFill/>
        </p:spPr>
        <p:txBody>
          <a:bodyPr wrap="square" rtlCol="0">
            <a:spAutoFit/>
          </a:bodyPr>
          <a:lstStyle/>
          <a:p>
            <a:r>
              <a:rPr lang="en-US" b="1" dirty="0"/>
              <a:t>Room with restricted access</a:t>
            </a:r>
          </a:p>
        </p:txBody>
      </p:sp>
      <p:pic>
        <p:nvPicPr>
          <p:cNvPr id="8"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3538100"/>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5341382"/>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5341382"/>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7650" y="3309182"/>
            <a:ext cx="533400" cy="457835"/>
          </a:xfrm>
          <a:prstGeom prst="rect">
            <a:avLst/>
          </a:prstGeom>
          <a:noFill/>
          <a:extLst>
            <a:ext uri="{909E8E84-426E-40DD-AFC4-6F175D3DCCD1}">
              <a14:hiddenFill xmlns:a14="http://schemas.microsoft.com/office/drawing/2010/main">
                <a:solidFill>
                  <a:srgbClr val="FFFFFF"/>
                </a:solidFill>
              </a14:hiddenFill>
            </a:ext>
          </a:extLst>
        </p:spPr>
      </p:pic>
      <p:sp>
        <p:nvSpPr>
          <p:cNvPr id="12" name="computr1"/>
          <p:cNvSpPr>
            <a:spLocks noEditPoints="1" noChangeArrowheads="1"/>
          </p:cNvSpPr>
          <p:nvPr/>
        </p:nvSpPr>
        <p:spPr bwMode="auto">
          <a:xfrm>
            <a:off x="2413000" y="4008635"/>
            <a:ext cx="965200" cy="992188"/>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cxnSp>
        <p:nvCxnSpPr>
          <p:cNvPr id="14" name="Straight Connector 13"/>
          <p:cNvCxnSpPr/>
          <p:nvPr/>
        </p:nvCxnSpPr>
        <p:spPr>
          <a:xfrm>
            <a:off x="3276600" y="4503182"/>
            <a:ext cx="4114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loud 14"/>
          <p:cNvSpPr/>
          <p:nvPr/>
        </p:nvSpPr>
        <p:spPr>
          <a:xfrm>
            <a:off x="6324600" y="3664982"/>
            <a:ext cx="2819400" cy="1752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Internet</a:t>
            </a:r>
          </a:p>
          <a:p>
            <a:pPr algn="ctr"/>
            <a:r>
              <a:rPr lang="fr-CA" sz="3200" b="1" dirty="0"/>
              <a:t>(</a:t>
            </a:r>
            <a:r>
              <a:rPr lang="ja-JP" altLang="en-US" sz="3200" b="1" dirty="0">
                <a:latin typeface="黑体" panose="02010609060101010101" pitchFamily="49" charset="-122"/>
                <a:ea typeface="黑体" panose="02010609060101010101" pitchFamily="49" charset="-122"/>
              </a:rPr>
              <a:t>互联网</a:t>
            </a:r>
            <a:r>
              <a:rPr lang="fr-CA" altLang="ja-JP" sz="3200" b="1" dirty="0"/>
              <a:t>)</a:t>
            </a:r>
            <a:endParaRPr lang="en-US" sz="3200" b="1" dirty="0"/>
          </a:p>
        </p:txBody>
      </p:sp>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5112782"/>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7162800" y="5584586"/>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sp>
        <p:nvSpPr>
          <p:cNvPr id="18" name="Rectangle 17"/>
          <p:cNvSpPr/>
          <p:nvPr/>
        </p:nvSpPr>
        <p:spPr>
          <a:xfrm>
            <a:off x="7242180" y="5962650"/>
            <a:ext cx="710451" cy="369332"/>
          </a:xfrm>
          <a:prstGeom prst="rect">
            <a:avLst/>
          </a:prstGeom>
        </p:spPr>
        <p:txBody>
          <a:bodyPr wrap="none">
            <a:spAutoFit/>
          </a:bodyPr>
          <a:lstStyle/>
          <a:p>
            <a:r>
              <a:rPr lang="ja-JP" altLang="en-US" dirty="0"/>
              <a:t>黑客</a:t>
            </a:r>
            <a:r>
              <a:rPr lang="en-US" altLang="ja-JP" dirty="0"/>
              <a:t> </a:t>
            </a:r>
            <a:endParaRPr lang="en-US" dirty="0"/>
          </a:p>
        </p:txBody>
      </p:sp>
      <p:sp>
        <p:nvSpPr>
          <p:cNvPr id="13" name="Arc 12"/>
          <p:cNvSpPr/>
          <p:nvPr/>
        </p:nvSpPr>
        <p:spPr>
          <a:xfrm>
            <a:off x="-914400" y="4991100"/>
            <a:ext cx="8077200" cy="1029016"/>
          </a:xfrm>
          <a:prstGeom prst="arc">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2494571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792162"/>
          </a:xfrm>
        </p:spPr>
        <p:txBody>
          <a:bodyPr/>
          <a:lstStyle/>
          <a:p>
            <a:r>
              <a:rPr lang="en-US" dirty="0"/>
              <a:t>Introduction</a:t>
            </a:r>
          </a:p>
        </p:txBody>
      </p:sp>
      <p:sp>
        <p:nvSpPr>
          <p:cNvPr id="6" name="Content Placeholder 5"/>
          <p:cNvSpPr>
            <a:spLocks noGrp="1"/>
          </p:cNvSpPr>
          <p:nvPr>
            <p:ph idx="1"/>
          </p:nvPr>
        </p:nvSpPr>
        <p:spPr>
          <a:xfrm>
            <a:off x="990600" y="1098550"/>
            <a:ext cx="8019288" cy="4800600"/>
          </a:xfrm>
        </p:spPr>
        <p:txBody>
          <a:bodyPr>
            <a:normAutofit/>
          </a:bodyPr>
          <a:lstStyle/>
          <a:p>
            <a:pPr marL="82296" indent="0">
              <a:buNone/>
            </a:pPr>
            <a:r>
              <a:rPr lang="fr-CA" sz="2000" dirty="0" err="1"/>
              <a:t>Thus</a:t>
            </a:r>
            <a:r>
              <a:rPr lang="fr-CA" sz="2000" dirty="0"/>
              <a:t>, </a:t>
            </a:r>
            <a:r>
              <a:rPr lang="fr-CA" sz="2000" dirty="0" err="1"/>
              <a:t>big</a:t>
            </a:r>
            <a:r>
              <a:rPr lang="fr-CA" sz="2000" dirty="0"/>
              <a:t> </a:t>
            </a:r>
            <a:r>
              <a:rPr lang="fr-CA" sz="2000" dirty="0" err="1"/>
              <a:t>organizations</a:t>
            </a:r>
            <a:r>
              <a:rPr lang="fr-CA" sz="2000" dirty="0"/>
              <a:t> </a:t>
            </a:r>
            <a:r>
              <a:rPr lang="fr-CA" sz="2000" dirty="0" err="1"/>
              <a:t>often</a:t>
            </a:r>
            <a:r>
              <a:rPr lang="fr-CA" sz="2000" dirty="0"/>
              <a:t> store </a:t>
            </a:r>
            <a:r>
              <a:rPr lang="fr-CA" sz="2000" b="1" dirty="0">
                <a:solidFill>
                  <a:schemeClr val="accent4"/>
                </a:solidFill>
              </a:rPr>
              <a:t>sensitive data </a:t>
            </a:r>
            <a:r>
              <a:rPr lang="fr-CA" sz="2000" dirty="0"/>
              <a:t>(</a:t>
            </a:r>
            <a:r>
              <a:rPr lang="ja-JP" altLang="en-US" sz="2000" dirty="0">
                <a:latin typeface="黑体" panose="02010609060101010101" pitchFamily="49" charset="-122"/>
                <a:ea typeface="黑体" panose="02010609060101010101" pitchFamily="49" charset="-122"/>
              </a:rPr>
              <a:t>敏感数据</a:t>
            </a:r>
            <a:r>
              <a:rPr lang="fr-CA" altLang="ja-JP" sz="2000" dirty="0"/>
              <a:t>) </a:t>
            </a:r>
            <a:r>
              <a:rPr lang="fr-CA" sz="2000" dirty="0"/>
              <a:t>on computer(s) </a:t>
            </a:r>
            <a:r>
              <a:rPr lang="fr-CA" sz="2000" dirty="0" err="1"/>
              <a:t>that</a:t>
            </a:r>
            <a:r>
              <a:rPr lang="fr-CA" sz="2000" dirty="0"/>
              <a:t> are not </a:t>
            </a:r>
            <a:r>
              <a:rPr lang="fr-CA" sz="2000" dirty="0" err="1"/>
              <a:t>connected</a:t>
            </a:r>
            <a:r>
              <a:rPr lang="fr-CA" sz="2000" dirty="0"/>
              <a:t> to the internet or networks.</a:t>
            </a:r>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2" name="Rectangle 1"/>
          <p:cNvSpPr/>
          <p:nvPr/>
        </p:nvSpPr>
        <p:spPr>
          <a:xfrm>
            <a:off x="1219200" y="2514600"/>
            <a:ext cx="2971800"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phil\AppData\Local\Microsoft\Windows\INetCache\IE\Z5T9XIBI\15568-illustration-of-a-cartoon-padlock-pv[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775" y="2903773"/>
            <a:ext cx="792362" cy="7923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43000" y="2089108"/>
            <a:ext cx="3657600" cy="369332"/>
          </a:xfrm>
          <a:prstGeom prst="rect">
            <a:avLst/>
          </a:prstGeom>
          <a:noFill/>
        </p:spPr>
        <p:txBody>
          <a:bodyPr wrap="square" rtlCol="0">
            <a:spAutoFit/>
          </a:bodyPr>
          <a:lstStyle/>
          <a:p>
            <a:r>
              <a:rPr lang="en-US" b="1" dirty="0"/>
              <a:t>Room with restricted access</a:t>
            </a:r>
          </a:p>
        </p:txBody>
      </p:sp>
      <p:pic>
        <p:nvPicPr>
          <p:cNvPr id="8"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2534403"/>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737" y="3793091"/>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8575" y="3696135"/>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9050" y="2578653"/>
            <a:ext cx="533400" cy="457835"/>
          </a:xfrm>
          <a:prstGeom prst="rect">
            <a:avLst/>
          </a:prstGeom>
          <a:noFill/>
          <a:extLst>
            <a:ext uri="{909E8E84-426E-40DD-AFC4-6F175D3DCCD1}">
              <a14:hiddenFill xmlns:a14="http://schemas.microsoft.com/office/drawing/2010/main">
                <a:solidFill>
                  <a:srgbClr val="FFFFFF"/>
                </a:solidFill>
              </a14:hiddenFill>
            </a:ext>
          </a:extLst>
        </p:spPr>
      </p:pic>
      <p:sp>
        <p:nvSpPr>
          <p:cNvPr id="12" name="computr1"/>
          <p:cNvSpPr>
            <a:spLocks noEditPoints="1" noChangeArrowheads="1"/>
          </p:cNvSpPr>
          <p:nvPr/>
        </p:nvSpPr>
        <p:spPr bwMode="auto">
          <a:xfrm>
            <a:off x="1644650" y="2903773"/>
            <a:ext cx="635000" cy="646947"/>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cxnSp>
        <p:nvCxnSpPr>
          <p:cNvPr id="14" name="Straight Connector 13"/>
          <p:cNvCxnSpPr/>
          <p:nvPr/>
        </p:nvCxnSpPr>
        <p:spPr>
          <a:xfrm flipV="1">
            <a:off x="4572000" y="3544053"/>
            <a:ext cx="2590800" cy="232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loud 14"/>
          <p:cNvSpPr/>
          <p:nvPr/>
        </p:nvSpPr>
        <p:spPr>
          <a:xfrm>
            <a:off x="6096000" y="2705853"/>
            <a:ext cx="2819400" cy="1752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Internet</a:t>
            </a:r>
          </a:p>
          <a:p>
            <a:pPr algn="ctr"/>
            <a:r>
              <a:rPr lang="fr-CA" sz="3200" b="1" dirty="0"/>
              <a:t>(</a:t>
            </a:r>
            <a:r>
              <a:rPr lang="ja-JP" altLang="en-US" sz="3200" dirty="0">
                <a:latin typeface="SimHei" panose="02010609060101010101" pitchFamily="49" charset="-122"/>
                <a:ea typeface="SimHei" panose="02010609060101010101" pitchFamily="49" charset="-122"/>
              </a:rPr>
              <a:t>互联网</a:t>
            </a:r>
            <a:r>
              <a:rPr lang="fr-CA" altLang="ja-JP" sz="3200" b="1" dirty="0"/>
              <a:t>)</a:t>
            </a:r>
            <a:endParaRPr lang="en-US" sz="3200" b="1" dirty="0"/>
          </a:p>
        </p:txBody>
      </p:sp>
      <p:sp>
        <p:nvSpPr>
          <p:cNvPr id="20" name="Rectangle 19"/>
          <p:cNvSpPr/>
          <p:nvPr/>
        </p:nvSpPr>
        <p:spPr>
          <a:xfrm>
            <a:off x="1263650" y="51054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mputr1"/>
          <p:cNvSpPr>
            <a:spLocks noEditPoints="1" noChangeArrowheads="1"/>
          </p:cNvSpPr>
          <p:nvPr/>
        </p:nvSpPr>
        <p:spPr bwMode="auto">
          <a:xfrm>
            <a:off x="220345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2" name="computr1"/>
          <p:cNvSpPr>
            <a:spLocks noEditPoints="1" noChangeArrowheads="1"/>
          </p:cNvSpPr>
          <p:nvPr/>
        </p:nvSpPr>
        <p:spPr bwMode="auto">
          <a:xfrm>
            <a:off x="29718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3" name="computr1"/>
          <p:cNvSpPr>
            <a:spLocks noEditPoints="1" noChangeArrowheads="1"/>
          </p:cNvSpPr>
          <p:nvPr/>
        </p:nvSpPr>
        <p:spPr bwMode="auto">
          <a:xfrm>
            <a:off x="38100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4" name="computr1"/>
          <p:cNvSpPr>
            <a:spLocks noEditPoints="1" noChangeArrowheads="1"/>
          </p:cNvSpPr>
          <p:nvPr/>
        </p:nvSpPr>
        <p:spPr bwMode="auto">
          <a:xfrm>
            <a:off x="14097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5" name="computr1"/>
          <p:cNvSpPr>
            <a:spLocks noEditPoints="1" noChangeArrowheads="1"/>
          </p:cNvSpPr>
          <p:nvPr/>
        </p:nvSpPr>
        <p:spPr bwMode="auto">
          <a:xfrm>
            <a:off x="140970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6" name="computr1"/>
          <p:cNvSpPr>
            <a:spLocks noEditPoints="1" noChangeArrowheads="1"/>
          </p:cNvSpPr>
          <p:nvPr/>
        </p:nvSpPr>
        <p:spPr bwMode="auto">
          <a:xfrm>
            <a:off x="215265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7" name="computr1"/>
          <p:cNvSpPr>
            <a:spLocks noEditPoints="1" noChangeArrowheads="1"/>
          </p:cNvSpPr>
          <p:nvPr/>
        </p:nvSpPr>
        <p:spPr bwMode="auto">
          <a:xfrm>
            <a:off x="3009900" y="59372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8" name="computr1"/>
          <p:cNvSpPr>
            <a:spLocks noEditPoints="1" noChangeArrowheads="1"/>
          </p:cNvSpPr>
          <p:nvPr/>
        </p:nvSpPr>
        <p:spPr bwMode="auto">
          <a:xfrm>
            <a:off x="3914775"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0" name="TextBox 29"/>
          <p:cNvSpPr txBox="1"/>
          <p:nvPr/>
        </p:nvSpPr>
        <p:spPr>
          <a:xfrm>
            <a:off x="1501775" y="4736068"/>
            <a:ext cx="3657600" cy="369332"/>
          </a:xfrm>
          <a:prstGeom prst="rect">
            <a:avLst/>
          </a:prstGeom>
          <a:noFill/>
        </p:spPr>
        <p:txBody>
          <a:bodyPr wrap="square" rtlCol="0">
            <a:spAutoFit/>
          </a:bodyPr>
          <a:lstStyle/>
          <a:p>
            <a:r>
              <a:rPr lang="en-US" b="1" dirty="0"/>
              <a:t>Other computers</a:t>
            </a:r>
          </a:p>
        </p:txBody>
      </p:sp>
      <p:cxnSp>
        <p:nvCxnSpPr>
          <p:cNvPr id="31" name="Straight Connector 30"/>
          <p:cNvCxnSpPr>
            <a:endCxn id="23" idx="10"/>
          </p:cNvCxnSpPr>
          <p:nvPr/>
        </p:nvCxnSpPr>
        <p:spPr>
          <a:xfrm flipV="1">
            <a:off x="3505200" y="53728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71335" y="5446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962150" y="53927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1845835" y="61983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686050" y="61927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631192" y="61529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557160" y="61654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362450" y="56388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333875" y="54665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computr1"/>
          <p:cNvSpPr>
            <a:spLocks noEditPoints="1" noChangeArrowheads="1"/>
          </p:cNvSpPr>
          <p:nvPr/>
        </p:nvSpPr>
        <p:spPr bwMode="auto">
          <a:xfrm>
            <a:off x="2651125" y="2914110"/>
            <a:ext cx="635000" cy="646947"/>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cxnSp>
        <p:nvCxnSpPr>
          <p:cNvPr id="44" name="Straight Connector 43"/>
          <p:cNvCxnSpPr/>
          <p:nvPr/>
        </p:nvCxnSpPr>
        <p:spPr>
          <a:xfrm>
            <a:off x="2250067" y="3227246"/>
            <a:ext cx="43598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6802568"/>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792162"/>
          </a:xfrm>
        </p:spPr>
        <p:txBody>
          <a:bodyPr/>
          <a:lstStyle/>
          <a:p>
            <a:r>
              <a:rPr lang="en-US" dirty="0"/>
              <a:t>Introduction</a:t>
            </a:r>
          </a:p>
        </p:txBody>
      </p:sp>
      <p:sp>
        <p:nvSpPr>
          <p:cNvPr id="6" name="Content Placeholder 5"/>
          <p:cNvSpPr>
            <a:spLocks noGrp="1"/>
          </p:cNvSpPr>
          <p:nvPr>
            <p:ph idx="1"/>
          </p:nvPr>
        </p:nvSpPr>
        <p:spPr>
          <a:xfrm>
            <a:off x="990600" y="1098550"/>
            <a:ext cx="8019288" cy="4800600"/>
          </a:xfrm>
        </p:spPr>
        <p:txBody>
          <a:bodyPr>
            <a:normAutofit/>
          </a:bodyPr>
          <a:lstStyle/>
          <a:p>
            <a:pPr marL="82296" indent="0">
              <a:buNone/>
            </a:pPr>
            <a:r>
              <a:rPr lang="en-US" sz="2000" dirty="0"/>
              <a:t>A person who enter the restricted access room may not be allowed to bring </a:t>
            </a:r>
            <a:r>
              <a:rPr lang="en-US" sz="2000" b="1" dirty="0"/>
              <a:t>USB flash drives </a:t>
            </a:r>
            <a:r>
              <a:rPr lang="en-US" sz="2000" dirty="0"/>
              <a:t>(USB</a:t>
            </a:r>
            <a:r>
              <a:rPr lang="ja-JP" altLang="en-US" sz="2000" dirty="0">
                <a:latin typeface="SimHei" panose="02010609060101010101" pitchFamily="49" charset="-122"/>
                <a:ea typeface="SimHei" panose="02010609060101010101" pitchFamily="49" charset="-122"/>
              </a:rPr>
              <a:t>闪存驱动器</a:t>
            </a:r>
            <a:r>
              <a:rPr lang="en-US" sz="2000" dirty="0"/>
              <a:t>), cellphone (</a:t>
            </a:r>
            <a:r>
              <a:rPr lang="zh-CN" altLang="en-US" sz="2000" dirty="0"/>
              <a:t>手机</a:t>
            </a:r>
            <a:r>
              <a:rPr lang="en-US" sz="2000" dirty="0"/>
              <a:t>), etc.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2" name="Rectangle 1"/>
          <p:cNvSpPr/>
          <p:nvPr/>
        </p:nvSpPr>
        <p:spPr>
          <a:xfrm>
            <a:off x="1219200" y="2514600"/>
            <a:ext cx="2971800"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phil\AppData\Local\Microsoft\Windows\INetCache\IE\Z5T9XIBI\15568-illustration-of-a-cartoon-padlock-pv[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775" y="2903773"/>
            <a:ext cx="792362" cy="7923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43000" y="2089108"/>
            <a:ext cx="3657600" cy="369332"/>
          </a:xfrm>
          <a:prstGeom prst="rect">
            <a:avLst/>
          </a:prstGeom>
          <a:noFill/>
        </p:spPr>
        <p:txBody>
          <a:bodyPr wrap="square" rtlCol="0">
            <a:spAutoFit/>
          </a:bodyPr>
          <a:lstStyle/>
          <a:p>
            <a:r>
              <a:rPr lang="en-US" b="1" dirty="0"/>
              <a:t>Room with restricted access</a:t>
            </a:r>
          </a:p>
        </p:txBody>
      </p:sp>
      <p:pic>
        <p:nvPicPr>
          <p:cNvPr id="8"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2534403"/>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737" y="3793091"/>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8575" y="3696135"/>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9050" y="2578653"/>
            <a:ext cx="533400" cy="457835"/>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a:xfrm flipV="1">
            <a:off x="4572000" y="3544053"/>
            <a:ext cx="2590800" cy="232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loud 14"/>
          <p:cNvSpPr/>
          <p:nvPr/>
        </p:nvSpPr>
        <p:spPr>
          <a:xfrm>
            <a:off x="6096000" y="2705853"/>
            <a:ext cx="2819400" cy="1752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Internet</a:t>
            </a:r>
          </a:p>
          <a:p>
            <a:pPr algn="ctr"/>
            <a:r>
              <a:rPr lang="fr-CA" sz="3200" b="1" dirty="0"/>
              <a:t>(</a:t>
            </a:r>
            <a:r>
              <a:rPr lang="ja-JP" altLang="en-US" sz="3200" dirty="0">
                <a:latin typeface="黑体" panose="02010609060101010101" pitchFamily="49" charset="-122"/>
                <a:ea typeface="黑体" panose="02010609060101010101" pitchFamily="49" charset="-122"/>
              </a:rPr>
              <a:t>互联网</a:t>
            </a:r>
            <a:r>
              <a:rPr lang="fr-CA" altLang="ja-JP" sz="3200" b="1" dirty="0"/>
              <a:t>)</a:t>
            </a:r>
            <a:endParaRPr lang="en-US" sz="3200" b="1" dirty="0"/>
          </a:p>
        </p:txBody>
      </p:sp>
      <p:sp>
        <p:nvSpPr>
          <p:cNvPr id="20" name="Rectangle 19"/>
          <p:cNvSpPr/>
          <p:nvPr/>
        </p:nvSpPr>
        <p:spPr>
          <a:xfrm>
            <a:off x="1263650" y="51054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mputr1"/>
          <p:cNvSpPr>
            <a:spLocks noEditPoints="1" noChangeArrowheads="1"/>
          </p:cNvSpPr>
          <p:nvPr/>
        </p:nvSpPr>
        <p:spPr bwMode="auto">
          <a:xfrm>
            <a:off x="220345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2" name="computr1"/>
          <p:cNvSpPr>
            <a:spLocks noEditPoints="1" noChangeArrowheads="1"/>
          </p:cNvSpPr>
          <p:nvPr/>
        </p:nvSpPr>
        <p:spPr bwMode="auto">
          <a:xfrm>
            <a:off x="29718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3" name="computr1"/>
          <p:cNvSpPr>
            <a:spLocks noEditPoints="1" noChangeArrowheads="1"/>
          </p:cNvSpPr>
          <p:nvPr/>
        </p:nvSpPr>
        <p:spPr bwMode="auto">
          <a:xfrm>
            <a:off x="38100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4" name="computr1"/>
          <p:cNvSpPr>
            <a:spLocks noEditPoints="1" noChangeArrowheads="1"/>
          </p:cNvSpPr>
          <p:nvPr/>
        </p:nvSpPr>
        <p:spPr bwMode="auto">
          <a:xfrm>
            <a:off x="14097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5" name="computr1"/>
          <p:cNvSpPr>
            <a:spLocks noEditPoints="1" noChangeArrowheads="1"/>
          </p:cNvSpPr>
          <p:nvPr/>
        </p:nvSpPr>
        <p:spPr bwMode="auto">
          <a:xfrm>
            <a:off x="140970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6" name="computr1"/>
          <p:cNvSpPr>
            <a:spLocks noEditPoints="1" noChangeArrowheads="1"/>
          </p:cNvSpPr>
          <p:nvPr/>
        </p:nvSpPr>
        <p:spPr bwMode="auto">
          <a:xfrm>
            <a:off x="215265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7" name="computr1"/>
          <p:cNvSpPr>
            <a:spLocks noEditPoints="1" noChangeArrowheads="1"/>
          </p:cNvSpPr>
          <p:nvPr/>
        </p:nvSpPr>
        <p:spPr bwMode="auto">
          <a:xfrm>
            <a:off x="3009900" y="59372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8" name="computr1"/>
          <p:cNvSpPr>
            <a:spLocks noEditPoints="1" noChangeArrowheads="1"/>
          </p:cNvSpPr>
          <p:nvPr/>
        </p:nvSpPr>
        <p:spPr bwMode="auto">
          <a:xfrm>
            <a:off x="3914775"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0" name="TextBox 29"/>
          <p:cNvSpPr txBox="1"/>
          <p:nvPr/>
        </p:nvSpPr>
        <p:spPr>
          <a:xfrm>
            <a:off x="1501775" y="4736068"/>
            <a:ext cx="3657600" cy="369332"/>
          </a:xfrm>
          <a:prstGeom prst="rect">
            <a:avLst/>
          </a:prstGeom>
          <a:noFill/>
        </p:spPr>
        <p:txBody>
          <a:bodyPr wrap="square" rtlCol="0">
            <a:spAutoFit/>
          </a:bodyPr>
          <a:lstStyle/>
          <a:p>
            <a:r>
              <a:rPr lang="en-US" b="1" dirty="0"/>
              <a:t>Other computers</a:t>
            </a:r>
          </a:p>
        </p:txBody>
      </p:sp>
      <p:cxnSp>
        <p:nvCxnSpPr>
          <p:cNvPr id="31" name="Straight Connector 30"/>
          <p:cNvCxnSpPr>
            <a:endCxn id="23" idx="10"/>
          </p:cNvCxnSpPr>
          <p:nvPr/>
        </p:nvCxnSpPr>
        <p:spPr>
          <a:xfrm flipV="1">
            <a:off x="3505200" y="53728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71335" y="5446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962150" y="53927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1845835" y="61983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686050" y="61927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631192" y="61529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557160" y="61654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362450" y="56388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333875" y="54665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computr1"/>
          <p:cNvSpPr>
            <a:spLocks noEditPoints="1" noChangeArrowheads="1"/>
          </p:cNvSpPr>
          <p:nvPr/>
        </p:nvSpPr>
        <p:spPr bwMode="auto">
          <a:xfrm>
            <a:off x="1644650" y="2903773"/>
            <a:ext cx="635000" cy="646947"/>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2" name="computr1"/>
          <p:cNvSpPr>
            <a:spLocks noEditPoints="1" noChangeArrowheads="1"/>
          </p:cNvSpPr>
          <p:nvPr/>
        </p:nvSpPr>
        <p:spPr bwMode="auto">
          <a:xfrm>
            <a:off x="2651125" y="2914110"/>
            <a:ext cx="635000" cy="646947"/>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cxnSp>
        <p:nvCxnSpPr>
          <p:cNvPr id="43" name="Straight Connector 42"/>
          <p:cNvCxnSpPr/>
          <p:nvPr/>
        </p:nvCxnSpPr>
        <p:spPr>
          <a:xfrm>
            <a:off x="2250067" y="3227246"/>
            <a:ext cx="43598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1872726"/>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792162"/>
          </a:xfrm>
        </p:spPr>
        <p:txBody>
          <a:bodyPr/>
          <a:lstStyle/>
          <a:p>
            <a:r>
              <a:rPr lang="en-US" dirty="0"/>
              <a:t>Introduction</a:t>
            </a:r>
          </a:p>
        </p:txBody>
      </p:sp>
      <p:sp>
        <p:nvSpPr>
          <p:cNvPr id="6" name="Content Placeholder 5"/>
          <p:cNvSpPr>
            <a:spLocks noGrp="1"/>
          </p:cNvSpPr>
          <p:nvPr>
            <p:ph idx="1"/>
          </p:nvPr>
        </p:nvSpPr>
        <p:spPr>
          <a:xfrm>
            <a:off x="990600" y="1098550"/>
            <a:ext cx="8019288" cy="4800600"/>
          </a:xfrm>
        </p:spPr>
        <p:txBody>
          <a:bodyPr>
            <a:normAutofit/>
          </a:bodyPr>
          <a:lstStyle/>
          <a:p>
            <a:pPr marL="82296" indent="0">
              <a:buNone/>
            </a:pPr>
            <a:r>
              <a:rPr lang="fr-CA" sz="2800" dirty="0"/>
              <a:t>Is </a:t>
            </a:r>
            <a:r>
              <a:rPr lang="fr-CA" sz="2800" dirty="0" err="1"/>
              <a:t>this</a:t>
            </a:r>
            <a:r>
              <a:rPr lang="fr-CA" sz="2800" dirty="0"/>
              <a:t> a </a:t>
            </a:r>
            <a:r>
              <a:rPr lang="fr-CA" sz="2800" dirty="0" err="1"/>
              <a:t>perfect</a:t>
            </a:r>
            <a:r>
              <a:rPr lang="fr-CA" sz="2800" dirty="0"/>
              <a:t> solution?</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2" name="Rectangle 1"/>
          <p:cNvSpPr/>
          <p:nvPr/>
        </p:nvSpPr>
        <p:spPr>
          <a:xfrm>
            <a:off x="1219200" y="2514600"/>
            <a:ext cx="2971800"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phil\AppData\Local\Microsoft\Windows\INetCache\IE\Z5T9XIBI\15568-illustration-of-a-cartoon-padlock-pv[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775" y="2903773"/>
            <a:ext cx="792362" cy="7923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43000" y="2089108"/>
            <a:ext cx="3657600" cy="369332"/>
          </a:xfrm>
          <a:prstGeom prst="rect">
            <a:avLst/>
          </a:prstGeom>
          <a:noFill/>
        </p:spPr>
        <p:txBody>
          <a:bodyPr wrap="square" rtlCol="0">
            <a:spAutoFit/>
          </a:bodyPr>
          <a:lstStyle/>
          <a:p>
            <a:r>
              <a:rPr lang="en-US" b="1" dirty="0"/>
              <a:t>Room with restricted access</a:t>
            </a:r>
          </a:p>
        </p:txBody>
      </p:sp>
      <p:pic>
        <p:nvPicPr>
          <p:cNvPr id="8" name="Picture 2" descr="C:\Users\phil\AppData\Local\Microsoft\Windows\INetCache\IE\FTS2FUIQ\120px-Drawing_of_a_CCTV_Camera.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 y="2534403"/>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phil\AppData\Local\Microsoft\Windows\INetCache\IE\FTS2FUIQ\120px-Drawing_of_a_CCTV_Camera.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737" y="3793091"/>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hil\AppData\Local\Microsoft\Windows\INetCache\IE\FTS2FUIQ\120px-Drawing_of_a_CCTV_Camera.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8575" y="3696135"/>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phil\AppData\Local\Microsoft\Windows\INetCache\IE\FTS2FUIQ\120px-Drawing_of_a_CCTV_Camera.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9050" y="2578653"/>
            <a:ext cx="533400" cy="457835"/>
          </a:xfrm>
          <a:prstGeom prst="rect">
            <a:avLst/>
          </a:prstGeom>
          <a:noFill/>
          <a:extLst>
            <a:ext uri="{909E8E84-426E-40DD-AFC4-6F175D3DCCD1}">
              <a14:hiddenFill xmlns:a14="http://schemas.microsoft.com/office/drawing/2010/main">
                <a:solidFill>
                  <a:srgbClr val="FFFFFF"/>
                </a:solidFill>
              </a14:hiddenFill>
            </a:ext>
          </a:extLst>
        </p:spPr>
      </p:pic>
      <p:sp>
        <p:nvSpPr>
          <p:cNvPr id="40" name="computr1"/>
          <p:cNvSpPr>
            <a:spLocks noEditPoints="1" noChangeArrowheads="1"/>
          </p:cNvSpPr>
          <p:nvPr/>
        </p:nvSpPr>
        <p:spPr bwMode="auto">
          <a:xfrm>
            <a:off x="1644650" y="2903773"/>
            <a:ext cx="635000" cy="646947"/>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2" name="computr1"/>
          <p:cNvSpPr>
            <a:spLocks noEditPoints="1" noChangeArrowheads="1"/>
          </p:cNvSpPr>
          <p:nvPr/>
        </p:nvSpPr>
        <p:spPr bwMode="auto">
          <a:xfrm>
            <a:off x="2651125" y="2914110"/>
            <a:ext cx="635000" cy="646947"/>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cxnSp>
        <p:nvCxnSpPr>
          <p:cNvPr id="43" name="Straight Connector 42"/>
          <p:cNvCxnSpPr/>
          <p:nvPr/>
        </p:nvCxnSpPr>
        <p:spPr>
          <a:xfrm>
            <a:off x="2250067" y="3227246"/>
            <a:ext cx="43598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94878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792162"/>
          </a:xfrm>
        </p:spPr>
        <p:txBody>
          <a:bodyPr/>
          <a:lstStyle/>
          <a:p>
            <a:r>
              <a:rPr lang="en-US" dirty="0"/>
              <a:t>Introduction</a:t>
            </a:r>
          </a:p>
        </p:txBody>
      </p:sp>
      <p:sp>
        <p:nvSpPr>
          <p:cNvPr id="6" name="Content Placeholder 5"/>
          <p:cNvSpPr>
            <a:spLocks noGrp="1"/>
          </p:cNvSpPr>
          <p:nvPr>
            <p:ph idx="1"/>
          </p:nvPr>
        </p:nvSpPr>
        <p:spPr>
          <a:xfrm>
            <a:off x="990600" y="1098550"/>
            <a:ext cx="8019288" cy="4800600"/>
          </a:xfrm>
        </p:spPr>
        <p:txBody>
          <a:bodyPr>
            <a:normAutofit/>
          </a:bodyPr>
          <a:lstStyle/>
          <a:p>
            <a:pPr marL="82296" indent="0">
              <a:buNone/>
            </a:pPr>
            <a:r>
              <a:rPr lang="fr-CA" sz="2800" dirty="0"/>
              <a:t>Is </a:t>
            </a:r>
            <a:r>
              <a:rPr lang="fr-CA" sz="2800" dirty="0" err="1"/>
              <a:t>this</a:t>
            </a:r>
            <a:r>
              <a:rPr lang="fr-CA" sz="2800" dirty="0"/>
              <a:t> a </a:t>
            </a:r>
            <a:r>
              <a:rPr lang="fr-CA" sz="2800" dirty="0" err="1"/>
              <a:t>perfect</a:t>
            </a:r>
            <a:r>
              <a:rPr lang="fr-CA" sz="2800" dirty="0"/>
              <a:t> solution?</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2" name="Rectangle 1"/>
          <p:cNvSpPr/>
          <p:nvPr/>
        </p:nvSpPr>
        <p:spPr>
          <a:xfrm>
            <a:off x="1219200" y="2514600"/>
            <a:ext cx="2971800"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phil\AppData\Local\Microsoft\Windows\INetCache\IE\Z5T9XIBI\15568-illustration-of-a-cartoon-padlock-pv[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775" y="2903773"/>
            <a:ext cx="792362" cy="7923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43000" y="2089108"/>
            <a:ext cx="3657600" cy="369332"/>
          </a:xfrm>
          <a:prstGeom prst="rect">
            <a:avLst/>
          </a:prstGeom>
          <a:noFill/>
        </p:spPr>
        <p:txBody>
          <a:bodyPr wrap="square" rtlCol="0">
            <a:spAutoFit/>
          </a:bodyPr>
          <a:lstStyle/>
          <a:p>
            <a:r>
              <a:rPr lang="en-US" b="1" dirty="0"/>
              <a:t>Room with restricted access</a:t>
            </a:r>
          </a:p>
        </p:txBody>
      </p:sp>
      <p:pic>
        <p:nvPicPr>
          <p:cNvPr id="8" name="Picture 2" descr="C:\Users\phil\AppData\Local\Microsoft\Windows\INetCache\IE\FTS2FUIQ\120px-Drawing_of_a_CCTV_Camera.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 y="2534403"/>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phil\AppData\Local\Microsoft\Windows\INetCache\IE\FTS2FUIQ\120px-Drawing_of_a_CCTV_Camera.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737" y="3793091"/>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hil\AppData\Local\Microsoft\Windows\INetCache\IE\FTS2FUIQ\120px-Drawing_of_a_CCTV_Camera.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8575" y="3696135"/>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phil\AppData\Local\Microsoft\Windows\INetCache\IE\FTS2FUIQ\120px-Drawing_of_a_CCTV_Camera.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9050" y="2578653"/>
            <a:ext cx="533400" cy="457835"/>
          </a:xfrm>
          <a:prstGeom prst="rect">
            <a:avLst/>
          </a:prstGeom>
          <a:noFill/>
          <a:extLst>
            <a:ext uri="{909E8E84-426E-40DD-AFC4-6F175D3DCCD1}">
              <a14:hiddenFill xmlns:a14="http://schemas.microsoft.com/office/drawing/2010/main">
                <a:solidFill>
                  <a:srgbClr val="FFFFFF"/>
                </a:solidFill>
              </a14:hiddenFill>
            </a:ext>
          </a:extLst>
        </p:spPr>
      </p:pic>
      <p:sp>
        <p:nvSpPr>
          <p:cNvPr id="40" name="computr1"/>
          <p:cNvSpPr>
            <a:spLocks noEditPoints="1" noChangeArrowheads="1"/>
          </p:cNvSpPr>
          <p:nvPr/>
        </p:nvSpPr>
        <p:spPr bwMode="auto">
          <a:xfrm>
            <a:off x="1644650" y="2903773"/>
            <a:ext cx="635000" cy="646947"/>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2" name="computr1"/>
          <p:cNvSpPr>
            <a:spLocks noEditPoints="1" noChangeArrowheads="1"/>
          </p:cNvSpPr>
          <p:nvPr/>
        </p:nvSpPr>
        <p:spPr bwMode="auto">
          <a:xfrm>
            <a:off x="2651125" y="2914110"/>
            <a:ext cx="635000" cy="646947"/>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cxnSp>
        <p:nvCxnSpPr>
          <p:cNvPr id="43" name="Straight Connector 42"/>
          <p:cNvCxnSpPr/>
          <p:nvPr/>
        </p:nvCxnSpPr>
        <p:spPr>
          <a:xfrm>
            <a:off x="2250067" y="3227246"/>
            <a:ext cx="43598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43600" y="2393988"/>
            <a:ext cx="2819400" cy="3693319"/>
          </a:xfrm>
          <a:prstGeom prst="rect">
            <a:avLst/>
          </a:prstGeom>
          <a:noFill/>
        </p:spPr>
        <p:txBody>
          <a:bodyPr wrap="square" rtlCol="0">
            <a:spAutoFit/>
          </a:bodyPr>
          <a:lstStyle/>
          <a:p>
            <a:r>
              <a:rPr lang="fr-CA" b="1" dirty="0">
                <a:solidFill>
                  <a:srgbClr val="FF0000"/>
                </a:solidFill>
              </a:rPr>
              <a:t>No!</a:t>
            </a:r>
          </a:p>
          <a:p>
            <a:r>
              <a:rPr lang="fr-CA" b="1" dirty="0"/>
              <a:t>There are </a:t>
            </a:r>
            <a:r>
              <a:rPr lang="fr-CA" b="1" dirty="0" err="1"/>
              <a:t>many</a:t>
            </a:r>
            <a:r>
              <a:rPr lang="fr-CA" b="1" dirty="0"/>
              <a:t> </a:t>
            </a:r>
            <a:r>
              <a:rPr lang="fr-CA" b="1" dirty="0" err="1"/>
              <a:t>other</a:t>
            </a:r>
            <a:r>
              <a:rPr lang="fr-CA" b="1" dirty="0"/>
              <a:t> </a:t>
            </a:r>
            <a:r>
              <a:rPr lang="fr-CA" b="1" dirty="0" err="1"/>
              <a:t>risks</a:t>
            </a:r>
            <a:r>
              <a:rPr lang="fr-CA" b="1" dirty="0"/>
              <a:t>.</a:t>
            </a:r>
          </a:p>
          <a:p>
            <a:endParaRPr lang="fr-CA" b="1" dirty="0"/>
          </a:p>
          <a:p>
            <a:r>
              <a:rPr lang="fr-CA" b="1" dirty="0"/>
              <a:t>For </a:t>
            </a:r>
            <a:r>
              <a:rPr lang="fr-CA" b="1" dirty="0" err="1"/>
              <a:t>example</a:t>
            </a:r>
            <a:r>
              <a:rPr lang="fr-CA" b="1" dirty="0"/>
              <a:t>:</a:t>
            </a:r>
          </a:p>
          <a:p>
            <a:r>
              <a:rPr lang="fr-CA" dirty="0"/>
              <a:t>hackers </a:t>
            </a:r>
            <a:r>
              <a:rPr lang="fr-CA" dirty="0" err="1"/>
              <a:t>may</a:t>
            </a:r>
            <a:r>
              <a:rPr lang="fr-CA" dirty="0"/>
              <a:t> </a:t>
            </a:r>
            <a:r>
              <a:rPr lang="fr-CA" dirty="0" err="1"/>
              <a:t>listen</a:t>
            </a:r>
            <a:r>
              <a:rPr lang="fr-CA" dirty="0"/>
              <a:t> to </a:t>
            </a:r>
            <a:r>
              <a:rPr lang="fr-CA" b="1" dirty="0" err="1"/>
              <a:t>electromagnetic</a:t>
            </a:r>
            <a:r>
              <a:rPr lang="fr-CA" b="1" dirty="0"/>
              <a:t> radiations </a:t>
            </a:r>
            <a:r>
              <a:rPr lang="fr-CA" dirty="0"/>
              <a:t>(</a:t>
            </a:r>
            <a:r>
              <a:rPr lang="ja-JP" altLang="en-US" dirty="0">
                <a:latin typeface="SimHei" panose="02010609060101010101" pitchFamily="49" charset="-122"/>
                <a:ea typeface="SimHei" panose="02010609060101010101" pitchFamily="49" charset="-122"/>
              </a:rPr>
              <a:t>电磁辐射</a:t>
            </a:r>
            <a:r>
              <a:rPr lang="fr-CA" altLang="ja-JP" dirty="0"/>
              <a:t>) to </a:t>
            </a:r>
            <a:r>
              <a:rPr lang="fr-CA" altLang="ja-JP" dirty="0" err="1"/>
              <a:t>obtain</a:t>
            </a:r>
            <a:r>
              <a:rPr lang="fr-CA" altLang="ja-JP" dirty="0"/>
              <a:t> sensitive data</a:t>
            </a:r>
            <a:br>
              <a:rPr lang="fr-CA" b="1" dirty="0"/>
            </a:br>
            <a:r>
              <a:rPr lang="fr-CA" b="1" dirty="0">
                <a:hlinkClick r:id="rId5"/>
              </a:rPr>
              <a:t>https://www.techrepublic.com/article/air-gapped-computers-are-no-longer-secure/</a:t>
            </a:r>
            <a:endParaRPr lang="en-US" b="1" dirty="0"/>
          </a:p>
        </p:txBody>
      </p:sp>
      <p:pic>
        <p:nvPicPr>
          <p:cNvPr id="44"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7450" y="4305300"/>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TextBox 44"/>
          <p:cNvSpPr txBox="1"/>
          <p:nvPr/>
        </p:nvSpPr>
        <p:spPr>
          <a:xfrm>
            <a:off x="4997450" y="4777104"/>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sp>
        <p:nvSpPr>
          <p:cNvPr id="46" name="Rectangle 45"/>
          <p:cNvSpPr/>
          <p:nvPr/>
        </p:nvSpPr>
        <p:spPr>
          <a:xfrm>
            <a:off x="5076830" y="5155168"/>
            <a:ext cx="761747" cy="369332"/>
          </a:xfrm>
          <a:prstGeom prst="rect">
            <a:avLst/>
          </a:prstGeom>
        </p:spPr>
        <p:txBody>
          <a:bodyPr wrap="none">
            <a:spAutoFit/>
          </a:bodyPr>
          <a:lstStyle/>
          <a:p>
            <a:r>
              <a:rPr lang="ja-JP" altLang="en-US" dirty="0">
                <a:latin typeface="SimHei" panose="02010609060101010101" pitchFamily="49" charset="-122"/>
                <a:ea typeface="SimHei" panose="02010609060101010101" pitchFamily="49" charset="-122"/>
              </a:rPr>
              <a:t>黑客</a:t>
            </a:r>
            <a:r>
              <a:rPr lang="en-US" altLang="ja-JP" dirty="0">
                <a:latin typeface="SimHei" panose="02010609060101010101" pitchFamily="49" charset="-122"/>
                <a:ea typeface="SimHei" panose="02010609060101010101" pitchFamily="49" charset="-122"/>
              </a:rPr>
              <a:t> </a:t>
            </a:r>
            <a:endParaRPr lang="en-US" dirty="0">
              <a:latin typeface="SimHei" panose="02010609060101010101" pitchFamily="49" charset="-122"/>
              <a:ea typeface="SimHei" panose="02010609060101010101" pitchFamily="49" charset="-122"/>
            </a:endParaRPr>
          </a:p>
        </p:txBody>
      </p:sp>
      <p:pic>
        <p:nvPicPr>
          <p:cNvPr id="7170" name="Picture 2" descr="C:\Users\phil\AppData\Local\Microsoft\Windows\INetCache\IE\Z5T9XIBI\RadioTower[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63323" y="4777104"/>
            <a:ext cx="674553" cy="92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271419"/>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Introduction</a:t>
            </a:r>
            <a:endParaRPr lang="en-US" dirty="0"/>
          </a:p>
        </p:txBody>
      </p:sp>
      <p:sp>
        <p:nvSpPr>
          <p:cNvPr id="3" name="Content Placeholder 2"/>
          <p:cNvSpPr>
            <a:spLocks noGrp="1"/>
          </p:cNvSpPr>
          <p:nvPr>
            <p:ph idx="1"/>
          </p:nvPr>
        </p:nvSpPr>
        <p:spPr/>
        <p:txBody>
          <a:bodyPr>
            <a:normAutofit/>
          </a:bodyPr>
          <a:lstStyle/>
          <a:p>
            <a:pPr marL="82296" indent="0">
              <a:buNone/>
            </a:pPr>
            <a:r>
              <a:rPr lang="fr-CA" sz="2000" dirty="0" err="1"/>
              <a:t>We</a:t>
            </a:r>
            <a:r>
              <a:rPr lang="fr-CA" sz="2000" dirty="0"/>
              <a:t> </a:t>
            </a:r>
            <a:r>
              <a:rPr lang="fr-CA" sz="2000" dirty="0" err="1"/>
              <a:t>also</a:t>
            </a:r>
            <a:r>
              <a:rPr lang="fr-CA" sz="2000" dirty="0"/>
              <a:t> </a:t>
            </a:r>
            <a:r>
              <a:rPr lang="fr-CA" sz="2000" dirty="0" err="1"/>
              <a:t>need</a:t>
            </a:r>
            <a:r>
              <a:rPr lang="fr-CA" sz="2000" dirty="0"/>
              <a:t> to </a:t>
            </a:r>
            <a:r>
              <a:rPr lang="fr-CA" sz="2000" dirty="0" err="1"/>
              <a:t>protect</a:t>
            </a:r>
            <a:r>
              <a:rPr lang="fr-CA" sz="2000" dirty="0"/>
              <a:t> not </a:t>
            </a:r>
            <a:r>
              <a:rPr lang="fr-CA" sz="2000" dirty="0" err="1"/>
              <a:t>just</a:t>
            </a:r>
            <a:r>
              <a:rPr lang="fr-CA" sz="2000" dirty="0"/>
              <a:t> the computers but </a:t>
            </a:r>
            <a:r>
              <a:rPr lang="fr-CA" sz="2000" dirty="0" err="1"/>
              <a:t>also</a:t>
            </a:r>
            <a:r>
              <a:rPr lang="fr-CA" sz="2000" dirty="0"/>
              <a:t> the network </a:t>
            </a:r>
            <a:r>
              <a:rPr lang="fr-CA" sz="2000" dirty="0" err="1"/>
              <a:t>equipment</a:t>
            </a:r>
            <a:r>
              <a:rPr lang="en-US" sz="2000" dirty="0"/>
              <a:t>.</a:t>
            </a:r>
          </a:p>
          <a:p>
            <a:r>
              <a:rPr lang="fr-CA" sz="2000" dirty="0"/>
              <a:t>Network </a:t>
            </a:r>
            <a:r>
              <a:rPr lang="fr-CA" sz="2000" dirty="0" err="1"/>
              <a:t>cables</a:t>
            </a:r>
            <a:r>
              <a:rPr lang="fr-CA" sz="2000" dirty="0"/>
              <a:t> (</a:t>
            </a:r>
            <a:r>
              <a:rPr lang="ja-JP" altLang="en-US" sz="2000" dirty="0">
                <a:latin typeface="SimHei" panose="02010609060101010101" pitchFamily="49" charset="-122"/>
                <a:ea typeface="SimHei" panose="02010609060101010101" pitchFamily="49" charset="-122"/>
              </a:rPr>
              <a:t>网络电缆</a:t>
            </a:r>
            <a:r>
              <a:rPr lang="fr-CA" sz="2000" dirty="0"/>
              <a:t>)</a:t>
            </a:r>
          </a:p>
          <a:p>
            <a:r>
              <a:rPr lang="fr-CA" sz="2000" dirty="0" err="1"/>
              <a:t>Routers</a:t>
            </a:r>
            <a:r>
              <a:rPr lang="fr-CA" sz="2000" dirty="0"/>
              <a:t> (</a:t>
            </a:r>
            <a:r>
              <a:rPr lang="ja-JP" altLang="en-US" sz="2000" dirty="0">
                <a:latin typeface="SimHei" panose="02010609060101010101" pitchFamily="49" charset="-122"/>
                <a:ea typeface="SimHei" panose="02010609060101010101" pitchFamily="49" charset="-122"/>
              </a:rPr>
              <a:t>路由器</a:t>
            </a:r>
            <a:r>
              <a:rPr lang="fr-CA" altLang="ja-JP" sz="2000" dirty="0"/>
              <a:t>)</a:t>
            </a:r>
            <a:r>
              <a:rPr lang="fr-CA" sz="2000" dirty="0"/>
              <a:t>, </a:t>
            </a:r>
            <a:r>
              <a:rPr lang="fr-CA" sz="2000" dirty="0" err="1"/>
              <a:t>switches</a:t>
            </a:r>
            <a:r>
              <a:rPr lang="fr-CA" sz="2000" dirty="0"/>
              <a:t> (</a:t>
            </a:r>
            <a:r>
              <a:rPr lang="ja-JP" altLang="en-US" sz="2000" dirty="0">
                <a:latin typeface="SimHei" panose="02010609060101010101" pitchFamily="49" charset="-122"/>
                <a:ea typeface="SimHei" panose="02010609060101010101" pitchFamily="49" charset="-122"/>
              </a:rPr>
              <a:t>网络交换机</a:t>
            </a:r>
            <a:r>
              <a:rPr lang="fr-CA" altLang="ja-JP" sz="2000" dirty="0"/>
              <a:t>)</a:t>
            </a:r>
            <a:r>
              <a:rPr lang="fr-CA" sz="200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cxnSp>
        <p:nvCxnSpPr>
          <p:cNvPr id="5" name="Straight Connector 4"/>
          <p:cNvCxnSpPr/>
          <p:nvPr/>
        </p:nvCxnSpPr>
        <p:spPr>
          <a:xfrm flipV="1">
            <a:off x="3917950" y="3937000"/>
            <a:ext cx="2590800" cy="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 y="34290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mputr1"/>
          <p:cNvSpPr>
            <a:spLocks noEditPoints="1" noChangeArrowheads="1"/>
          </p:cNvSpPr>
          <p:nvPr/>
        </p:nvSpPr>
        <p:spPr bwMode="auto">
          <a:xfrm>
            <a:off x="116840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computr1"/>
          <p:cNvSpPr>
            <a:spLocks noEditPoints="1" noChangeArrowheads="1"/>
          </p:cNvSpPr>
          <p:nvPr/>
        </p:nvSpPr>
        <p:spPr bwMode="auto">
          <a:xfrm>
            <a:off x="19367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7749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746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37465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11760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1974850" y="42608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2879725"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TextBox 14"/>
          <p:cNvSpPr txBox="1"/>
          <p:nvPr/>
        </p:nvSpPr>
        <p:spPr>
          <a:xfrm>
            <a:off x="466725" y="3059668"/>
            <a:ext cx="3657600" cy="369332"/>
          </a:xfrm>
          <a:prstGeom prst="rect">
            <a:avLst/>
          </a:prstGeom>
          <a:noFill/>
        </p:spPr>
        <p:txBody>
          <a:bodyPr wrap="square" rtlCol="0">
            <a:spAutoFit/>
          </a:bodyPr>
          <a:lstStyle/>
          <a:p>
            <a:r>
              <a:rPr lang="en-US" b="1" dirty="0"/>
              <a:t>Some computers</a:t>
            </a:r>
          </a:p>
        </p:txBody>
      </p:sp>
      <p:cxnSp>
        <p:nvCxnSpPr>
          <p:cNvPr id="16" name="Straight Connector 15"/>
          <p:cNvCxnSpPr>
            <a:endCxn id="9" idx="10"/>
          </p:cNvCxnSpPr>
          <p:nvPr/>
        </p:nvCxnSpPr>
        <p:spPr>
          <a:xfrm flipV="1">
            <a:off x="2470150" y="369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636285" y="37702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27100" y="37163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10785" y="45219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651000" y="45163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596142" y="44765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22110" y="44890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327400" y="39624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98825" y="37901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7400" y="3505200"/>
            <a:ext cx="32766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mputr1"/>
          <p:cNvSpPr>
            <a:spLocks noEditPoints="1" noChangeArrowheads="1"/>
          </p:cNvSpPr>
          <p:nvPr/>
        </p:nvSpPr>
        <p:spPr bwMode="auto">
          <a:xfrm>
            <a:off x="680720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8" name="computr1"/>
          <p:cNvSpPr>
            <a:spLocks noEditPoints="1" noChangeArrowheads="1"/>
          </p:cNvSpPr>
          <p:nvPr/>
        </p:nvSpPr>
        <p:spPr bwMode="auto">
          <a:xfrm>
            <a:off x="75755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9" name="computr1"/>
          <p:cNvSpPr>
            <a:spLocks noEditPoints="1" noChangeArrowheads="1"/>
          </p:cNvSpPr>
          <p:nvPr/>
        </p:nvSpPr>
        <p:spPr bwMode="auto">
          <a:xfrm>
            <a:off x="84137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0" name="computr1"/>
          <p:cNvSpPr>
            <a:spLocks noEditPoints="1" noChangeArrowheads="1"/>
          </p:cNvSpPr>
          <p:nvPr/>
        </p:nvSpPr>
        <p:spPr bwMode="auto">
          <a:xfrm>
            <a:off x="60134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1" name="computr1"/>
          <p:cNvSpPr>
            <a:spLocks noEditPoints="1" noChangeArrowheads="1"/>
          </p:cNvSpPr>
          <p:nvPr/>
        </p:nvSpPr>
        <p:spPr bwMode="auto">
          <a:xfrm>
            <a:off x="601345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2" name="computr1"/>
          <p:cNvSpPr>
            <a:spLocks noEditPoints="1" noChangeArrowheads="1"/>
          </p:cNvSpPr>
          <p:nvPr/>
        </p:nvSpPr>
        <p:spPr bwMode="auto">
          <a:xfrm>
            <a:off x="675640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3" name="computr1"/>
          <p:cNvSpPr>
            <a:spLocks noEditPoints="1" noChangeArrowheads="1"/>
          </p:cNvSpPr>
          <p:nvPr/>
        </p:nvSpPr>
        <p:spPr bwMode="auto">
          <a:xfrm>
            <a:off x="7613650" y="43370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4" name="computr1"/>
          <p:cNvSpPr>
            <a:spLocks noEditPoints="1" noChangeArrowheads="1"/>
          </p:cNvSpPr>
          <p:nvPr/>
        </p:nvSpPr>
        <p:spPr bwMode="auto">
          <a:xfrm>
            <a:off x="8518525"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5" name="TextBox 34"/>
          <p:cNvSpPr txBox="1"/>
          <p:nvPr/>
        </p:nvSpPr>
        <p:spPr>
          <a:xfrm>
            <a:off x="6105525" y="3135868"/>
            <a:ext cx="3657600" cy="369332"/>
          </a:xfrm>
          <a:prstGeom prst="rect">
            <a:avLst/>
          </a:prstGeom>
          <a:noFill/>
        </p:spPr>
        <p:txBody>
          <a:bodyPr wrap="square" rtlCol="0">
            <a:spAutoFit/>
          </a:bodyPr>
          <a:lstStyle/>
          <a:p>
            <a:r>
              <a:rPr lang="en-US" b="1" dirty="0"/>
              <a:t>Other computers</a:t>
            </a:r>
          </a:p>
        </p:txBody>
      </p:sp>
      <p:cxnSp>
        <p:nvCxnSpPr>
          <p:cNvPr id="36" name="Straight Connector 35"/>
          <p:cNvCxnSpPr>
            <a:endCxn id="29" idx="10"/>
          </p:cNvCxnSpPr>
          <p:nvPr/>
        </p:nvCxnSpPr>
        <p:spPr>
          <a:xfrm flipV="1">
            <a:off x="8108950" y="3772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75085" y="384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565900" y="37925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449585" y="45981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289800" y="45925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234942" y="45527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8160910" y="45652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966200" y="4496435"/>
            <a:ext cx="104775" cy="563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937625" y="3866317"/>
            <a:ext cx="20637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78225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Introduction</a:t>
            </a:r>
            <a:endParaRPr lang="en-US" dirty="0"/>
          </a:p>
        </p:txBody>
      </p:sp>
      <p:sp>
        <p:nvSpPr>
          <p:cNvPr id="3" name="Content Placeholder 2"/>
          <p:cNvSpPr>
            <a:spLocks noGrp="1"/>
          </p:cNvSpPr>
          <p:nvPr>
            <p:ph idx="1"/>
          </p:nvPr>
        </p:nvSpPr>
        <p:spPr/>
        <p:txBody>
          <a:bodyPr>
            <a:normAutofit/>
          </a:bodyPr>
          <a:lstStyle/>
          <a:p>
            <a:pPr marL="82296" indent="0">
              <a:buNone/>
            </a:pPr>
            <a:r>
              <a:rPr lang="fr-CA" sz="2000" dirty="0" err="1"/>
              <a:t>We</a:t>
            </a:r>
            <a:r>
              <a:rPr lang="fr-CA" sz="2000" dirty="0"/>
              <a:t> </a:t>
            </a:r>
            <a:r>
              <a:rPr lang="fr-CA" sz="2000" dirty="0" err="1"/>
              <a:t>also</a:t>
            </a:r>
            <a:r>
              <a:rPr lang="fr-CA" sz="2000" dirty="0"/>
              <a:t> </a:t>
            </a:r>
            <a:r>
              <a:rPr lang="fr-CA" sz="2000" dirty="0" err="1"/>
              <a:t>need</a:t>
            </a:r>
            <a:r>
              <a:rPr lang="fr-CA" sz="2000" dirty="0"/>
              <a:t> to </a:t>
            </a:r>
            <a:r>
              <a:rPr lang="fr-CA" sz="2000" dirty="0" err="1"/>
              <a:t>protect</a:t>
            </a:r>
            <a:r>
              <a:rPr lang="fr-CA" sz="2000" dirty="0"/>
              <a:t> not </a:t>
            </a:r>
            <a:r>
              <a:rPr lang="fr-CA" sz="2000" dirty="0" err="1"/>
              <a:t>just</a:t>
            </a:r>
            <a:r>
              <a:rPr lang="fr-CA" sz="2000" dirty="0"/>
              <a:t> the computers but </a:t>
            </a:r>
            <a:r>
              <a:rPr lang="fr-CA" sz="2000" dirty="0" err="1"/>
              <a:t>also</a:t>
            </a:r>
            <a:r>
              <a:rPr lang="fr-CA" sz="2000" dirty="0"/>
              <a:t> the </a:t>
            </a:r>
            <a:r>
              <a:rPr lang="fr-CA" sz="2000" b="1" dirty="0"/>
              <a:t>network </a:t>
            </a:r>
            <a:r>
              <a:rPr lang="fr-CA" sz="2000" b="1" dirty="0" err="1"/>
              <a:t>equipment</a:t>
            </a:r>
            <a:r>
              <a:rPr lang="en-US" sz="2000" b="1" dirty="0"/>
              <a:t>.</a:t>
            </a:r>
          </a:p>
          <a:p>
            <a:r>
              <a:rPr lang="fr-CA" sz="2000" dirty="0"/>
              <a:t>Network </a:t>
            </a:r>
            <a:r>
              <a:rPr lang="fr-CA" sz="2000" dirty="0" err="1"/>
              <a:t>cables</a:t>
            </a:r>
            <a:r>
              <a:rPr lang="fr-CA" sz="2000" dirty="0"/>
              <a:t> (</a:t>
            </a:r>
            <a:r>
              <a:rPr lang="ja-JP" altLang="en-US" sz="2000" dirty="0">
                <a:latin typeface="SimHei" panose="02010609060101010101" pitchFamily="49" charset="-122"/>
                <a:ea typeface="SimHei" panose="02010609060101010101" pitchFamily="49" charset="-122"/>
              </a:rPr>
              <a:t>网络电缆</a:t>
            </a:r>
            <a:r>
              <a:rPr lang="fr-CA" sz="2000" dirty="0"/>
              <a:t>)</a:t>
            </a:r>
          </a:p>
          <a:p>
            <a:r>
              <a:rPr lang="fr-CA" sz="2000" dirty="0" err="1"/>
              <a:t>Routers</a:t>
            </a:r>
            <a:r>
              <a:rPr lang="fr-CA" sz="2000" dirty="0"/>
              <a:t> (</a:t>
            </a:r>
            <a:r>
              <a:rPr lang="ja-JP" altLang="en-US" sz="2000" dirty="0">
                <a:latin typeface="SimHei" panose="02010609060101010101" pitchFamily="49" charset="-122"/>
                <a:ea typeface="SimHei" panose="02010609060101010101" pitchFamily="49" charset="-122"/>
              </a:rPr>
              <a:t>路由器</a:t>
            </a:r>
            <a:r>
              <a:rPr lang="fr-CA" altLang="ja-JP" sz="2000" dirty="0"/>
              <a:t>)</a:t>
            </a:r>
            <a:r>
              <a:rPr lang="fr-CA" sz="2000" dirty="0"/>
              <a:t>, switches (</a:t>
            </a:r>
            <a:r>
              <a:rPr lang="ja-JP" altLang="en-US" sz="2000" dirty="0">
                <a:latin typeface="SimHei" panose="02010609060101010101" pitchFamily="49" charset="-122"/>
                <a:ea typeface="SimHei" panose="02010609060101010101" pitchFamily="49" charset="-122"/>
              </a:rPr>
              <a:t>网络交换机</a:t>
            </a:r>
            <a:r>
              <a:rPr lang="fr-CA" altLang="ja-JP" sz="2000" dirty="0"/>
              <a:t>)</a:t>
            </a:r>
            <a:r>
              <a:rPr lang="fr-CA" sz="200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cxnSp>
        <p:nvCxnSpPr>
          <p:cNvPr id="5" name="Straight Connector 4"/>
          <p:cNvCxnSpPr/>
          <p:nvPr/>
        </p:nvCxnSpPr>
        <p:spPr>
          <a:xfrm flipV="1">
            <a:off x="3917950" y="3937000"/>
            <a:ext cx="2590800" cy="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 y="34290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mputr1"/>
          <p:cNvSpPr>
            <a:spLocks noEditPoints="1" noChangeArrowheads="1"/>
          </p:cNvSpPr>
          <p:nvPr/>
        </p:nvSpPr>
        <p:spPr bwMode="auto">
          <a:xfrm>
            <a:off x="116840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computr1"/>
          <p:cNvSpPr>
            <a:spLocks noEditPoints="1" noChangeArrowheads="1"/>
          </p:cNvSpPr>
          <p:nvPr/>
        </p:nvSpPr>
        <p:spPr bwMode="auto">
          <a:xfrm>
            <a:off x="19367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7749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746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37465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11760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1974850" y="42608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2879725"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TextBox 14"/>
          <p:cNvSpPr txBox="1"/>
          <p:nvPr/>
        </p:nvSpPr>
        <p:spPr>
          <a:xfrm>
            <a:off x="466725" y="3059668"/>
            <a:ext cx="3657600" cy="369332"/>
          </a:xfrm>
          <a:prstGeom prst="rect">
            <a:avLst/>
          </a:prstGeom>
          <a:noFill/>
        </p:spPr>
        <p:txBody>
          <a:bodyPr wrap="square" rtlCol="0">
            <a:spAutoFit/>
          </a:bodyPr>
          <a:lstStyle/>
          <a:p>
            <a:r>
              <a:rPr lang="en-US" b="1" dirty="0"/>
              <a:t>Some computers</a:t>
            </a:r>
          </a:p>
        </p:txBody>
      </p:sp>
      <p:cxnSp>
        <p:nvCxnSpPr>
          <p:cNvPr id="16" name="Straight Connector 15"/>
          <p:cNvCxnSpPr>
            <a:endCxn id="9" idx="10"/>
          </p:cNvCxnSpPr>
          <p:nvPr/>
        </p:nvCxnSpPr>
        <p:spPr>
          <a:xfrm flipV="1">
            <a:off x="2470150" y="369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636285" y="37702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27100" y="37163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10785" y="45219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651000" y="45163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596142" y="44765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22110" y="44890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327400" y="39624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98825" y="37901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7400" y="3505200"/>
            <a:ext cx="32766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mputr1"/>
          <p:cNvSpPr>
            <a:spLocks noEditPoints="1" noChangeArrowheads="1"/>
          </p:cNvSpPr>
          <p:nvPr/>
        </p:nvSpPr>
        <p:spPr bwMode="auto">
          <a:xfrm>
            <a:off x="680720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8" name="computr1"/>
          <p:cNvSpPr>
            <a:spLocks noEditPoints="1" noChangeArrowheads="1"/>
          </p:cNvSpPr>
          <p:nvPr/>
        </p:nvSpPr>
        <p:spPr bwMode="auto">
          <a:xfrm>
            <a:off x="75755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9" name="computr1"/>
          <p:cNvSpPr>
            <a:spLocks noEditPoints="1" noChangeArrowheads="1"/>
          </p:cNvSpPr>
          <p:nvPr/>
        </p:nvSpPr>
        <p:spPr bwMode="auto">
          <a:xfrm>
            <a:off x="84137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0" name="computr1"/>
          <p:cNvSpPr>
            <a:spLocks noEditPoints="1" noChangeArrowheads="1"/>
          </p:cNvSpPr>
          <p:nvPr/>
        </p:nvSpPr>
        <p:spPr bwMode="auto">
          <a:xfrm>
            <a:off x="60134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1" name="computr1"/>
          <p:cNvSpPr>
            <a:spLocks noEditPoints="1" noChangeArrowheads="1"/>
          </p:cNvSpPr>
          <p:nvPr/>
        </p:nvSpPr>
        <p:spPr bwMode="auto">
          <a:xfrm>
            <a:off x="601345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2" name="computr1"/>
          <p:cNvSpPr>
            <a:spLocks noEditPoints="1" noChangeArrowheads="1"/>
          </p:cNvSpPr>
          <p:nvPr/>
        </p:nvSpPr>
        <p:spPr bwMode="auto">
          <a:xfrm>
            <a:off x="675640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3" name="computr1"/>
          <p:cNvSpPr>
            <a:spLocks noEditPoints="1" noChangeArrowheads="1"/>
          </p:cNvSpPr>
          <p:nvPr/>
        </p:nvSpPr>
        <p:spPr bwMode="auto">
          <a:xfrm>
            <a:off x="7613650" y="43370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4" name="computr1"/>
          <p:cNvSpPr>
            <a:spLocks noEditPoints="1" noChangeArrowheads="1"/>
          </p:cNvSpPr>
          <p:nvPr/>
        </p:nvSpPr>
        <p:spPr bwMode="auto">
          <a:xfrm>
            <a:off x="8518525"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5" name="TextBox 34"/>
          <p:cNvSpPr txBox="1"/>
          <p:nvPr/>
        </p:nvSpPr>
        <p:spPr>
          <a:xfrm>
            <a:off x="6105525" y="3135868"/>
            <a:ext cx="3657600" cy="369332"/>
          </a:xfrm>
          <a:prstGeom prst="rect">
            <a:avLst/>
          </a:prstGeom>
          <a:noFill/>
        </p:spPr>
        <p:txBody>
          <a:bodyPr wrap="square" rtlCol="0">
            <a:spAutoFit/>
          </a:bodyPr>
          <a:lstStyle/>
          <a:p>
            <a:r>
              <a:rPr lang="en-US" b="1" dirty="0"/>
              <a:t>Other computers</a:t>
            </a:r>
          </a:p>
        </p:txBody>
      </p:sp>
      <p:cxnSp>
        <p:nvCxnSpPr>
          <p:cNvPr id="36" name="Straight Connector 35"/>
          <p:cNvCxnSpPr>
            <a:endCxn id="29" idx="10"/>
          </p:cNvCxnSpPr>
          <p:nvPr/>
        </p:nvCxnSpPr>
        <p:spPr>
          <a:xfrm flipV="1">
            <a:off x="8108950" y="3772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75085" y="384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565900" y="37925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449585" y="45981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289800" y="45925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234942" y="45527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8160910" y="45652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966200" y="4496435"/>
            <a:ext cx="104775" cy="563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937625" y="3866317"/>
            <a:ext cx="20637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724400"/>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TextBox 45"/>
          <p:cNvSpPr txBox="1"/>
          <p:nvPr/>
        </p:nvSpPr>
        <p:spPr>
          <a:xfrm>
            <a:off x="4495800" y="5196204"/>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cxnSp>
        <p:nvCxnSpPr>
          <p:cNvPr id="47" name="Straight Connector 46"/>
          <p:cNvCxnSpPr/>
          <p:nvPr/>
        </p:nvCxnSpPr>
        <p:spPr>
          <a:xfrm flipV="1">
            <a:off x="4924424" y="3962400"/>
            <a:ext cx="0" cy="133308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485900" y="5498068"/>
            <a:ext cx="6790317" cy="369332"/>
          </a:xfrm>
          <a:prstGeom prst="rect">
            <a:avLst/>
          </a:prstGeom>
          <a:noFill/>
        </p:spPr>
        <p:txBody>
          <a:bodyPr wrap="square" rtlCol="0">
            <a:spAutoFit/>
          </a:bodyPr>
          <a:lstStyle/>
          <a:p>
            <a:r>
              <a:rPr lang="fr-CA" dirty="0"/>
              <a:t>A hacker </a:t>
            </a:r>
            <a:r>
              <a:rPr lang="fr-CA" dirty="0" err="1"/>
              <a:t>may</a:t>
            </a:r>
            <a:r>
              <a:rPr lang="fr-CA" dirty="0"/>
              <a:t> record data </a:t>
            </a:r>
            <a:r>
              <a:rPr lang="fr-CA" dirty="0" err="1"/>
              <a:t>that</a:t>
            </a:r>
            <a:r>
              <a:rPr lang="fr-CA" dirty="0"/>
              <a:t> </a:t>
            </a:r>
            <a:r>
              <a:rPr lang="fr-CA" dirty="0" err="1"/>
              <a:t>is</a:t>
            </a:r>
            <a:r>
              <a:rPr lang="fr-CA" dirty="0"/>
              <a:t> </a:t>
            </a:r>
            <a:r>
              <a:rPr lang="fr-CA" dirty="0" err="1"/>
              <a:t>transferred</a:t>
            </a:r>
            <a:r>
              <a:rPr lang="fr-CA" dirty="0"/>
              <a:t> on a network.</a:t>
            </a:r>
            <a:endParaRPr lang="en-US" dirty="0"/>
          </a:p>
        </p:txBody>
      </p:sp>
      <p:pic>
        <p:nvPicPr>
          <p:cNvPr id="49"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5105400" y="3620978"/>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4283075" y="3606827"/>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4668333" y="4262792"/>
            <a:ext cx="425450" cy="29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38269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Introduction</a:t>
            </a:r>
            <a:endParaRPr lang="en-US" dirty="0"/>
          </a:p>
        </p:txBody>
      </p:sp>
      <p:sp>
        <p:nvSpPr>
          <p:cNvPr id="3" name="Content Placeholder 2"/>
          <p:cNvSpPr>
            <a:spLocks noGrp="1"/>
          </p:cNvSpPr>
          <p:nvPr>
            <p:ph idx="1"/>
          </p:nvPr>
        </p:nvSpPr>
        <p:spPr/>
        <p:txBody>
          <a:bodyPr>
            <a:normAutofit/>
          </a:bodyPr>
          <a:lstStyle/>
          <a:p>
            <a:pPr marL="82296" indent="0">
              <a:buNone/>
            </a:pPr>
            <a:r>
              <a:rPr lang="fr-CA" sz="2000" dirty="0" err="1"/>
              <a:t>We</a:t>
            </a:r>
            <a:r>
              <a:rPr lang="fr-CA" sz="2000" dirty="0"/>
              <a:t> </a:t>
            </a:r>
            <a:r>
              <a:rPr lang="fr-CA" sz="2000" dirty="0" err="1"/>
              <a:t>also</a:t>
            </a:r>
            <a:r>
              <a:rPr lang="fr-CA" sz="2000" dirty="0"/>
              <a:t> </a:t>
            </a:r>
            <a:r>
              <a:rPr lang="fr-CA" sz="2000" dirty="0" err="1"/>
              <a:t>need</a:t>
            </a:r>
            <a:r>
              <a:rPr lang="fr-CA" sz="2000" dirty="0"/>
              <a:t> to </a:t>
            </a:r>
            <a:r>
              <a:rPr lang="fr-CA" sz="2000" dirty="0" err="1"/>
              <a:t>protect</a:t>
            </a:r>
            <a:r>
              <a:rPr lang="fr-CA" sz="2000" dirty="0"/>
              <a:t> not </a:t>
            </a:r>
            <a:r>
              <a:rPr lang="fr-CA" sz="2000" dirty="0" err="1"/>
              <a:t>just</a:t>
            </a:r>
            <a:r>
              <a:rPr lang="fr-CA" sz="2000" dirty="0"/>
              <a:t> the computers but </a:t>
            </a:r>
            <a:r>
              <a:rPr lang="fr-CA" sz="2000" dirty="0" err="1"/>
              <a:t>also</a:t>
            </a:r>
            <a:r>
              <a:rPr lang="fr-CA" sz="2000" dirty="0"/>
              <a:t> the </a:t>
            </a:r>
            <a:r>
              <a:rPr lang="fr-CA" sz="2000" b="1" dirty="0"/>
              <a:t>network </a:t>
            </a:r>
            <a:r>
              <a:rPr lang="fr-CA" sz="2000" b="1" dirty="0" err="1"/>
              <a:t>equipment</a:t>
            </a:r>
            <a:r>
              <a:rPr lang="en-US" sz="2000" b="1" dirty="0"/>
              <a:t>.</a:t>
            </a:r>
          </a:p>
          <a:p>
            <a:r>
              <a:rPr lang="fr-CA" sz="2000" dirty="0"/>
              <a:t>Network </a:t>
            </a:r>
            <a:r>
              <a:rPr lang="fr-CA" sz="2000" dirty="0" err="1"/>
              <a:t>cables</a:t>
            </a:r>
            <a:r>
              <a:rPr lang="fr-CA" sz="2000" dirty="0"/>
              <a:t> (</a:t>
            </a:r>
            <a:r>
              <a:rPr lang="ja-JP" altLang="en-US" sz="2000" dirty="0">
                <a:latin typeface="SimHei" panose="02010609060101010101" pitchFamily="49" charset="-122"/>
                <a:ea typeface="SimHei" panose="02010609060101010101" pitchFamily="49" charset="-122"/>
              </a:rPr>
              <a:t>网络电缆</a:t>
            </a:r>
            <a:r>
              <a:rPr lang="fr-CA" sz="2000" dirty="0"/>
              <a:t>)</a:t>
            </a:r>
          </a:p>
          <a:p>
            <a:r>
              <a:rPr lang="fr-CA" sz="2000" dirty="0" err="1"/>
              <a:t>Routers</a:t>
            </a:r>
            <a:r>
              <a:rPr lang="fr-CA" sz="2000" dirty="0"/>
              <a:t> (</a:t>
            </a:r>
            <a:r>
              <a:rPr lang="ja-JP" altLang="en-US" sz="2000" dirty="0">
                <a:latin typeface="SimHei" panose="02010609060101010101" pitchFamily="49" charset="-122"/>
                <a:ea typeface="SimHei" panose="02010609060101010101" pitchFamily="49" charset="-122"/>
              </a:rPr>
              <a:t>路由器</a:t>
            </a:r>
            <a:r>
              <a:rPr lang="fr-CA" altLang="ja-JP" sz="2000" dirty="0"/>
              <a:t>)</a:t>
            </a:r>
            <a:r>
              <a:rPr lang="fr-CA" sz="2000" dirty="0"/>
              <a:t>, switches (</a:t>
            </a:r>
            <a:r>
              <a:rPr lang="ja-JP" altLang="en-US" sz="2000" dirty="0">
                <a:latin typeface="SimHei" panose="02010609060101010101" pitchFamily="49" charset="-122"/>
                <a:ea typeface="SimHei" panose="02010609060101010101" pitchFamily="49" charset="-122"/>
              </a:rPr>
              <a:t>网络交换机</a:t>
            </a:r>
            <a:r>
              <a:rPr lang="fr-CA" altLang="ja-JP" sz="2000" dirty="0"/>
              <a:t>)</a:t>
            </a:r>
            <a:r>
              <a:rPr lang="fr-CA" sz="200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cxnSp>
        <p:nvCxnSpPr>
          <p:cNvPr id="5" name="Straight Connector 4"/>
          <p:cNvCxnSpPr/>
          <p:nvPr/>
        </p:nvCxnSpPr>
        <p:spPr>
          <a:xfrm flipV="1">
            <a:off x="3917950" y="3937000"/>
            <a:ext cx="2590800" cy="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 y="34290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mputr1"/>
          <p:cNvSpPr>
            <a:spLocks noEditPoints="1" noChangeArrowheads="1"/>
          </p:cNvSpPr>
          <p:nvPr/>
        </p:nvSpPr>
        <p:spPr bwMode="auto">
          <a:xfrm>
            <a:off x="116840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computr1"/>
          <p:cNvSpPr>
            <a:spLocks noEditPoints="1" noChangeArrowheads="1"/>
          </p:cNvSpPr>
          <p:nvPr/>
        </p:nvSpPr>
        <p:spPr bwMode="auto">
          <a:xfrm>
            <a:off x="19367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7749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746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37465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11760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1974850" y="42608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2879725"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TextBox 14"/>
          <p:cNvSpPr txBox="1"/>
          <p:nvPr/>
        </p:nvSpPr>
        <p:spPr>
          <a:xfrm>
            <a:off x="466725" y="3059668"/>
            <a:ext cx="3657600" cy="369332"/>
          </a:xfrm>
          <a:prstGeom prst="rect">
            <a:avLst/>
          </a:prstGeom>
          <a:noFill/>
        </p:spPr>
        <p:txBody>
          <a:bodyPr wrap="square" rtlCol="0">
            <a:spAutoFit/>
          </a:bodyPr>
          <a:lstStyle/>
          <a:p>
            <a:r>
              <a:rPr lang="en-US" b="1" dirty="0"/>
              <a:t>Some computers</a:t>
            </a:r>
          </a:p>
        </p:txBody>
      </p:sp>
      <p:cxnSp>
        <p:nvCxnSpPr>
          <p:cNvPr id="16" name="Straight Connector 15"/>
          <p:cNvCxnSpPr>
            <a:endCxn id="9" idx="10"/>
          </p:cNvCxnSpPr>
          <p:nvPr/>
        </p:nvCxnSpPr>
        <p:spPr>
          <a:xfrm flipV="1">
            <a:off x="2470150" y="369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636285" y="37702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27100" y="37163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10785" y="45219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651000" y="45163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596142" y="44765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22110" y="44890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327400" y="39624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98825" y="37901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7400" y="3505200"/>
            <a:ext cx="32766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mputr1"/>
          <p:cNvSpPr>
            <a:spLocks noEditPoints="1" noChangeArrowheads="1"/>
          </p:cNvSpPr>
          <p:nvPr/>
        </p:nvSpPr>
        <p:spPr bwMode="auto">
          <a:xfrm>
            <a:off x="680720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8" name="computr1"/>
          <p:cNvSpPr>
            <a:spLocks noEditPoints="1" noChangeArrowheads="1"/>
          </p:cNvSpPr>
          <p:nvPr/>
        </p:nvSpPr>
        <p:spPr bwMode="auto">
          <a:xfrm>
            <a:off x="75755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9" name="computr1"/>
          <p:cNvSpPr>
            <a:spLocks noEditPoints="1" noChangeArrowheads="1"/>
          </p:cNvSpPr>
          <p:nvPr/>
        </p:nvSpPr>
        <p:spPr bwMode="auto">
          <a:xfrm>
            <a:off x="84137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0" name="computr1"/>
          <p:cNvSpPr>
            <a:spLocks noEditPoints="1" noChangeArrowheads="1"/>
          </p:cNvSpPr>
          <p:nvPr/>
        </p:nvSpPr>
        <p:spPr bwMode="auto">
          <a:xfrm>
            <a:off x="60134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1" name="computr1"/>
          <p:cNvSpPr>
            <a:spLocks noEditPoints="1" noChangeArrowheads="1"/>
          </p:cNvSpPr>
          <p:nvPr/>
        </p:nvSpPr>
        <p:spPr bwMode="auto">
          <a:xfrm>
            <a:off x="601345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2" name="computr1"/>
          <p:cNvSpPr>
            <a:spLocks noEditPoints="1" noChangeArrowheads="1"/>
          </p:cNvSpPr>
          <p:nvPr/>
        </p:nvSpPr>
        <p:spPr bwMode="auto">
          <a:xfrm>
            <a:off x="675640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3" name="computr1"/>
          <p:cNvSpPr>
            <a:spLocks noEditPoints="1" noChangeArrowheads="1"/>
          </p:cNvSpPr>
          <p:nvPr/>
        </p:nvSpPr>
        <p:spPr bwMode="auto">
          <a:xfrm>
            <a:off x="7613650" y="43370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4" name="computr1"/>
          <p:cNvSpPr>
            <a:spLocks noEditPoints="1" noChangeArrowheads="1"/>
          </p:cNvSpPr>
          <p:nvPr/>
        </p:nvSpPr>
        <p:spPr bwMode="auto">
          <a:xfrm>
            <a:off x="8518525"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5" name="TextBox 34"/>
          <p:cNvSpPr txBox="1"/>
          <p:nvPr/>
        </p:nvSpPr>
        <p:spPr>
          <a:xfrm>
            <a:off x="6105525" y="3135868"/>
            <a:ext cx="3657600" cy="369332"/>
          </a:xfrm>
          <a:prstGeom prst="rect">
            <a:avLst/>
          </a:prstGeom>
          <a:noFill/>
        </p:spPr>
        <p:txBody>
          <a:bodyPr wrap="square" rtlCol="0">
            <a:spAutoFit/>
          </a:bodyPr>
          <a:lstStyle/>
          <a:p>
            <a:r>
              <a:rPr lang="en-US" b="1" dirty="0"/>
              <a:t>Other computers</a:t>
            </a:r>
          </a:p>
        </p:txBody>
      </p:sp>
      <p:cxnSp>
        <p:nvCxnSpPr>
          <p:cNvPr id="36" name="Straight Connector 35"/>
          <p:cNvCxnSpPr>
            <a:endCxn id="29" idx="10"/>
          </p:cNvCxnSpPr>
          <p:nvPr/>
        </p:nvCxnSpPr>
        <p:spPr>
          <a:xfrm flipV="1">
            <a:off x="8108950" y="3772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75085" y="384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565900" y="37925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449585" y="45981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289800" y="45925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234942" y="45527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8160910" y="45652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966200" y="4496435"/>
            <a:ext cx="104775" cy="563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937625" y="3866317"/>
            <a:ext cx="20637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724400"/>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TextBox 45"/>
          <p:cNvSpPr txBox="1"/>
          <p:nvPr/>
        </p:nvSpPr>
        <p:spPr>
          <a:xfrm>
            <a:off x="4495800" y="5196204"/>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cxnSp>
        <p:nvCxnSpPr>
          <p:cNvPr id="47" name="Straight Connector 46"/>
          <p:cNvCxnSpPr/>
          <p:nvPr/>
        </p:nvCxnSpPr>
        <p:spPr>
          <a:xfrm flipV="1">
            <a:off x="4924424" y="3962400"/>
            <a:ext cx="0" cy="133308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940554" y="5486400"/>
            <a:ext cx="7670046" cy="646331"/>
          </a:xfrm>
          <a:prstGeom prst="rect">
            <a:avLst/>
          </a:prstGeom>
          <a:noFill/>
        </p:spPr>
        <p:txBody>
          <a:bodyPr wrap="square" rtlCol="0">
            <a:spAutoFit/>
          </a:bodyPr>
          <a:lstStyle/>
          <a:p>
            <a:r>
              <a:rPr lang="fr-CA" dirty="0"/>
              <a:t>To </a:t>
            </a:r>
            <a:r>
              <a:rPr lang="fr-CA" dirty="0" err="1"/>
              <a:t>avoid</a:t>
            </a:r>
            <a:r>
              <a:rPr lang="fr-CA" dirty="0"/>
              <a:t> </a:t>
            </a:r>
            <a:r>
              <a:rPr lang="fr-CA" dirty="0" err="1"/>
              <a:t>this</a:t>
            </a:r>
            <a:r>
              <a:rPr lang="fr-CA" dirty="0"/>
              <a:t> </a:t>
            </a:r>
            <a:r>
              <a:rPr lang="fr-CA" dirty="0" err="1"/>
              <a:t>problem</a:t>
            </a:r>
            <a:r>
              <a:rPr lang="fr-CA" dirty="0"/>
              <a:t>, </a:t>
            </a:r>
            <a:r>
              <a:rPr lang="fr-CA" dirty="0" err="1"/>
              <a:t>we</a:t>
            </a:r>
            <a:r>
              <a:rPr lang="fr-CA" dirty="0"/>
              <a:t> </a:t>
            </a:r>
            <a:r>
              <a:rPr lang="fr-CA" dirty="0" err="1"/>
              <a:t>need</a:t>
            </a:r>
            <a:r>
              <a:rPr lang="fr-CA" dirty="0"/>
              <a:t> to </a:t>
            </a:r>
            <a:r>
              <a:rPr lang="fr-CA" dirty="0" err="1"/>
              <a:t>physically</a:t>
            </a:r>
            <a:r>
              <a:rPr lang="fr-CA" dirty="0"/>
              <a:t> </a:t>
            </a:r>
            <a:r>
              <a:rPr lang="fr-CA" dirty="0" err="1"/>
              <a:t>protect</a:t>
            </a:r>
            <a:r>
              <a:rPr lang="fr-CA" dirty="0"/>
              <a:t> the network.</a:t>
            </a:r>
          </a:p>
          <a:p>
            <a:r>
              <a:rPr lang="fr-CA" dirty="0" err="1"/>
              <a:t>Moreover</a:t>
            </a:r>
            <a:r>
              <a:rPr lang="fr-CA" dirty="0"/>
              <a:t>, </a:t>
            </a:r>
            <a:r>
              <a:rPr lang="fr-CA" dirty="0" err="1"/>
              <a:t>we</a:t>
            </a:r>
            <a:r>
              <a:rPr lang="fr-CA" dirty="0"/>
              <a:t> </a:t>
            </a:r>
            <a:r>
              <a:rPr lang="fr-CA" dirty="0" err="1"/>
              <a:t>can</a:t>
            </a:r>
            <a:r>
              <a:rPr lang="fr-CA" dirty="0"/>
              <a:t> use data </a:t>
            </a:r>
            <a:r>
              <a:rPr lang="fr-CA" dirty="0" err="1"/>
              <a:t>encryption</a:t>
            </a:r>
            <a:r>
              <a:rPr lang="fr-CA" dirty="0"/>
              <a:t> (</a:t>
            </a:r>
            <a:r>
              <a:rPr lang="ja-JP" altLang="en-US" dirty="0">
                <a:latin typeface="SimHei" panose="02010609060101010101" pitchFamily="49" charset="-122"/>
                <a:ea typeface="SimHei" panose="02010609060101010101" pitchFamily="49" charset="-122"/>
              </a:rPr>
              <a:t>数据加密</a:t>
            </a:r>
            <a:r>
              <a:rPr lang="fr-CA" altLang="ja-JP" dirty="0"/>
              <a:t>) and </a:t>
            </a:r>
            <a:r>
              <a:rPr lang="fr-CA" altLang="ja-JP" dirty="0" err="1"/>
              <a:t>other</a:t>
            </a:r>
            <a:r>
              <a:rPr lang="fr-CA" altLang="ja-JP" dirty="0"/>
              <a:t> </a:t>
            </a:r>
            <a:r>
              <a:rPr lang="fr-CA" altLang="ja-JP" dirty="0" err="1"/>
              <a:t>security</a:t>
            </a:r>
            <a:r>
              <a:rPr lang="fr-CA" altLang="ja-JP" dirty="0"/>
              <a:t> </a:t>
            </a:r>
            <a:r>
              <a:rPr lang="fr-CA" altLang="ja-JP" dirty="0" err="1"/>
              <a:t>measures</a:t>
            </a:r>
            <a:r>
              <a:rPr lang="fr-CA" altLang="ja-JP" dirty="0"/>
              <a:t>.</a:t>
            </a:r>
            <a:r>
              <a:rPr lang="fr-CA" dirty="0"/>
              <a:t> </a:t>
            </a:r>
            <a:endParaRPr lang="en-US" dirty="0"/>
          </a:p>
        </p:txBody>
      </p:sp>
      <p:pic>
        <p:nvPicPr>
          <p:cNvPr id="49"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5105400" y="3620978"/>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4283075" y="3606827"/>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4668333" y="4262792"/>
            <a:ext cx="425450" cy="29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54299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Introduction</a:t>
            </a:r>
            <a:endParaRPr lang="en-US" dirty="0"/>
          </a:p>
        </p:txBody>
      </p:sp>
      <p:sp>
        <p:nvSpPr>
          <p:cNvPr id="3" name="Content Placeholder 2"/>
          <p:cNvSpPr>
            <a:spLocks noGrp="1"/>
          </p:cNvSpPr>
          <p:nvPr>
            <p:ph idx="1"/>
          </p:nvPr>
        </p:nvSpPr>
        <p:spPr/>
        <p:txBody>
          <a:bodyPr>
            <a:normAutofit/>
          </a:bodyPr>
          <a:lstStyle/>
          <a:p>
            <a:pPr marL="82296" indent="0">
              <a:buNone/>
            </a:pPr>
            <a:r>
              <a:rPr lang="fr-CA" sz="2000" dirty="0" err="1"/>
              <a:t>We</a:t>
            </a:r>
            <a:r>
              <a:rPr lang="fr-CA" sz="2000" dirty="0"/>
              <a:t> </a:t>
            </a:r>
            <a:r>
              <a:rPr lang="fr-CA" sz="2000" dirty="0" err="1"/>
              <a:t>also</a:t>
            </a:r>
            <a:r>
              <a:rPr lang="fr-CA" sz="2000" dirty="0"/>
              <a:t> </a:t>
            </a:r>
            <a:r>
              <a:rPr lang="fr-CA" sz="2000" dirty="0" err="1"/>
              <a:t>need</a:t>
            </a:r>
            <a:r>
              <a:rPr lang="fr-CA" sz="2000" dirty="0"/>
              <a:t> to </a:t>
            </a:r>
            <a:r>
              <a:rPr lang="fr-CA" sz="2000" dirty="0" err="1"/>
              <a:t>protect</a:t>
            </a:r>
            <a:r>
              <a:rPr lang="fr-CA" sz="2000" dirty="0"/>
              <a:t> not </a:t>
            </a:r>
            <a:r>
              <a:rPr lang="fr-CA" sz="2000" dirty="0" err="1"/>
              <a:t>just</a:t>
            </a:r>
            <a:r>
              <a:rPr lang="fr-CA" sz="2000" dirty="0"/>
              <a:t> the computers but </a:t>
            </a:r>
            <a:r>
              <a:rPr lang="fr-CA" sz="2000" dirty="0" err="1"/>
              <a:t>also</a:t>
            </a:r>
            <a:r>
              <a:rPr lang="fr-CA" sz="2000" dirty="0"/>
              <a:t> the </a:t>
            </a:r>
            <a:r>
              <a:rPr lang="fr-CA" sz="2000" b="1" dirty="0"/>
              <a:t>network </a:t>
            </a:r>
            <a:r>
              <a:rPr lang="fr-CA" sz="2000" b="1" dirty="0" err="1"/>
              <a:t>equipment</a:t>
            </a:r>
            <a:r>
              <a:rPr lang="en-US" sz="2000" b="1" dirty="0"/>
              <a:t>.</a:t>
            </a:r>
          </a:p>
          <a:p>
            <a:r>
              <a:rPr lang="fr-CA" sz="2000" dirty="0"/>
              <a:t>Network </a:t>
            </a:r>
            <a:r>
              <a:rPr lang="fr-CA" sz="2000" dirty="0" err="1"/>
              <a:t>cables</a:t>
            </a:r>
            <a:r>
              <a:rPr lang="fr-CA" sz="2000" dirty="0"/>
              <a:t> (</a:t>
            </a:r>
            <a:r>
              <a:rPr lang="ja-JP" altLang="en-US" sz="2000" dirty="0">
                <a:latin typeface="SimHei" panose="02010609060101010101" pitchFamily="49" charset="-122"/>
                <a:ea typeface="SimHei" panose="02010609060101010101" pitchFamily="49" charset="-122"/>
              </a:rPr>
              <a:t>网络电缆</a:t>
            </a:r>
            <a:r>
              <a:rPr lang="fr-CA" sz="2000" dirty="0"/>
              <a:t>)</a:t>
            </a:r>
          </a:p>
          <a:p>
            <a:r>
              <a:rPr lang="fr-CA" sz="2000" dirty="0" err="1"/>
              <a:t>Routers</a:t>
            </a:r>
            <a:r>
              <a:rPr lang="fr-CA" sz="2000" dirty="0"/>
              <a:t> (</a:t>
            </a:r>
            <a:r>
              <a:rPr lang="ja-JP" altLang="en-US" sz="2000" dirty="0">
                <a:latin typeface="SimHei" panose="02010609060101010101" pitchFamily="49" charset="-122"/>
                <a:ea typeface="SimHei" panose="02010609060101010101" pitchFamily="49" charset="-122"/>
              </a:rPr>
              <a:t>路由器</a:t>
            </a:r>
            <a:r>
              <a:rPr lang="fr-CA" altLang="ja-JP" sz="2000" dirty="0"/>
              <a:t>)</a:t>
            </a:r>
            <a:r>
              <a:rPr lang="fr-CA" sz="2000" dirty="0"/>
              <a:t>, switches (</a:t>
            </a:r>
            <a:r>
              <a:rPr lang="ja-JP" altLang="en-US" sz="2000" dirty="0">
                <a:latin typeface="SimHei" panose="02010609060101010101" pitchFamily="49" charset="-122"/>
                <a:ea typeface="SimHei" panose="02010609060101010101" pitchFamily="49" charset="-122"/>
              </a:rPr>
              <a:t>网络交换机</a:t>
            </a:r>
            <a:r>
              <a:rPr lang="fr-CA" altLang="ja-JP" sz="2000" dirty="0"/>
              <a:t>)</a:t>
            </a:r>
            <a:r>
              <a:rPr lang="fr-CA" sz="200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cxnSp>
        <p:nvCxnSpPr>
          <p:cNvPr id="5" name="Straight Connector 4"/>
          <p:cNvCxnSpPr/>
          <p:nvPr/>
        </p:nvCxnSpPr>
        <p:spPr>
          <a:xfrm flipV="1">
            <a:off x="3917950" y="3937000"/>
            <a:ext cx="2590800" cy="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 y="34290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mputr1"/>
          <p:cNvSpPr>
            <a:spLocks noEditPoints="1" noChangeArrowheads="1"/>
          </p:cNvSpPr>
          <p:nvPr/>
        </p:nvSpPr>
        <p:spPr bwMode="auto">
          <a:xfrm>
            <a:off x="116840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computr1"/>
          <p:cNvSpPr>
            <a:spLocks noEditPoints="1" noChangeArrowheads="1"/>
          </p:cNvSpPr>
          <p:nvPr/>
        </p:nvSpPr>
        <p:spPr bwMode="auto">
          <a:xfrm>
            <a:off x="19367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7749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746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37465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11760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1974850" y="42608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2879725"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TextBox 14"/>
          <p:cNvSpPr txBox="1"/>
          <p:nvPr/>
        </p:nvSpPr>
        <p:spPr>
          <a:xfrm>
            <a:off x="464451" y="3041567"/>
            <a:ext cx="3657600" cy="369332"/>
          </a:xfrm>
          <a:prstGeom prst="rect">
            <a:avLst/>
          </a:prstGeom>
          <a:noFill/>
        </p:spPr>
        <p:txBody>
          <a:bodyPr wrap="square" rtlCol="0">
            <a:spAutoFit/>
          </a:bodyPr>
          <a:lstStyle/>
          <a:p>
            <a:r>
              <a:rPr lang="en-US" b="1" dirty="0"/>
              <a:t>Some computers</a:t>
            </a:r>
          </a:p>
        </p:txBody>
      </p:sp>
      <p:cxnSp>
        <p:nvCxnSpPr>
          <p:cNvPr id="16" name="Straight Connector 15"/>
          <p:cNvCxnSpPr>
            <a:endCxn id="9" idx="10"/>
          </p:cNvCxnSpPr>
          <p:nvPr/>
        </p:nvCxnSpPr>
        <p:spPr>
          <a:xfrm flipV="1">
            <a:off x="2470150" y="369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636285" y="37702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27100" y="37163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10785" y="45219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651000" y="45163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596142" y="44765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22110" y="44890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327400" y="39624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98825" y="37901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7400" y="3505200"/>
            <a:ext cx="32766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mputr1"/>
          <p:cNvSpPr>
            <a:spLocks noEditPoints="1" noChangeArrowheads="1"/>
          </p:cNvSpPr>
          <p:nvPr/>
        </p:nvSpPr>
        <p:spPr bwMode="auto">
          <a:xfrm>
            <a:off x="680720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8" name="computr1"/>
          <p:cNvSpPr>
            <a:spLocks noEditPoints="1" noChangeArrowheads="1"/>
          </p:cNvSpPr>
          <p:nvPr/>
        </p:nvSpPr>
        <p:spPr bwMode="auto">
          <a:xfrm>
            <a:off x="75755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9" name="computr1"/>
          <p:cNvSpPr>
            <a:spLocks noEditPoints="1" noChangeArrowheads="1"/>
          </p:cNvSpPr>
          <p:nvPr/>
        </p:nvSpPr>
        <p:spPr bwMode="auto">
          <a:xfrm>
            <a:off x="84137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0" name="computr1"/>
          <p:cNvSpPr>
            <a:spLocks noEditPoints="1" noChangeArrowheads="1"/>
          </p:cNvSpPr>
          <p:nvPr/>
        </p:nvSpPr>
        <p:spPr bwMode="auto">
          <a:xfrm>
            <a:off x="60134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1" name="computr1"/>
          <p:cNvSpPr>
            <a:spLocks noEditPoints="1" noChangeArrowheads="1"/>
          </p:cNvSpPr>
          <p:nvPr/>
        </p:nvSpPr>
        <p:spPr bwMode="auto">
          <a:xfrm>
            <a:off x="601345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2" name="computr1"/>
          <p:cNvSpPr>
            <a:spLocks noEditPoints="1" noChangeArrowheads="1"/>
          </p:cNvSpPr>
          <p:nvPr/>
        </p:nvSpPr>
        <p:spPr bwMode="auto">
          <a:xfrm>
            <a:off x="675640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3" name="computr1"/>
          <p:cNvSpPr>
            <a:spLocks noEditPoints="1" noChangeArrowheads="1"/>
          </p:cNvSpPr>
          <p:nvPr/>
        </p:nvSpPr>
        <p:spPr bwMode="auto">
          <a:xfrm>
            <a:off x="7613650" y="43370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4" name="computr1"/>
          <p:cNvSpPr>
            <a:spLocks noEditPoints="1" noChangeArrowheads="1"/>
          </p:cNvSpPr>
          <p:nvPr/>
        </p:nvSpPr>
        <p:spPr bwMode="auto">
          <a:xfrm>
            <a:off x="8518525"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5" name="TextBox 34"/>
          <p:cNvSpPr txBox="1"/>
          <p:nvPr/>
        </p:nvSpPr>
        <p:spPr>
          <a:xfrm>
            <a:off x="6105525" y="3135868"/>
            <a:ext cx="3657600" cy="369332"/>
          </a:xfrm>
          <a:prstGeom prst="rect">
            <a:avLst/>
          </a:prstGeom>
          <a:noFill/>
        </p:spPr>
        <p:txBody>
          <a:bodyPr wrap="square" rtlCol="0">
            <a:spAutoFit/>
          </a:bodyPr>
          <a:lstStyle/>
          <a:p>
            <a:r>
              <a:rPr lang="en-US" b="1" dirty="0"/>
              <a:t>Other computers</a:t>
            </a:r>
          </a:p>
        </p:txBody>
      </p:sp>
      <p:cxnSp>
        <p:nvCxnSpPr>
          <p:cNvPr id="36" name="Straight Connector 35"/>
          <p:cNvCxnSpPr>
            <a:endCxn id="29" idx="10"/>
          </p:cNvCxnSpPr>
          <p:nvPr/>
        </p:nvCxnSpPr>
        <p:spPr>
          <a:xfrm flipV="1">
            <a:off x="8108950" y="3772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75085" y="384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565900" y="37925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449585" y="45981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289800" y="45925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234942" y="45527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8160910" y="45652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966200" y="4496435"/>
            <a:ext cx="104775" cy="563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937625" y="3866317"/>
            <a:ext cx="20637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724400"/>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TextBox 45"/>
          <p:cNvSpPr txBox="1"/>
          <p:nvPr/>
        </p:nvSpPr>
        <p:spPr>
          <a:xfrm>
            <a:off x="4495800" y="5196204"/>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cxnSp>
        <p:nvCxnSpPr>
          <p:cNvPr id="47" name="Straight Connector 46"/>
          <p:cNvCxnSpPr/>
          <p:nvPr/>
        </p:nvCxnSpPr>
        <p:spPr>
          <a:xfrm flipV="1">
            <a:off x="4924424" y="3962400"/>
            <a:ext cx="0" cy="133308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49"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5105400" y="3620978"/>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4283075" y="3606827"/>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4668333" y="4262792"/>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network equipment">
            <a:extLst>
              <a:ext uri="{FF2B5EF4-FFF2-40B4-BE49-F238E27FC236}">
                <a16:creationId xmlns:a16="http://schemas.microsoft.com/office/drawing/2014/main" id="{86DF32B6-927C-46A4-A5C3-9C8EB73506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3954" y="3520300"/>
            <a:ext cx="1778000" cy="681854"/>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a:extLst>
              <a:ext uri="{FF2B5EF4-FFF2-40B4-BE49-F238E27FC236}">
                <a16:creationId xmlns:a16="http://schemas.microsoft.com/office/drawing/2014/main" id="{0B890033-DF78-4BE3-A493-1271340C2E3E}"/>
              </a:ext>
            </a:extLst>
          </p:cNvPr>
          <p:cNvSpPr/>
          <p:nvPr/>
        </p:nvSpPr>
        <p:spPr>
          <a:xfrm>
            <a:off x="3733800" y="3180345"/>
            <a:ext cx="2395965" cy="369332"/>
          </a:xfrm>
          <a:prstGeom prst="rect">
            <a:avLst/>
          </a:prstGeom>
        </p:spPr>
        <p:txBody>
          <a:bodyPr wrap="square">
            <a:spAutoFit/>
          </a:bodyPr>
          <a:lstStyle/>
          <a:p>
            <a:r>
              <a:rPr lang="fr-CA" b="1" dirty="0"/>
              <a:t>switch </a:t>
            </a:r>
            <a:r>
              <a:rPr lang="fr-CA" dirty="0"/>
              <a:t>(</a:t>
            </a:r>
            <a:r>
              <a:rPr lang="ja-JP" altLang="en-US" dirty="0">
                <a:latin typeface="SimHei" panose="02010609060101010101" pitchFamily="49" charset="-122"/>
                <a:ea typeface="SimHei" panose="02010609060101010101" pitchFamily="49" charset="-122"/>
              </a:rPr>
              <a:t>网络交换机</a:t>
            </a:r>
            <a:r>
              <a:rPr lang="fr-CA" altLang="ja-JP" dirty="0">
                <a:latin typeface="SimHei" panose="02010609060101010101" pitchFamily="49" charset="-122"/>
                <a:ea typeface="SimHei" panose="02010609060101010101" pitchFamily="49" charset="-122"/>
              </a:rPr>
              <a:t>)</a:t>
            </a:r>
            <a:endParaRPr lang="en-US" dirty="0"/>
          </a:p>
        </p:txBody>
      </p:sp>
      <p:sp>
        <p:nvSpPr>
          <p:cNvPr id="53" name="TextBox 52">
            <a:extLst>
              <a:ext uri="{FF2B5EF4-FFF2-40B4-BE49-F238E27FC236}">
                <a16:creationId xmlns:a16="http://schemas.microsoft.com/office/drawing/2014/main" id="{3806E971-FE1D-4923-A387-589D4B577AB2}"/>
              </a:ext>
            </a:extLst>
          </p:cNvPr>
          <p:cNvSpPr txBox="1"/>
          <p:nvPr/>
        </p:nvSpPr>
        <p:spPr>
          <a:xfrm>
            <a:off x="940554" y="5486400"/>
            <a:ext cx="7670046" cy="646331"/>
          </a:xfrm>
          <a:prstGeom prst="rect">
            <a:avLst/>
          </a:prstGeom>
          <a:noFill/>
        </p:spPr>
        <p:txBody>
          <a:bodyPr wrap="square" rtlCol="0">
            <a:spAutoFit/>
          </a:bodyPr>
          <a:lstStyle/>
          <a:p>
            <a:r>
              <a:rPr lang="fr-CA" dirty="0"/>
              <a:t>To </a:t>
            </a:r>
            <a:r>
              <a:rPr lang="fr-CA" dirty="0" err="1"/>
              <a:t>avoid</a:t>
            </a:r>
            <a:r>
              <a:rPr lang="fr-CA" dirty="0"/>
              <a:t> </a:t>
            </a:r>
            <a:r>
              <a:rPr lang="fr-CA" dirty="0" err="1"/>
              <a:t>this</a:t>
            </a:r>
            <a:r>
              <a:rPr lang="fr-CA" dirty="0"/>
              <a:t> </a:t>
            </a:r>
            <a:r>
              <a:rPr lang="fr-CA" dirty="0" err="1"/>
              <a:t>problem</a:t>
            </a:r>
            <a:r>
              <a:rPr lang="fr-CA" dirty="0"/>
              <a:t>, </a:t>
            </a:r>
            <a:r>
              <a:rPr lang="fr-CA" dirty="0" err="1"/>
              <a:t>we</a:t>
            </a:r>
            <a:r>
              <a:rPr lang="fr-CA" dirty="0"/>
              <a:t> </a:t>
            </a:r>
            <a:r>
              <a:rPr lang="fr-CA" dirty="0" err="1"/>
              <a:t>need</a:t>
            </a:r>
            <a:r>
              <a:rPr lang="fr-CA" dirty="0"/>
              <a:t> to </a:t>
            </a:r>
            <a:r>
              <a:rPr lang="fr-CA" dirty="0" err="1"/>
              <a:t>physically</a:t>
            </a:r>
            <a:r>
              <a:rPr lang="fr-CA" dirty="0"/>
              <a:t> </a:t>
            </a:r>
            <a:r>
              <a:rPr lang="fr-CA" dirty="0" err="1"/>
              <a:t>protect</a:t>
            </a:r>
            <a:r>
              <a:rPr lang="fr-CA" dirty="0"/>
              <a:t> the network.</a:t>
            </a:r>
          </a:p>
          <a:p>
            <a:r>
              <a:rPr lang="fr-CA" dirty="0" err="1"/>
              <a:t>Moreover</a:t>
            </a:r>
            <a:r>
              <a:rPr lang="fr-CA" dirty="0"/>
              <a:t>, </a:t>
            </a:r>
            <a:r>
              <a:rPr lang="fr-CA" dirty="0" err="1"/>
              <a:t>we</a:t>
            </a:r>
            <a:r>
              <a:rPr lang="fr-CA" dirty="0"/>
              <a:t> </a:t>
            </a:r>
            <a:r>
              <a:rPr lang="fr-CA" dirty="0" err="1"/>
              <a:t>can</a:t>
            </a:r>
            <a:r>
              <a:rPr lang="fr-CA" dirty="0"/>
              <a:t> use data </a:t>
            </a:r>
            <a:r>
              <a:rPr lang="fr-CA" dirty="0" err="1"/>
              <a:t>encryption</a:t>
            </a:r>
            <a:r>
              <a:rPr lang="fr-CA" dirty="0"/>
              <a:t> (</a:t>
            </a:r>
            <a:r>
              <a:rPr lang="ja-JP" altLang="en-US" dirty="0">
                <a:latin typeface="SimHei" panose="02010609060101010101" pitchFamily="49" charset="-122"/>
                <a:ea typeface="SimHei" panose="02010609060101010101" pitchFamily="49" charset="-122"/>
              </a:rPr>
              <a:t>数据加密</a:t>
            </a:r>
            <a:r>
              <a:rPr lang="fr-CA" altLang="ja-JP" dirty="0"/>
              <a:t>) and </a:t>
            </a:r>
            <a:r>
              <a:rPr lang="fr-CA" altLang="ja-JP" dirty="0" err="1"/>
              <a:t>other</a:t>
            </a:r>
            <a:r>
              <a:rPr lang="fr-CA" altLang="ja-JP" dirty="0"/>
              <a:t> </a:t>
            </a:r>
            <a:r>
              <a:rPr lang="fr-CA" altLang="ja-JP" dirty="0" err="1"/>
              <a:t>security</a:t>
            </a:r>
            <a:r>
              <a:rPr lang="fr-CA" altLang="ja-JP" dirty="0"/>
              <a:t> </a:t>
            </a:r>
            <a:r>
              <a:rPr lang="fr-CA" altLang="ja-JP" dirty="0" err="1"/>
              <a:t>measures</a:t>
            </a:r>
            <a:r>
              <a:rPr lang="fr-CA" altLang="ja-JP" dirty="0"/>
              <a:t>.</a:t>
            </a:r>
            <a:r>
              <a:rPr lang="fr-CA" dirty="0"/>
              <a:t> </a:t>
            </a:r>
            <a:endParaRPr lang="en-US" dirty="0"/>
          </a:p>
        </p:txBody>
      </p:sp>
    </p:spTree>
    <p:extLst>
      <p:ext uri="{BB962C8B-B14F-4D97-AF65-F5344CB8AC3E}">
        <p14:creationId xmlns:p14="http://schemas.microsoft.com/office/powerpoint/2010/main" val="431588434"/>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Introduction</a:t>
            </a:r>
            <a:endParaRPr lang="en-US" dirty="0"/>
          </a:p>
        </p:txBody>
      </p:sp>
      <p:sp>
        <p:nvSpPr>
          <p:cNvPr id="3" name="Content Placeholder 2"/>
          <p:cNvSpPr>
            <a:spLocks noGrp="1"/>
          </p:cNvSpPr>
          <p:nvPr>
            <p:ph idx="1"/>
          </p:nvPr>
        </p:nvSpPr>
        <p:spPr/>
        <p:txBody>
          <a:bodyPr>
            <a:normAutofit/>
          </a:bodyPr>
          <a:lstStyle/>
          <a:p>
            <a:pPr marL="82296" indent="0">
              <a:buNone/>
            </a:pPr>
            <a:r>
              <a:rPr lang="fr-CA" sz="2000" dirty="0" err="1"/>
              <a:t>We</a:t>
            </a:r>
            <a:r>
              <a:rPr lang="fr-CA" sz="2000" dirty="0"/>
              <a:t> </a:t>
            </a:r>
            <a:r>
              <a:rPr lang="fr-CA" sz="2000" dirty="0" err="1"/>
              <a:t>also</a:t>
            </a:r>
            <a:r>
              <a:rPr lang="fr-CA" sz="2000" dirty="0"/>
              <a:t> </a:t>
            </a:r>
            <a:r>
              <a:rPr lang="fr-CA" sz="2000" dirty="0" err="1"/>
              <a:t>need</a:t>
            </a:r>
            <a:r>
              <a:rPr lang="fr-CA" sz="2000" dirty="0"/>
              <a:t> to </a:t>
            </a:r>
            <a:r>
              <a:rPr lang="fr-CA" sz="2000" dirty="0" err="1"/>
              <a:t>protect</a:t>
            </a:r>
            <a:r>
              <a:rPr lang="fr-CA" sz="2000" dirty="0"/>
              <a:t> not </a:t>
            </a:r>
            <a:r>
              <a:rPr lang="fr-CA" sz="2000" dirty="0" err="1"/>
              <a:t>just</a:t>
            </a:r>
            <a:r>
              <a:rPr lang="fr-CA" sz="2000" dirty="0"/>
              <a:t> the computers but </a:t>
            </a:r>
            <a:r>
              <a:rPr lang="fr-CA" sz="2000" dirty="0" err="1"/>
              <a:t>also</a:t>
            </a:r>
            <a:r>
              <a:rPr lang="fr-CA" sz="2000" dirty="0"/>
              <a:t> the </a:t>
            </a:r>
            <a:r>
              <a:rPr lang="fr-CA" sz="2000" b="1" dirty="0"/>
              <a:t>network </a:t>
            </a:r>
            <a:r>
              <a:rPr lang="fr-CA" sz="2000" b="1" dirty="0" err="1"/>
              <a:t>equipment</a:t>
            </a:r>
            <a:r>
              <a:rPr lang="en-US" sz="2000" b="1" dirty="0"/>
              <a:t>.</a:t>
            </a:r>
          </a:p>
          <a:p>
            <a:r>
              <a:rPr lang="fr-CA" sz="2000" dirty="0"/>
              <a:t>Network </a:t>
            </a:r>
            <a:r>
              <a:rPr lang="fr-CA" sz="2000" dirty="0" err="1"/>
              <a:t>cables</a:t>
            </a:r>
            <a:r>
              <a:rPr lang="fr-CA" sz="2000" dirty="0"/>
              <a:t> (</a:t>
            </a:r>
            <a:r>
              <a:rPr lang="ja-JP" altLang="en-US" sz="2000" dirty="0">
                <a:latin typeface="SimHei" panose="02010609060101010101" pitchFamily="49" charset="-122"/>
                <a:ea typeface="SimHei" panose="02010609060101010101" pitchFamily="49" charset="-122"/>
              </a:rPr>
              <a:t>网络电缆</a:t>
            </a:r>
            <a:r>
              <a:rPr lang="fr-CA" sz="2000" dirty="0"/>
              <a:t>)</a:t>
            </a:r>
          </a:p>
          <a:p>
            <a:r>
              <a:rPr lang="fr-CA" sz="2000" dirty="0" err="1"/>
              <a:t>Routers</a:t>
            </a:r>
            <a:r>
              <a:rPr lang="fr-CA" sz="2000" dirty="0"/>
              <a:t> (</a:t>
            </a:r>
            <a:r>
              <a:rPr lang="ja-JP" altLang="en-US" sz="2000" dirty="0">
                <a:latin typeface="SimHei" panose="02010609060101010101" pitchFamily="49" charset="-122"/>
                <a:ea typeface="SimHei" panose="02010609060101010101" pitchFamily="49" charset="-122"/>
              </a:rPr>
              <a:t>路由器</a:t>
            </a:r>
            <a:r>
              <a:rPr lang="fr-CA" altLang="ja-JP" sz="2000" dirty="0"/>
              <a:t>)</a:t>
            </a:r>
            <a:r>
              <a:rPr lang="fr-CA" sz="2000" dirty="0"/>
              <a:t>, switches (</a:t>
            </a:r>
            <a:r>
              <a:rPr lang="ja-JP" altLang="en-US" sz="2000" dirty="0">
                <a:latin typeface="SimHei" panose="02010609060101010101" pitchFamily="49" charset="-122"/>
                <a:ea typeface="SimHei" panose="02010609060101010101" pitchFamily="49" charset="-122"/>
              </a:rPr>
              <a:t>网络交换机</a:t>
            </a:r>
            <a:r>
              <a:rPr lang="fr-CA" altLang="ja-JP" sz="2000" dirty="0"/>
              <a:t>)</a:t>
            </a:r>
            <a:r>
              <a:rPr lang="fr-CA" sz="200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cxnSp>
        <p:nvCxnSpPr>
          <p:cNvPr id="5" name="Straight Connector 4"/>
          <p:cNvCxnSpPr/>
          <p:nvPr/>
        </p:nvCxnSpPr>
        <p:spPr>
          <a:xfrm flipV="1">
            <a:off x="3917950" y="3937000"/>
            <a:ext cx="2590800" cy="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 y="34290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mputr1"/>
          <p:cNvSpPr>
            <a:spLocks noEditPoints="1" noChangeArrowheads="1"/>
          </p:cNvSpPr>
          <p:nvPr/>
        </p:nvSpPr>
        <p:spPr bwMode="auto">
          <a:xfrm>
            <a:off x="116840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computr1"/>
          <p:cNvSpPr>
            <a:spLocks noEditPoints="1" noChangeArrowheads="1"/>
          </p:cNvSpPr>
          <p:nvPr/>
        </p:nvSpPr>
        <p:spPr bwMode="auto">
          <a:xfrm>
            <a:off x="19367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7749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746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37465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11760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1974850" y="42608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2879725"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TextBox 14"/>
          <p:cNvSpPr txBox="1"/>
          <p:nvPr/>
        </p:nvSpPr>
        <p:spPr>
          <a:xfrm>
            <a:off x="464451" y="3041567"/>
            <a:ext cx="3657600" cy="369332"/>
          </a:xfrm>
          <a:prstGeom prst="rect">
            <a:avLst/>
          </a:prstGeom>
          <a:noFill/>
        </p:spPr>
        <p:txBody>
          <a:bodyPr wrap="square" rtlCol="0">
            <a:spAutoFit/>
          </a:bodyPr>
          <a:lstStyle/>
          <a:p>
            <a:r>
              <a:rPr lang="en-US" b="1" dirty="0"/>
              <a:t>Some computers</a:t>
            </a:r>
          </a:p>
        </p:txBody>
      </p:sp>
      <p:cxnSp>
        <p:nvCxnSpPr>
          <p:cNvPr id="16" name="Straight Connector 15"/>
          <p:cNvCxnSpPr>
            <a:endCxn id="9" idx="10"/>
          </p:cNvCxnSpPr>
          <p:nvPr/>
        </p:nvCxnSpPr>
        <p:spPr>
          <a:xfrm flipV="1">
            <a:off x="2470150" y="369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636285" y="37702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27100" y="37163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10785" y="45219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651000" y="45163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596142" y="44765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22110" y="44890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327400" y="39624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98825" y="37901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7400" y="3505200"/>
            <a:ext cx="32766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mputr1"/>
          <p:cNvSpPr>
            <a:spLocks noEditPoints="1" noChangeArrowheads="1"/>
          </p:cNvSpPr>
          <p:nvPr/>
        </p:nvSpPr>
        <p:spPr bwMode="auto">
          <a:xfrm>
            <a:off x="680720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8" name="computr1"/>
          <p:cNvSpPr>
            <a:spLocks noEditPoints="1" noChangeArrowheads="1"/>
          </p:cNvSpPr>
          <p:nvPr/>
        </p:nvSpPr>
        <p:spPr bwMode="auto">
          <a:xfrm>
            <a:off x="75755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9" name="computr1"/>
          <p:cNvSpPr>
            <a:spLocks noEditPoints="1" noChangeArrowheads="1"/>
          </p:cNvSpPr>
          <p:nvPr/>
        </p:nvSpPr>
        <p:spPr bwMode="auto">
          <a:xfrm>
            <a:off x="84137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0" name="computr1"/>
          <p:cNvSpPr>
            <a:spLocks noEditPoints="1" noChangeArrowheads="1"/>
          </p:cNvSpPr>
          <p:nvPr/>
        </p:nvSpPr>
        <p:spPr bwMode="auto">
          <a:xfrm>
            <a:off x="60134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1" name="computr1"/>
          <p:cNvSpPr>
            <a:spLocks noEditPoints="1" noChangeArrowheads="1"/>
          </p:cNvSpPr>
          <p:nvPr/>
        </p:nvSpPr>
        <p:spPr bwMode="auto">
          <a:xfrm>
            <a:off x="601345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2" name="computr1"/>
          <p:cNvSpPr>
            <a:spLocks noEditPoints="1" noChangeArrowheads="1"/>
          </p:cNvSpPr>
          <p:nvPr/>
        </p:nvSpPr>
        <p:spPr bwMode="auto">
          <a:xfrm>
            <a:off x="675640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3" name="computr1"/>
          <p:cNvSpPr>
            <a:spLocks noEditPoints="1" noChangeArrowheads="1"/>
          </p:cNvSpPr>
          <p:nvPr/>
        </p:nvSpPr>
        <p:spPr bwMode="auto">
          <a:xfrm>
            <a:off x="7613650" y="43370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4" name="computr1"/>
          <p:cNvSpPr>
            <a:spLocks noEditPoints="1" noChangeArrowheads="1"/>
          </p:cNvSpPr>
          <p:nvPr/>
        </p:nvSpPr>
        <p:spPr bwMode="auto">
          <a:xfrm>
            <a:off x="8518525"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5" name="TextBox 34"/>
          <p:cNvSpPr txBox="1"/>
          <p:nvPr/>
        </p:nvSpPr>
        <p:spPr>
          <a:xfrm>
            <a:off x="6105525" y="3135868"/>
            <a:ext cx="3657600" cy="369332"/>
          </a:xfrm>
          <a:prstGeom prst="rect">
            <a:avLst/>
          </a:prstGeom>
          <a:noFill/>
        </p:spPr>
        <p:txBody>
          <a:bodyPr wrap="square" rtlCol="0">
            <a:spAutoFit/>
          </a:bodyPr>
          <a:lstStyle/>
          <a:p>
            <a:r>
              <a:rPr lang="en-US" b="1" dirty="0"/>
              <a:t>Other computers</a:t>
            </a:r>
          </a:p>
        </p:txBody>
      </p:sp>
      <p:cxnSp>
        <p:nvCxnSpPr>
          <p:cNvPr id="36" name="Straight Connector 35"/>
          <p:cNvCxnSpPr>
            <a:endCxn id="29" idx="10"/>
          </p:cNvCxnSpPr>
          <p:nvPr/>
        </p:nvCxnSpPr>
        <p:spPr>
          <a:xfrm flipV="1">
            <a:off x="8108950" y="3772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75085" y="384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565900" y="37925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449585" y="45981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289800" y="45925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234942" y="45527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8160910" y="45652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966200" y="4496435"/>
            <a:ext cx="104775" cy="563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937625" y="3866317"/>
            <a:ext cx="20637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724400"/>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TextBox 45"/>
          <p:cNvSpPr txBox="1"/>
          <p:nvPr/>
        </p:nvSpPr>
        <p:spPr>
          <a:xfrm>
            <a:off x="4495800" y="5196204"/>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cxnSp>
        <p:nvCxnSpPr>
          <p:cNvPr id="47" name="Straight Connector 46"/>
          <p:cNvCxnSpPr/>
          <p:nvPr/>
        </p:nvCxnSpPr>
        <p:spPr>
          <a:xfrm flipV="1">
            <a:off x="4924424" y="3962400"/>
            <a:ext cx="0" cy="133308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49"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5105400" y="3620978"/>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4283075" y="3606827"/>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4668333" y="4262792"/>
            <a:ext cx="425450" cy="298512"/>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a:extLst>
              <a:ext uri="{FF2B5EF4-FFF2-40B4-BE49-F238E27FC236}">
                <a16:creationId xmlns:a16="http://schemas.microsoft.com/office/drawing/2014/main" id="{0B890033-DF78-4BE3-A493-1271340C2E3E}"/>
              </a:ext>
            </a:extLst>
          </p:cNvPr>
          <p:cNvSpPr/>
          <p:nvPr/>
        </p:nvSpPr>
        <p:spPr>
          <a:xfrm>
            <a:off x="3787895" y="3180345"/>
            <a:ext cx="1879682" cy="369332"/>
          </a:xfrm>
          <a:prstGeom prst="rect">
            <a:avLst/>
          </a:prstGeom>
        </p:spPr>
        <p:txBody>
          <a:bodyPr wrap="none">
            <a:spAutoFit/>
          </a:bodyPr>
          <a:lstStyle/>
          <a:p>
            <a:r>
              <a:rPr lang="fr-CA" b="1" dirty="0"/>
              <a:t>router (</a:t>
            </a:r>
            <a:r>
              <a:rPr lang="ja-JP" altLang="en-US" b="1" dirty="0">
                <a:latin typeface="SimHei" panose="02010609060101010101" pitchFamily="49" charset="-122"/>
                <a:ea typeface="SimHei" panose="02010609060101010101" pitchFamily="49" charset="-122"/>
              </a:rPr>
              <a:t>路由器</a:t>
            </a:r>
            <a:r>
              <a:rPr lang="fr-CA" altLang="ja-JP" b="1" dirty="0"/>
              <a:t>)</a:t>
            </a:r>
            <a:r>
              <a:rPr lang="fr-CA" b="1" dirty="0"/>
              <a:t>,</a:t>
            </a:r>
            <a:endParaRPr lang="en-US" b="1" dirty="0"/>
          </a:p>
        </p:txBody>
      </p:sp>
      <p:pic>
        <p:nvPicPr>
          <p:cNvPr id="2050" name="Picture 2" descr="See the source image">
            <a:extLst>
              <a:ext uri="{FF2B5EF4-FFF2-40B4-BE49-F238E27FC236}">
                <a16:creationId xmlns:a16="http://schemas.microsoft.com/office/drawing/2014/main" id="{5B0B3089-10B0-4FDE-BB39-6113008D05DC}"/>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4035338" y="3195637"/>
            <a:ext cx="1837071" cy="1377804"/>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a:extLst>
              <a:ext uri="{FF2B5EF4-FFF2-40B4-BE49-F238E27FC236}">
                <a16:creationId xmlns:a16="http://schemas.microsoft.com/office/drawing/2014/main" id="{1CC528C6-10D8-4976-A784-3A846C062D28}"/>
              </a:ext>
            </a:extLst>
          </p:cNvPr>
          <p:cNvSpPr txBox="1"/>
          <p:nvPr/>
        </p:nvSpPr>
        <p:spPr>
          <a:xfrm>
            <a:off x="940554" y="5486400"/>
            <a:ext cx="7670046" cy="646331"/>
          </a:xfrm>
          <a:prstGeom prst="rect">
            <a:avLst/>
          </a:prstGeom>
          <a:noFill/>
        </p:spPr>
        <p:txBody>
          <a:bodyPr wrap="square" rtlCol="0">
            <a:spAutoFit/>
          </a:bodyPr>
          <a:lstStyle/>
          <a:p>
            <a:r>
              <a:rPr lang="fr-CA" dirty="0"/>
              <a:t>To </a:t>
            </a:r>
            <a:r>
              <a:rPr lang="fr-CA" dirty="0" err="1"/>
              <a:t>avoid</a:t>
            </a:r>
            <a:r>
              <a:rPr lang="fr-CA" dirty="0"/>
              <a:t> </a:t>
            </a:r>
            <a:r>
              <a:rPr lang="fr-CA" dirty="0" err="1"/>
              <a:t>this</a:t>
            </a:r>
            <a:r>
              <a:rPr lang="fr-CA" dirty="0"/>
              <a:t> </a:t>
            </a:r>
            <a:r>
              <a:rPr lang="fr-CA" dirty="0" err="1"/>
              <a:t>problem</a:t>
            </a:r>
            <a:r>
              <a:rPr lang="fr-CA" dirty="0"/>
              <a:t>, </a:t>
            </a:r>
            <a:r>
              <a:rPr lang="fr-CA" dirty="0" err="1"/>
              <a:t>we</a:t>
            </a:r>
            <a:r>
              <a:rPr lang="fr-CA" dirty="0"/>
              <a:t> </a:t>
            </a:r>
            <a:r>
              <a:rPr lang="fr-CA" dirty="0" err="1"/>
              <a:t>need</a:t>
            </a:r>
            <a:r>
              <a:rPr lang="fr-CA" dirty="0"/>
              <a:t> to </a:t>
            </a:r>
            <a:r>
              <a:rPr lang="fr-CA" dirty="0" err="1"/>
              <a:t>physically</a:t>
            </a:r>
            <a:r>
              <a:rPr lang="fr-CA" dirty="0"/>
              <a:t> </a:t>
            </a:r>
            <a:r>
              <a:rPr lang="fr-CA" dirty="0" err="1"/>
              <a:t>protect</a:t>
            </a:r>
            <a:r>
              <a:rPr lang="fr-CA" dirty="0"/>
              <a:t> the network.</a:t>
            </a:r>
          </a:p>
          <a:p>
            <a:r>
              <a:rPr lang="fr-CA" dirty="0" err="1"/>
              <a:t>Moreover</a:t>
            </a:r>
            <a:r>
              <a:rPr lang="fr-CA" dirty="0"/>
              <a:t>, </a:t>
            </a:r>
            <a:r>
              <a:rPr lang="fr-CA" dirty="0" err="1"/>
              <a:t>we</a:t>
            </a:r>
            <a:r>
              <a:rPr lang="fr-CA" dirty="0"/>
              <a:t> </a:t>
            </a:r>
            <a:r>
              <a:rPr lang="fr-CA" dirty="0" err="1"/>
              <a:t>can</a:t>
            </a:r>
            <a:r>
              <a:rPr lang="fr-CA" dirty="0"/>
              <a:t> use data </a:t>
            </a:r>
            <a:r>
              <a:rPr lang="fr-CA" dirty="0" err="1"/>
              <a:t>encryption</a:t>
            </a:r>
            <a:r>
              <a:rPr lang="fr-CA" dirty="0"/>
              <a:t> (</a:t>
            </a:r>
            <a:r>
              <a:rPr lang="ja-JP" altLang="en-US" dirty="0">
                <a:latin typeface="SimHei" panose="02010609060101010101" pitchFamily="49" charset="-122"/>
                <a:ea typeface="SimHei" panose="02010609060101010101" pitchFamily="49" charset="-122"/>
              </a:rPr>
              <a:t>数据加密</a:t>
            </a:r>
            <a:r>
              <a:rPr lang="fr-CA" altLang="ja-JP" dirty="0"/>
              <a:t>) and </a:t>
            </a:r>
            <a:r>
              <a:rPr lang="fr-CA" altLang="ja-JP" dirty="0" err="1"/>
              <a:t>other</a:t>
            </a:r>
            <a:r>
              <a:rPr lang="fr-CA" altLang="ja-JP" dirty="0"/>
              <a:t> </a:t>
            </a:r>
            <a:r>
              <a:rPr lang="fr-CA" altLang="ja-JP" dirty="0" err="1"/>
              <a:t>security</a:t>
            </a:r>
            <a:r>
              <a:rPr lang="fr-CA" altLang="ja-JP" dirty="0"/>
              <a:t> </a:t>
            </a:r>
            <a:r>
              <a:rPr lang="fr-CA" altLang="ja-JP" dirty="0" err="1"/>
              <a:t>measures</a:t>
            </a:r>
            <a:r>
              <a:rPr lang="fr-CA" altLang="ja-JP" dirty="0"/>
              <a:t>.</a:t>
            </a:r>
            <a:r>
              <a:rPr lang="fr-CA" dirty="0"/>
              <a:t> </a:t>
            </a:r>
            <a:endParaRPr lang="en-US" dirty="0"/>
          </a:p>
        </p:txBody>
      </p:sp>
    </p:spTree>
    <p:extLst>
      <p:ext uri="{BB962C8B-B14F-4D97-AF65-F5344CB8AC3E}">
        <p14:creationId xmlns:p14="http://schemas.microsoft.com/office/powerpoint/2010/main" val="2379865461"/>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endParaRPr lang="en-US" dirty="0"/>
          </a:p>
        </p:txBody>
      </p:sp>
      <p:sp>
        <p:nvSpPr>
          <p:cNvPr id="3" name="Content Placeholder 2"/>
          <p:cNvSpPr>
            <a:spLocks noGrp="1"/>
          </p:cNvSpPr>
          <p:nvPr>
            <p:ph idx="1"/>
          </p:nvPr>
        </p:nvSpPr>
        <p:spPr>
          <a:xfrm>
            <a:off x="457200" y="1447800"/>
            <a:ext cx="8552688" cy="5410200"/>
          </a:xfrm>
          <a:solidFill>
            <a:schemeClr val="bg1"/>
          </a:solidFill>
        </p:spPr>
        <p:txBody>
          <a:bodyPr>
            <a:normAutofit/>
          </a:bodyPr>
          <a:lstStyle/>
          <a:p>
            <a:pPr marL="82296" indent="0">
              <a:buNone/>
            </a:pPr>
            <a:r>
              <a:rPr lang="en-US" b="1" dirty="0"/>
              <a:t>Last time:</a:t>
            </a:r>
            <a:endParaRPr lang="en-US" dirty="0"/>
          </a:p>
          <a:p>
            <a:r>
              <a:rPr lang="en-US" sz="2800" dirty="0"/>
              <a:t>The importance of how data is stored in the cloud</a:t>
            </a:r>
          </a:p>
          <a:p>
            <a:r>
              <a:rPr lang="en-US" sz="2800" b="1" dirty="0">
                <a:solidFill>
                  <a:srgbClr val="00B050"/>
                </a:solidFill>
              </a:rPr>
              <a:t>Cloud storage </a:t>
            </a:r>
            <a:r>
              <a:rPr lang="en-US" sz="2800" dirty="0"/>
              <a:t>(how the data is stored in the cloud).</a:t>
            </a:r>
          </a:p>
          <a:p>
            <a:pPr marL="82296" indent="0">
              <a:buNone/>
            </a:pPr>
            <a:endParaRPr lang="en-US" b="1" dirty="0"/>
          </a:p>
          <a:p>
            <a:pPr marL="82296" indent="0">
              <a:buNone/>
            </a:pPr>
            <a:r>
              <a:rPr lang="en-US" b="1" dirty="0"/>
              <a:t>Today:</a:t>
            </a:r>
          </a:p>
          <a:p>
            <a:r>
              <a:rPr lang="en-US" sz="2800" dirty="0"/>
              <a:t>Security in the cloud (</a:t>
            </a:r>
            <a:r>
              <a:rPr lang="ja-JP" altLang="en-US" sz="2800" dirty="0">
                <a:latin typeface="黑体" panose="02010609060101010101" pitchFamily="49" charset="-122"/>
                <a:ea typeface="黑体" panose="02010609060101010101" pitchFamily="49" charset="-122"/>
              </a:rPr>
              <a:t>云安全</a:t>
            </a:r>
            <a:r>
              <a:rPr lang="fr-CA" altLang="ja-JP" sz="2800" dirty="0">
                <a:latin typeface="黑体" panose="02010609060101010101" pitchFamily="49" charset="-122"/>
                <a:ea typeface="黑体" panose="02010609060101010101" pitchFamily="49" charset="-122"/>
              </a:rPr>
              <a:t>)</a:t>
            </a:r>
            <a:endParaRPr lang="en-US" sz="2800" dirty="0">
              <a:latin typeface="黑体" panose="02010609060101010101" pitchFamily="49" charset="-122"/>
              <a:ea typeface="黑体" panose="02010609060101010101" pitchFamily="49" charset="-122"/>
            </a:endParaRPr>
          </a:p>
          <a:p>
            <a:r>
              <a:rPr lang="en-US" sz="2800" dirty="0"/>
              <a:t>The final exam</a:t>
            </a: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632671158"/>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Introduction</a:t>
            </a:r>
            <a:endParaRPr lang="en-US" dirty="0"/>
          </a:p>
        </p:txBody>
      </p:sp>
      <p:sp>
        <p:nvSpPr>
          <p:cNvPr id="3" name="Content Placeholder 2"/>
          <p:cNvSpPr>
            <a:spLocks noGrp="1"/>
          </p:cNvSpPr>
          <p:nvPr>
            <p:ph idx="1"/>
          </p:nvPr>
        </p:nvSpPr>
        <p:spPr/>
        <p:txBody>
          <a:bodyPr>
            <a:normAutofit/>
          </a:bodyPr>
          <a:lstStyle/>
          <a:p>
            <a:pPr marL="82296" indent="0">
              <a:buNone/>
            </a:pPr>
            <a:r>
              <a:rPr lang="fr-CA" sz="2000" dirty="0" err="1"/>
              <a:t>We</a:t>
            </a:r>
            <a:r>
              <a:rPr lang="fr-CA" sz="2000" dirty="0"/>
              <a:t> </a:t>
            </a:r>
            <a:r>
              <a:rPr lang="fr-CA" sz="2000" dirty="0" err="1"/>
              <a:t>also</a:t>
            </a:r>
            <a:r>
              <a:rPr lang="fr-CA" sz="2000" dirty="0"/>
              <a:t> </a:t>
            </a:r>
            <a:r>
              <a:rPr lang="fr-CA" sz="2000" dirty="0" err="1"/>
              <a:t>need</a:t>
            </a:r>
            <a:r>
              <a:rPr lang="fr-CA" sz="2000" dirty="0"/>
              <a:t> to </a:t>
            </a:r>
            <a:r>
              <a:rPr lang="fr-CA" sz="2000" dirty="0" err="1"/>
              <a:t>protect</a:t>
            </a:r>
            <a:r>
              <a:rPr lang="fr-CA" sz="2000" dirty="0"/>
              <a:t> not </a:t>
            </a:r>
            <a:r>
              <a:rPr lang="fr-CA" sz="2000" dirty="0" err="1"/>
              <a:t>just</a:t>
            </a:r>
            <a:r>
              <a:rPr lang="fr-CA" sz="2000" dirty="0"/>
              <a:t> the computers but </a:t>
            </a:r>
            <a:r>
              <a:rPr lang="fr-CA" sz="2000" dirty="0" err="1"/>
              <a:t>also</a:t>
            </a:r>
            <a:r>
              <a:rPr lang="fr-CA" sz="2000" dirty="0"/>
              <a:t> the </a:t>
            </a:r>
            <a:r>
              <a:rPr lang="fr-CA" sz="2000" b="1" dirty="0"/>
              <a:t>network </a:t>
            </a:r>
            <a:r>
              <a:rPr lang="fr-CA" sz="2000" b="1" dirty="0" err="1"/>
              <a:t>equipment</a:t>
            </a:r>
            <a:r>
              <a:rPr lang="en-US" sz="2000" b="1" dirty="0"/>
              <a:t>.</a:t>
            </a:r>
          </a:p>
          <a:p>
            <a:r>
              <a:rPr lang="fr-CA" sz="2000" dirty="0"/>
              <a:t>Network </a:t>
            </a:r>
            <a:r>
              <a:rPr lang="fr-CA" sz="2000" dirty="0" err="1"/>
              <a:t>cables</a:t>
            </a:r>
            <a:r>
              <a:rPr lang="fr-CA" sz="2000" dirty="0"/>
              <a:t> (</a:t>
            </a:r>
            <a:r>
              <a:rPr lang="ja-JP" altLang="en-US" sz="2000" dirty="0">
                <a:latin typeface="SimHei" panose="02010609060101010101" pitchFamily="49" charset="-122"/>
                <a:ea typeface="SimHei" panose="02010609060101010101" pitchFamily="49" charset="-122"/>
              </a:rPr>
              <a:t>网络电缆</a:t>
            </a:r>
            <a:r>
              <a:rPr lang="fr-CA" sz="2000" dirty="0"/>
              <a:t>)</a:t>
            </a:r>
          </a:p>
          <a:p>
            <a:r>
              <a:rPr lang="fr-CA" sz="2000" dirty="0" err="1"/>
              <a:t>Routers</a:t>
            </a:r>
            <a:r>
              <a:rPr lang="fr-CA" sz="2000" dirty="0"/>
              <a:t> (</a:t>
            </a:r>
            <a:r>
              <a:rPr lang="ja-JP" altLang="en-US" sz="2000" dirty="0">
                <a:latin typeface="SimHei" panose="02010609060101010101" pitchFamily="49" charset="-122"/>
                <a:ea typeface="SimHei" panose="02010609060101010101" pitchFamily="49" charset="-122"/>
              </a:rPr>
              <a:t>路由器</a:t>
            </a:r>
            <a:r>
              <a:rPr lang="fr-CA" altLang="ja-JP" sz="2000" dirty="0"/>
              <a:t>)</a:t>
            </a:r>
            <a:r>
              <a:rPr lang="fr-CA" sz="2000" dirty="0"/>
              <a:t>, switches (</a:t>
            </a:r>
            <a:r>
              <a:rPr lang="ja-JP" altLang="en-US" sz="2000" dirty="0">
                <a:latin typeface="SimHei" panose="02010609060101010101" pitchFamily="49" charset="-122"/>
                <a:ea typeface="SimHei" panose="02010609060101010101" pitchFamily="49" charset="-122"/>
              </a:rPr>
              <a:t>网络交换机</a:t>
            </a:r>
            <a:r>
              <a:rPr lang="fr-CA" altLang="ja-JP" sz="2000" dirty="0"/>
              <a:t>)</a:t>
            </a:r>
            <a:r>
              <a:rPr lang="fr-CA" sz="200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cxnSp>
        <p:nvCxnSpPr>
          <p:cNvPr id="5" name="Straight Connector 4"/>
          <p:cNvCxnSpPr/>
          <p:nvPr/>
        </p:nvCxnSpPr>
        <p:spPr>
          <a:xfrm flipV="1">
            <a:off x="5181600" y="3937002"/>
            <a:ext cx="1327150" cy="2539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 y="34290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mputr1"/>
          <p:cNvSpPr>
            <a:spLocks noEditPoints="1" noChangeArrowheads="1"/>
          </p:cNvSpPr>
          <p:nvPr/>
        </p:nvSpPr>
        <p:spPr bwMode="auto">
          <a:xfrm>
            <a:off x="116840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computr1"/>
          <p:cNvSpPr>
            <a:spLocks noEditPoints="1" noChangeArrowheads="1"/>
          </p:cNvSpPr>
          <p:nvPr/>
        </p:nvSpPr>
        <p:spPr bwMode="auto">
          <a:xfrm>
            <a:off x="19367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7749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74650" y="3505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37465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117600"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1974850" y="42608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2879725" y="42672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TextBox 14"/>
          <p:cNvSpPr txBox="1"/>
          <p:nvPr/>
        </p:nvSpPr>
        <p:spPr>
          <a:xfrm>
            <a:off x="466725" y="3059668"/>
            <a:ext cx="3657600" cy="369332"/>
          </a:xfrm>
          <a:prstGeom prst="rect">
            <a:avLst/>
          </a:prstGeom>
          <a:noFill/>
        </p:spPr>
        <p:txBody>
          <a:bodyPr wrap="square" rtlCol="0">
            <a:spAutoFit/>
          </a:bodyPr>
          <a:lstStyle/>
          <a:p>
            <a:r>
              <a:rPr lang="en-US" b="1" dirty="0"/>
              <a:t>Some computers</a:t>
            </a:r>
          </a:p>
        </p:txBody>
      </p:sp>
      <p:cxnSp>
        <p:nvCxnSpPr>
          <p:cNvPr id="16" name="Straight Connector 15"/>
          <p:cNvCxnSpPr>
            <a:endCxn id="9" idx="10"/>
          </p:cNvCxnSpPr>
          <p:nvPr/>
        </p:nvCxnSpPr>
        <p:spPr>
          <a:xfrm flipV="1">
            <a:off x="2470150" y="369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636285" y="37702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27100" y="37163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10785" y="45219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651000" y="45163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596142" y="44765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22110" y="44890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327400" y="39624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98825" y="37901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7400" y="3505200"/>
            <a:ext cx="32766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mputr1"/>
          <p:cNvSpPr>
            <a:spLocks noEditPoints="1" noChangeArrowheads="1"/>
          </p:cNvSpPr>
          <p:nvPr/>
        </p:nvSpPr>
        <p:spPr bwMode="auto">
          <a:xfrm>
            <a:off x="680720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8" name="computr1"/>
          <p:cNvSpPr>
            <a:spLocks noEditPoints="1" noChangeArrowheads="1"/>
          </p:cNvSpPr>
          <p:nvPr/>
        </p:nvSpPr>
        <p:spPr bwMode="auto">
          <a:xfrm>
            <a:off x="75755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9" name="computr1"/>
          <p:cNvSpPr>
            <a:spLocks noEditPoints="1" noChangeArrowheads="1"/>
          </p:cNvSpPr>
          <p:nvPr/>
        </p:nvSpPr>
        <p:spPr bwMode="auto">
          <a:xfrm>
            <a:off x="84137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0" name="computr1"/>
          <p:cNvSpPr>
            <a:spLocks noEditPoints="1" noChangeArrowheads="1"/>
          </p:cNvSpPr>
          <p:nvPr/>
        </p:nvSpPr>
        <p:spPr bwMode="auto">
          <a:xfrm>
            <a:off x="6013450" y="3581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1" name="computr1"/>
          <p:cNvSpPr>
            <a:spLocks noEditPoints="1" noChangeArrowheads="1"/>
          </p:cNvSpPr>
          <p:nvPr/>
        </p:nvSpPr>
        <p:spPr bwMode="auto">
          <a:xfrm>
            <a:off x="601345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2" name="computr1"/>
          <p:cNvSpPr>
            <a:spLocks noEditPoints="1" noChangeArrowheads="1"/>
          </p:cNvSpPr>
          <p:nvPr/>
        </p:nvSpPr>
        <p:spPr bwMode="auto">
          <a:xfrm>
            <a:off x="6756400"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3" name="computr1"/>
          <p:cNvSpPr>
            <a:spLocks noEditPoints="1" noChangeArrowheads="1"/>
          </p:cNvSpPr>
          <p:nvPr/>
        </p:nvSpPr>
        <p:spPr bwMode="auto">
          <a:xfrm>
            <a:off x="7613650" y="43370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4" name="computr1"/>
          <p:cNvSpPr>
            <a:spLocks noEditPoints="1" noChangeArrowheads="1"/>
          </p:cNvSpPr>
          <p:nvPr/>
        </p:nvSpPr>
        <p:spPr bwMode="auto">
          <a:xfrm>
            <a:off x="8518525" y="43434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5" name="TextBox 34"/>
          <p:cNvSpPr txBox="1"/>
          <p:nvPr/>
        </p:nvSpPr>
        <p:spPr>
          <a:xfrm>
            <a:off x="6105525" y="3135868"/>
            <a:ext cx="3657600" cy="369332"/>
          </a:xfrm>
          <a:prstGeom prst="rect">
            <a:avLst/>
          </a:prstGeom>
          <a:noFill/>
        </p:spPr>
        <p:txBody>
          <a:bodyPr wrap="square" rtlCol="0">
            <a:spAutoFit/>
          </a:bodyPr>
          <a:lstStyle/>
          <a:p>
            <a:r>
              <a:rPr lang="en-US" b="1" dirty="0"/>
              <a:t>Other computers</a:t>
            </a:r>
          </a:p>
        </p:txBody>
      </p:sp>
      <p:cxnSp>
        <p:nvCxnSpPr>
          <p:cNvPr id="36" name="Straight Connector 35"/>
          <p:cNvCxnSpPr>
            <a:endCxn id="29" idx="10"/>
          </p:cNvCxnSpPr>
          <p:nvPr/>
        </p:nvCxnSpPr>
        <p:spPr>
          <a:xfrm flipV="1">
            <a:off x="8108950" y="3772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75085" y="38464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565900" y="37925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449585" y="45981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289800" y="45925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234942" y="45527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8160910" y="45652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966200" y="4496435"/>
            <a:ext cx="104775" cy="563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937625" y="3866317"/>
            <a:ext cx="20637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800600"/>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TextBox 45"/>
          <p:cNvSpPr txBox="1"/>
          <p:nvPr/>
        </p:nvSpPr>
        <p:spPr>
          <a:xfrm>
            <a:off x="4495800" y="5424804"/>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sp>
        <p:nvSpPr>
          <p:cNvPr id="48" name="TextBox 47"/>
          <p:cNvSpPr txBox="1"/>
          <p:nvPr/>
        </p:nvSpPr>
        <p:spPr>
          <a:xfrm>
            <a:off x="1534028" y="5562600"/>
            <a:ext cx="6790317" cy="369332"/>
          </a:xfrm>
          <a:prstGeom prst="rect">
            <a:avLst/>
          </a:prstGeom>
          <a:noFill/>
        </p:spPr>
        <p:txBody>
          <a:bodyPr wrap="square" rtlCol="0">
            <a:spAutoFit/>
          </a:bodyPr>
          <a:lstStyle/>
          <a:p>
            <a:r>
              <a:rPr lang="fr-CA" dirty="0"/>
              <a:t>A hacker </a:t>
            </a:r>
            <a:r>
              <a:rPr lang="fr-CA" dirty="0" err="1"/>
              <a:t>may</a:t>
            </a:r>
            <a:r>
              <a:rPr lang="fr-CA" dirty="0"/>
              <a:t> </a:t>
            </a:r>
            <a:r>
              <a:rPr lang="fr-CA" b="1" dirty="0"/>
              <a:t>sabotage</a:t>
            </a:r>
            <a:r>
              <a:rPr lang="fr-CA" dirty="0"/>
              <a:t> (</a:t>
            </a:r>
            <a:r>
              <a:rPr lang="ja-JP" altLang="en-US" dirty="0">
                <a:latin typeface="黑体" panose="02010609060101010101" pitchFamily="49" charset="-122"/>
                <a:ea typeface="黑体" panose="02010609060101010101" pitchFamily="49" charset="-122"/>
              </a:rPr>
              <a:t>破坏</a:t>
            </a:r>
            <a:r>
              <a:rPr lang="fr-CA" altLang="ja-JP" dirty="0"/>
              <a:t>) the network </a:t>
            </a:r>
            <a:r>
              <a:rPr lang="fr-CA" altLang="ja-JP" dirty="0" err="1"/>
              <a:t>equipment</a:t>
            </a:r>
            <a:r>
              <a:rPr lang="fr-CA" altLang="ja-JP" dirty="0"/>
              <a:t> or </a:t>
            </a:r>
            <a:r>
              <a:rPr lang="fr-CA" altLang="ja-JP" dirty="0" err="1"/>
              <a:t>cables</a:t>
            </a:r>
            <a:endParaRPr lang="en-US" dirty="0"/>
          </a:p>
        </p:txBody>
      </p:sp>
      <p:cxnSp>
        <p:nvCxnSpPr>
          <p:cNvPr id="50" name="Straight Connector 49"/>
          <p:cNvCxnSpPr/>
          <p:nvPr/>
        </p:nvCxnSpPr>
        <p:spPr>
          <a:xfrm>
            <a:off x="3917950" y="3905253"/>
            <a:ext cx="1011237" cy="571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Lightning Bolt 52"/>
          <p:cNvSpPr/>
          <p:nvPr/>
        </p:nvSpPr>
        <p:spPr>
          <a:xfrm rot="644979">
            <a:off x="4929518" y="3320534"/>
            <a:ext cx="228600" cy="1403866"/>
          </a:xfrm>
          <a:prstGeom prst="lightningBol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913940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a:solidFill>
            <a:schemeClr val="bg1"/>
          </a:solidFill>
        </p:spPr>
        <p:txBody>
          <a:bodyPr>
            <a:noAutofit/>
          </a:bodyPr>
          <a:lstStyle/>
          <a:p>
            <a:r>
              <a:rPr lang="en-US" sz="3600" dirty="0"/>
              <a:t>What are the security threats (</a:t>
            </a:r>
            <a:r>
              <a:rPr lang="ja-JP" altLang="en-US" sz="3600" dirty="0">
                <a:latin typeface="SimHei" panose="02010609060101010101" pitchFamily="49" charset="-122"/>
                <a:ea typeface="SimHei" panose="02010609060101010101" pitchFamily="49" charset="-122"/>
              </a:rPr>
              <a:t>安全威胁</a:t>
            </a:r>
            <a:r>
              <a:rPr lang="fr-CA" altLang="ja-JP" sz="3600" dirty="0"/>
              <a:t>)</a:t>
            </a:r>
            <a:r>
              <a:rPr lang="en-US" sz="3600" dirty="0"/>
              <a:t>?</a:t>
            </a:r>
          </a:p>
        </p:txBody>
      </p:sp>
      <p:sp>
        <p:nvSpPr>
          <p:cNvPr id="3" name="Content Placeholder 2"/>
          <p:cNvSpPr>
            <a:spLocks noGrp="1"/>
          </p:cNvSpPr>
          <p:nvPr>
            <p:ph idx="1"/>
          </p:nvPr>
        </p:nvSpPr>
        <p:spPr>
          <a:xfrm>
            <a:off x="381000" y="1447800"/>
            <a:ext cx="8552688" cy="4800600"/>
          </a:xfrm>
          <a:solidFill>
            <a:schemeClr val="bg1"/>
          </a:solidFill>
        </p:spPr>
        <p:txBody>
          <a:bodyPr>
            <a:normAutofit/>
          </a:bodyPr>
          <a:lstStyle/>
          <a:p>
            <a:pPr marL="82296" indent="0">
              <a:buNone/>
            </a:pPr>
            <a:r>
              <a:rPr lang="fr-CA" sz="2800" dirty="0" err="1"/>
              <a:t>Many</a:t>
            </a:r>
            <a:r>
              <a:rPr lang="fr-CA" sz="2800" dirty="0"/>
              <a:t> types of </a:t>
            </a:r>
            <a:r>
              <a:rPr lang="en-US" sz="2800" b="1" dirty="0">
                <a:solidFill>
                  <a:srgbClr val="00B050"/>
                </a:solidFill>
              </a:rPr>
              <a:t>security threats </a:t>
            </a:r>
            <a:r>
              <a:rPr lang="en-US" sz="2800" dirty="0"/>
              <a:t>(</a:t>
            </a:r>
            <a:r>
              <a:rPr lang="ja-JP" altLang="en-US" sz="2800" dirty="0">
                <a:latin typeface="SimHei" panose="02010609060101010101" pitchFamily="49" charset="-122"/>
                <a:ea typeface="SimHei" panose="02010609060101010101" pitchFamily="49" charset="-122"/>
              </a:rPr>
              <a:t>安全威胁</a:t>
            </a:r>
            <a:r>
              <a:rPr lang="fr-CA" altLang="ja-JP" sz="2800" dirty="0"/>
              <a:t>)</a:t>
            </a:r>
            <a:r>
              <a:rPr lang="en-US" sz="2800" dirty="0"/>
              <a:t>:</a:t>
            </a:r>
          </a:p>
          <a:p>
            <a:pPr lvl="1"/>
            <a:r>
              <a:rPr lang="en-US" sz="2400" b="1" dirty="0">
                <a:solidFill>
                  <a:srgbClr val="00B050"/>
                </a:solidFill>
              </a:rPr>
              <a:t>malware</a:t>
            </a:r>
            <a:r>
              <a:rPr lang="en-US" sz="2400" dirty="0">
                <a:solidFill>
                  <a:srgbClr val="00B050"/>
                </a:solidFill>
              </a:rPr>
              <a:t> </a:t>
            </a:r>
            <a:r>
              <a:rPr lang="en-US" sz="2400" dirty="0"/>
              <a:t>(</a:t>
            </a:r>
            <a:r>
              <a:rPr lang="ja-JP" altLang="en-US" sz="2400" dirty="0">
                <a:latin typeface="SimHei" panose="02010609060101010101" pitchFamily="49" charset="-122"/>
                <a:ea typeface="SimHei" panose="02010609060101010101" pitchFamily="49" charset="-122"/>
              </a:rPr>
              <a:t>恶意软件</a:t>
            </a:r>
            <a:r>
              <a:rPr lang="fr-CA" altLang="ja-JP" sz="2400" dirty="0"/>
              <a:t>)</a:t>
            </a:r>
            <a:r>
              <a:rPr lang="en-US" sz="2400" dirty="0"/>
              <a:t>: software designed with a malicious intent (</a:t>
            </a:r>
            <a:r>
              <a:rPr lang="ja-JP" altLang="en-US" sz="2400" dirty="0">
                <a:latin typeface="SimHei" panose="02010609060101010101" pitchFamily="49" charset="-122"/>
                <a:ea typeface="SimHei" panose="02010609060101010101" pitchFamily="49" charset="-122"/>
              </a:rPr>
              <a:t>恶意目的</a:t>
            </a:r>
            <a:r>
              <a:rPr lang="fr-CA" altLang="ja-JP" sz="2400" dirty="0"/>
              <a:t>)</a:t>
            </a:r>
            <a:r>
              <a:rPr lang="en-US" sz="2400" dirty="0"/>
              <a:t> to destroy data, spy on the user, etc.</a:t>
            </a:r>
          </a:p>
          <a:p>
            <a:pPr lvl="1"/>
            <a:r>
              <a:rPr lang="en-US" sz="2400" b="1" dirty="0">
                <a:solidFill>
                  <a:srgbClr val="00B050"/>
                </a:solidFill>
              </a:rPr>
              <a:t>viruses</a:t>
            </a:r>
            <a:r>
              <a:rPr lang="en-US" sz="2400" dirty="0">
                <a:solidFill>
                  <a:srgbClr val="00B050"/>
                </a:solidFill>
              </a:rPr>
              <a:t> </a:t>
            </a:r>
            <a:r>
              <a:rPr lang="en-US" sz="2400" dirty="0"/>
              <a:t>(</a:t>
            </a:r>
            <a:r>
              <a:rPr lang="ja-JP" altLang="en-US" sz="2400" dirty="0">
                <a:latin typeface="SimHei" panose="02010609060101010101" pitchFamily="49" charset="-122"/>
                <a:ea typeface="SimHei" panose="02010609060101010101" pitchFamily="49" charset="-122"/>
              </a:rPr>
              <a:t>病毒</a:t>
            </a:r>
            <a:r>
              <a:rPr lang="fr-CA" altLang="ja-JP" sz="2400" dirty="0"/>
              <a:t>)</a:t>
            </a:r>
            <a:r>
              <a:rPr lang="en-US" sz="2400" dirty="0"/>
              <a:t>: a computer program that makes copy of itself and can infect other computers.</a:t>
            </a:r>
          </a:p>
          <a:p>
            <a:pPr lvl="1"/>
            <a:r>
              <a:rPr lang="en-US" sz="2400" b="1" dirty="0">
                <a:solidFill>
                  <a:srgbClr val="00B050"/>
                </a:solidFill>
              </a:rPr>
              <a:t>hackers</a:t>
            </a:r>
            <a:r>
              <a:rPr lang="en-US" sz="2400" dirty="0">
                <a:solidFill>
                  <a:srgbClr val="00B050"/>
                </a:solidFill>
              </a:rPr>
              <a:t> </a:t>
            </a:r>
            <a:r>
              <a:rPr lang="en-US" sz="2400" dirty="0"/>
              <a:t>(</a:t>
            </a:r>
            <a:r>
              <a:rPr lang="ja-JP" altLang="en-US" sz="2400" dirty="0">
                <a:latin typeface="SimHei" panose="02010609060101010101" pitchFamily="49" charset="-122"/>
                <a:ea typeface="SimHei" panose="02010609060101010101" pitchFamily="49" charset="-122"/>
              </a:rPr>
              <a:t>黑客</a:t>
            </a:r>
            <a:r>
              <a:rPr lang="fr-CA" altLang="ja-JP" sz="2400" dirty="0"/>
              <a:t>)</a:t>
            </a:r>
            <a:r>
              <a:rPr lang="en-US" sz="2400" dirty="0"/>
              <a:t>,</a:t>
            </a:r>
          </a:p>
          <a:p>
            <a:pPr lvl="1"/>
            <a:r>
              <a:rPr lang="en-US" sz="2400" b="1" dirty="0" err="1">
                <a:solidFill>
                  <a:srgbClr val="00B050"/>
                </a:solidFill>
              </a:rPr>
              <a:t>cyberwarfare</a:t>
            </a:r>
            <a:r>
              <a:rPr lang="en-US" sz="2400" b="1" dirty="0">
                <a:solidFill>
                  <a:srgbClr val="00B050"/>
                </a:solidFill>
              </a:rPr>
              <a:t> </a:t>
            </a:r>
            <a:r>
              <a:rPr lang="en-US" sz="2400" dirty="0"/>
              <a:t>(</a:t>
            </a:r>
            <a:r>
              <a:rPr lang="ja-JP" altLang="en-US" sz="2400" dirty="0">
                <a:latin typeface="SimHei" panose="02010609060101010101" pitchFamily="49" charset="-122"/>
                <a:ea typeface="SimHei" panose="02010609060101010101" pitchFamily="49" charset="-122"/>
              </a:rPr>
              <a:t>网络战</a:t>
            </a:r>
            <a:r>
              <a:rPr lang="fr-CA" altLang="ja-JP" sz="2400" dirty="0"/>
              <a:t>)</a:t>
            </a:r>
            <a:r>
              <a:rPr lang="en-US" sz="2400" dirty="0"/>
              <a:t>: a country that attack another country’s computer network to cause damage, disruption or steal information.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600142427"/>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04800"/>
            <a:ext cx="7498080" cy="1143000"/>
          </a:xfrm>
        </p:spPr>
        <p:txBody>
          <a:bodyPr/>
          <a:lstStyle/>
          <a:p>
            <a:r>
              <a:rPr lang="en-US" dirty="0"/>
              <a:t>Security in the cloud (</a:t>
            </a:r>
            <a:r>
              <a:rPr lang="ja-JP" altLang="en-US" dirty="0">
                <a:latin typeface="SimHei" panose="02010609060101010101" pitchFamily="49" charset="-122"/>
                <a:ea typeface="SimHei" panose="02010609060101010101" pitchFamily="49" charset="-122"/>
              </a:rPr>
              <a:t>云安全</a:t>
            </a:r>
            <a:r>
              <a:rPr lang="fr-CA" altLang="ja-JP" dirty="0"/>
              <a:t>)</a:t>
            </a:r>
            <a:endParaRPr lang="en-US" dirty="0"/>
          </a:p>
        </p:txBody>
      </p:sp>
      <p:sp>
        <p:nvSpPr>
          <p:cNvPr id="3" name="Content Placeholder 2"/>
          <p:cNvSpPr>
            <a:spLocks noGrp="1"/>
          </p:cNvSpPr>
          <p:nvPr>
            <p:ph idx="1"/>
          </p:nvPr>
        </p:nvSpPr>
        <p:spPr/>
        <p:txBody>
          <a:bodyPr>
            <a:normAutofit fontScale="92500" lnSpcReduction="10000"/>
          </a:bodyPr>
          <a:lstStyle/>
          <a:p>
            <a:r>
              <a:rPr lang="fr-CA" dirty="0"/>
              <a:t>Computers/data are in the </a:t>
            </a:r>
            <a:r>
              <a:rPr lang="fr-CA" dirty="0" err="1"/>
              <a:t>cloud</a:t>
            </a:r>
            <a:r>
              <a:rPr lang="fr-CA" dirty="0"/>
              <a:t>.</a:t>
            </a:r>
          </a:p>
          <a:p>
            <a:r>
              <a:rPr lang="en-US" dirty="0"/>
              <a:t>Using the cloud </a:t>
            </a:r>
            <a:r>
              <a:rPr lang="en-US" b="1" dirty="0"/>
              <a:t>reduces the risk </a:t>
            </a:r>
            <a:r>
              <a:rPr lang="en-US" dirty="0"/>
              <a:t>that someone from an organization has </a:t>
            </a:r>
            <a:r>
              <a:rPr lang="en-US" b="1" dirty="0"/>
              <a:t>physical access </a:t>
            </a:r>
            <a:r>
              <a:rPr lang="en-US" dirty="0"/>
              <a:t>to the data or a computer system (</a:t>
            </a:r>
            <a:r>
              <a:rPr lang="en-US" b="1" dirty="0"/>
              <a:t>insider threat</a:t>
            </a:r>
            <a:r>
              <a:rPr lang="en-US" dirty="0"/>
              <a:t>).</a:t>
            </a:r>
          </a:p>
          <a:p>
            <a:r>
              <a:rPr lang="en-US" altLang="zh-CN" b="1" dirty="0"/>
              <a:t>Insider threat </a:t>
            </a:r>
            <a:r>
              <a:rPr lang="fr-CA" altLang="zh-CN" dirty="0"/>
              <a:t>(</a:t>
            </a:r>
            <a:r>
              <a:rPr lang="zh-CN" altLang="en-US" dirty="0"/>
              <a:t>内部威胁</a:t>
            </a:r>
            <a:r>
              <a:rPr lang="fr-CA" altLang="zh-CN" dirty="0"/>
              <a:t>): </a:t>
            </a:r>
            <a:r>
              <a:rPr lang="fr-CA" altLang="zh-CN" dirty="0" err="1"/>
              <a:t>someone</a:t>
            </a:r>
            <a:r>
              <a:rPr lang="fr-CA" altLang="zh-CN" dirty="0"/>
              <a:t> </a:t>
            </a:r>
            <a:r>
              <a:rPr lang="fr-CA" altLang="zh-CN" dirty="0" err="1"/>
              <a:t>from</a:t>
            </a:r>
            <a:r>
              <a:rPr lang="fr-CA" altLang="zh-CN" dirty="0"/>
              <a:t> an </a:t>
            </a:r>
            <a:r>
              <a:rPr lang="fr-CA" altLang="zh-CN" dirty="0" err="1"/>
              <a:t>organization</a:t>
            </a:r>
            <a:r>
              <a:rPr lang="fr-CA" altLang="zh-CN" dirty="0"/>
              <a:t> </a:t>
            </a:r>
            <a:r>
              <a:rPr lang="fr-CA" altLang="zh-CN" dirty="0" err="1"/>
              <a:t>attacks</a:t>
            </a:r>
            <a:r>
              <a:rPr lang="fr-CA" altLang="zh-CN" dirty="0"/>
              <a:t> the </a:t>
            </a:r>
            <a:r>
              <a:rPr lang="fr-CA" altLang="zh-CN" dirty="0" err="1"/>
              <a:t>organization</a:t>
            </a:r>
            <a:r>
              <a:rPr lang="fr-CA" altLang="zh-CN" dirty="0"/>
              <a:t>.</a:t>
            </a:r>
            <a:endParaRPr lang="en-US" dirty="0"/>
          </a:p>
          <a:p>
            <a:r>
              <a:rPr lang="fr-CA" b="1" dirty="0"/>
              <a:t>Is the </a:t>
            </a:r>
            <a:r>
              <a:rPr lang="fr-CA" b="1" dirty="0" err="1"/>
              <a:t>cloud</a:t>
            </a:r>
            <a:r>
              <a:rPr lang="fr-CA" b="1" dirty="0"/>
              <a:t> </a:t>
            </a:r>
            <a:r>
              <a:rPr lang="fr-CA" b="1" dirty="0" err="1"/>
              <a:t>safe</a:t>
            </a:r>
            <a:r>
              <a:rPr lang="fr-CA" dirty="0"/>
              <a:t>?</a:t>
            </a:r>
          </a:p>
          <a:p>
            <a:pPr lvl="1"/>
            <a:r>
              <a:rPr lang="fr-CA" dirty="0" err="1"/>
              <a:t>Big</a:t>
            </a:r>
            <a:r>
              <a:rPr lang="fr-CA" dirty="0"/>
              <a:t> </a:t>
            </a:r>
            <a:r>
              <a:rPr lang="fr-CA" dirty="0" err="1"/>
              <a:t>cloud</a:t>
            </a:r>
            <a:r>
              <a:rPr lang="fr-CA" dirty="0"/>
              <a:t> </a:t>
            </a:r>
            <a:r>
              <a:rPr lang="fr-CA" dirty="0" err="1"/>
              <a:t>companies</a:t>
            </a:r>
            <a:r>
              <a:rPr lang="fr-CA" dirty="0"/>
              <a:t>, </a:t>
            </a:r>
            <a:r>
              <a:rPr lang="fr-CA" dirty="0" err="1"/>
              <a:t>certainly</a:t>
            </a:r>
            <a:r>
              <a:rPr lang="fr-CA" dirty="0"/>
              <a:t>. </a:t>
            </a:r>
          </a:p>
          <a:p>
            <a:pPr lvl="1"/>
            <a:r>
              <a:rPr lang="fr-CA" dirty="0" err="1"/>
              <a:t>Smaller</a:t>
            </a:r>
            <a:r>
              <a:rPr lang="fr-CA" dirty="0"/>
              <a:t> </a:t>
            </a:r>
            <a:r>
              <a:rPr lang="fr-CA" dirty="0" err="1"/>
              <a:t>companies</a:t>
            </a:r>
            <a:r>
              <a:rPr lang="fr-CA" dirty="0"/>
              <a:t>, </a:t>
            </a:r>
            <a:r>
              <a:rPr lang="fr-CA" dirty="0" err="1"/>
              <a:t>maybe</a:t>
            </a:r>
            <a:r>
              <a:rPr lang="fr-CA" dirty="0"/>
              <a:t> not.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67333905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in the cloud (</a:t>
            </a:r>
            <a:r>
              <a:rPr lang="ja-JP" altLang="en-US" dirty="0"/>
              <a:t>云安全</a:t>
            </a:r>
            <a:r>
              <a:rPr lang="fr-CA" altLang="ja-JP" dirty="0"/>
              <a:t>)</a:t>
            </a:r>
            <a:endParaRPr lang="en-US" dirty="0"/>
          </a:p>
        </p:txBody>
      </p:sp>
      <p:sp>
        <p:nvSpPr>
          <p:cNvPr id="3" name="Content Placeholder 2"/>
          <p:cNvSpPr>
            <a:spLocks noGrp="1"/>
          </p:cNvSpPr>
          <p:nvPr>
            <p:ph idx="1"/>
          </p:nvPr>
        </p:nvSpPr>
        <p:spPr/>
        <p:txBody>
          <a:bodyPr>
            <a:normAutofit/>
          </a:bodyPr>
          <a:lstStyle/>
          <a:p>
            <a:pPr marL="82296" indent="0">
              <a:buNone/>
            </a:pPr>
            <a:r>
              <a:rPr lang="en-US" sz="2400" dirty="0"/>
              <a:t>The cloud also creates new security and privacy concerns.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cxnSp>
        <p:nvCxnSpPr>
          <p:cNvPr id="5" name="Straight Connector 4"/>
          <p:cNvCxnSpPr/>
          <p:nvPr/>
        </p:nvCxnSpPr>
        <p:spPr>
          <a:xfrm flipV="1">
            <a:off x="4572000" y="3544053"/>
            <a:ext cx="2590800" cy="232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loud 5"/>
          <p:cNvSpPr/>
          <p:nvPr/>
        </p:nvSpPr>
        <p:spPr>
          <a:xfrm>
            <a:off x="6096000" y="2705853"/>
            <a:ext cx="2819400" cy="1752600"/>
          </a:xfrm>
          <a:prstGeom prst="clou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Cloud</a:t>
            </a:r>
          </a:p>
        </p:txBody>
      </p:sp>
      <p:sp>
        <p:nvSpPr>
          <p:cNvPr id="7" name="Rectangle 6"/>
          <p:cNvSpPr/>
          <p:nvPr/>
        </p:nvSpPr>
        <p:spPr>
          <a:xfrm>
            <a:off x="1263650" y="51054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mputr1"/>
          <p:cNvSpPr>
            <a:spLocks noEditPoints="1" noChangeArrowheads="1"/>
          </p:cNvSpPr>
          <p:nvPr/>
        </p:nvSpPr>
        <p:spPr bwMode="auto">
          <a:xfrm>
            <a:off x="220345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9718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8100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14097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40970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215265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3009900" y="59372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computr1"/>
          <p:cNvSpPr>
            <a:spLocks noEditPoints="1" noChangeArrowheads="1"/>
          </p:cNvSpPr>
          <p:nvPr/>
        </p:nvSpPr>
        <p:spPr bwMode="auto">
          <a:xfrm>
            <a:off x="3914775"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6" name="TextBox 15"/>
          <p:cNvSpPr txBox="1"/>
          <p:nvPr/>
        </p:nvSpPr>
        <p:spPr>
          <a:xfrm>
            <a:off x="1501775" y="4736068"/>
            <a:ext cx="3657600" cy="369332"/>
          </a:xfrm>
          <a:prstGeom prst="rect">
            <a:avLst/>
          </a:prstGeom>
          <a:noFill/>
        </p:spPr>
        <p:txBody>
          <a:bodyPr wrap="square" rtlCol="0">
            <a:spAutoFit/>
          </a:bodyPr>
          <a:lstStyle/>
          <a:p>
            <a:r>
              <a:rPr lang="en-US" b="1" dirty="0"/>
              <a:t>Computers</a:t>
            </a:r>
          </a:p>
        </p:txBody>
      </p:sp>
      <p:cxnSp>
        <p:nvCxnSpPr>
          <p:cNvPr id="17" name="Straight Connector 16"/>
          <p:cNvCxnSpPr>
            <a:endCxn id="10" idx="10"/>
          </p:cNvCxnSpPr>
          <p:nvPr/>
        </p:nvCxnSpPr>
        <p:spPr>
          <a:xfrm flipV="1">
            <a:off x="3505200" y="53728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671335" y="5446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962150" y="53927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845835" y="61983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686050" y="61927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631192" y="61529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557160" y="61654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362450" y="56388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33875" y="54665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143000" y="3048000"/>
            <a:ext cx="4572000" cy="923330"/>
          </a:xfrm>
          <a:prstGeom prst="rect">
            <a:avLst/>
          </a:prstGeom>
          <a:noFill/>
        </p:spPr>
        <p:txBody>
          <a:bodyPr wrap="square" rtlCol="0">
            <a:spAutoFit/>
          </a:bodyPr>
          <a:lstStyle/>
          <a:p>
            <a:r>
              <a:rPr lang="fr-CA" dirty="0"/>
              <a:t>Hackers </a:t>
            </a:r>
            <a:r>
              <a:rPr lang="fr-CA" dirty="0" err="1"/>
              <a:t>could</a:t>
            </a:r>
            <a:r>
              <a:rPr lang="fr-CA" dirty="0"/>
              <a:t> </a:t>
            </a:r>
            <a:r>
              <a:rPr lang="fr-CA" dirty="0" err="1"/>
              <a:t>try</a:t>
            </a:r>
            <a:r>
              <a:rPr lang="fr-CA" dirty="0"/>
              <a:t> to </a:t>
            </a:r>
            <a:r>
              <a:rPr lang="fr-CA" dirty="0" err="1"/>
              <a:t>intercept</a:t>
            </a:r>
            <a:r>
              <a:rPr lang="fr-CA" dirty="0"/>
              <a:t> data </a:t>
            </a:r>
            <a:r>
              <a:rPr lang="fr-CA" dirty="0" err="1"/>
              <a:t>transferred</a:t>
            </a:r>
            <a:r>
              <a:rPr lang="fr-CA" dirty="0"/>
              <a:t> </a:t>
            </a:r>
            <a:r>
              <a:rPr lang="fr-CA" dirty="0" err="1"/>
              <a:t>from</a:t>
            </a:r>
            <a:r>
              <a:rPr lang="fr-CA" dirty="0"/>
              <a:t> the </a:t>
            </a:r>
            <a:r>
              <a:rPr lang="fr-CA" dirty="0" err="1"/>
              <a:t>cloud</a:t>
            </a:r>
            <a:r>
              <a:rPr lang="fr-CA" dirty="0"/>
              <a:t> to computers </a:t>
            </a:r>
            <a:r>
              <a:rPr lang="fr-CA" dirty="0" err="1"/>
              <a:t>outside</a:t>
            </a:r>
            <a:r>
              <a:rPr lang="fr-CA" dirty="0"/>
              <a:t> the </a:t>
            </a:r>
            <a:r>
              <a:rPr lang="fr-CA" dirty="0" err="1"/>
              <a:t>cloud</a:t>
            </a:r>
            <a:endParaRPr lang="en-US" dirty="0"/>
          </a:p>
        </p:txBody>
      </p:sp>
      <p:pic>
        <p:nvPicPr>
          <p:cNvPr id="27"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4012" y="5514558"/>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5434012" y="5986362"/>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cxnSp>
        <p:nvCxnSpPr>
          <p:cNvPr id="29" name="Straight Connector 28"/>
          <p:cNvCxnSpPr/>
          <p:nvPr/>
        </p:nvCxnSpPr>
        <p:spPr>
          <a:xfrm flipV="1">
            <a:off x="5862636" y="4752558"/>
            <a:ext cx="0" cy="133308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16386"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5791200" y="4191691"/>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5221287" y="4705726"/>
            <a:ext cx="425450" cy="298512"/>
          </a:xfrm>
          <a:prstGeom prst="rect">
            <a:avLst/>
          </a:prstGeom>
          <a:noFill/>
          <a:extLst>
            <a:ext uri="{909E8E84-426E-40DD-AFC4-6F175D3DCCD1}">
              <a14:hiddenFill xmlns:a14="http://schemas.microsoft.com/office/drawing/2010/main">
                <a:solidFill>
                  <a:srgbClr val="FFFFFF"/>
                </a:solidFill>
              </a14:hiddenFill>
            </a:ext>
          </a:extLst>
        </p:spPr>
      </p:pic>
      <p:sp>
        <p:nvSpPr>
          <p:cNvPr id="30" name="Freeform 29"/>
          <p:cNvSpPr/>
          <p:nvPr/>
        </p:nvSpPr>
        <p:spPr>
          <a:xfrm>
            <a:off x="5722919" y="4724386"/>
            <a:ext cx="157181" cy="730264"/>
          </a:xfrm>
          <a:custGeom>
            <a:avLst/>
            <a:gdLst>
              <a:gd name="connsiteX0" fmla="*/ 157181 w 157181"/>
              <a:gd name="connsiteY0" fmla="*/ 730264 h 730264"/>
              <a:gd name="connsiteX1" fmla="*/ 138131 w 157181"/>
              <a:gd name="connsiteY1" fmla="*/ 590564 h 730264"/>
              <a:gd name="connsiteX2" fmla="*/ 119081 w 157181"/>
              <a:gd name="connsiteY2" fmla="*/ 488964 h 730264"/>
              <a:gd name="connsiteX3" fmla="*/ 93681 w 157181"/>
              <a:gd name="connsiteY3" fmla="*/ 323864 h 730264"/>
              <a:gd name="connsiteX4" fmla="*/ 61931 w 157181"/>
              <a:gd name="connsiteY4" fmla="*/ 209564 h 730264"/>
              <a:gd name="connsiteX5" fmla="*/ 49231 w 157181"/>
              <a:gd name="connsiteY5" fmla="*/ 152414 h 730264"/>
              <a:gd name="connsiteX6" fmla="*/ 42881 w 157181"/>
              <a:gd name="connsiteY6" fmla="*/ 107964 h 730264"/>
              <a:gd name="connsiteX7" fmla="*/ 11131 w 157181"/>
              <a:gd name="connsiteY7" fmla="*/ 44464 h 730264"/>
              <a:gd name="connsiteX8" fmla="*/ 11131 w 157181"/>
              <a:gd name="connsiteY8" fmla="*/ 14 h 7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181" h="730264">
                <a:moveTo>
                  <a:pt x="157181" y="730264"/>
                </a:moveTo>
                <a:cubicBezTo>
                  <a:pt x="151426" y="684225"/>
                  <a:pt x="145688" y="635904"/>
                  <a:pt x="138131" y="590564"/>
                </a:cubicBezTo>
                <a:cubicBezTo>
                  <a:pt x="132466" y="556576"/>
                  <a:pt x="123635" y="523119"/>
                  <a:pt x="119081" y="488964"/>
                </a:cubicBezTo>
                <a:cubicBezTo>
                  <a:pt x="113338" y="445888"/>
                  <a:pt x="104661" y="369351"/>
                  <a:pt x="93681" y="323864"/>
                </a:cubicBezTo>
                <a:cubicBezTo>
                  <a:pt x="84403" y="285425"/>
                  <a:pt x="71855" y="247841"/>
                  <a:pt x="61931" y="209564"/>
                </a:cubicBezTo>
                <a:cubicBezTo>
                  <a:pt x="57034" y="190674"/>
                  <a:pt x="52827" y="171594"/>
                  <a:pt x="49231" y="152414"/>
                </a:cubicBezTo>
                <a:cubicBezTo>
                  <a:pt x="46473" y="137703"/>
                  <a:pt x="47862" y="122078"/>
                  <a:pt x="42881" y="107964"/>
                </a:cubicBezTo>
                <a:cubicBezTo>
                  <a:pt x="35005" y="85648"/>
                  <a:pt x="11131" y="44464"/>
                  <a:pt x="11131" y="44464"/>
                </a:cubicBezTo>
                <a:cubicBezTo>
                  <a:pt x="4482" y="-2081"/>
                  <a:pt x="-10186" y="14"/>
                  <a:pt x="11131" y="14"/>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1359937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in the cloud (</a:t>
            </a:r>
            <a:r>
              <a:rPr lang="ja-JP" altLang="en-US" dirty="0"/>
              <a:t>云安全</a:t>
            </a:r>
            <a:r>
              <a:rPr lang="fr-CA" altLang="ja-JP" dirty="0"/>
              <a:t>)</a:t>
            </a:r>
            <a:endParaRPr lang="en-US" dirty="0"/>
          </a:p>
        </p:txBody>
      </p:sp>
      <p:sp>
        <p:nvSpPr>
          <p:cNvPr id="3" name="Content Placeholder 2"/>
          <p:cNvSpPr>
            <a:spLocks noGrp="1"/>
          </p:cNvSpPr>
          <p:nvPr>
            <p:ph idx="1"/>
          </p:nvPr>
        </p:nvSpPr>
        <p:spPr/>
        <p:txBody>
          <a:bodyPr>
            <a:normAutofit/>
          </a:bodyPr>
          <a:lstStyle/>
          <a:p>
            <a:pPr marL="82296" indent="0">
              <a:buNone/>
            </a:pPr>
            <a:r>
              <a:rPr lang="en-US" sz="2400" dirty="0"/>
              <a:t>The cloud also creates new security and privacy concerns.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cxnSp>
        <p:nvCxnSpPr>
          <p:cNvPr id="5" name="Straight Connector 4"/>
          <p:cNvCxnSpPr/>
          <p:nvPr/>
        </p:nvCxnSpPr>
        <p:spPr>
          <a:xfrm flipV="1">
            <a:off x="4572000" y="3544053"/>
            <a:ext cx="2590800" cy="232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loud 5"/>
          <p:cNvSpPr/>
          <p:nvPr/>
        </p:nvSpPr>
        <p:spPr>
          <a:xfrm>
            <a:off x="6096000" y="2705853"/>
            <a:ext cx="2819400" cy="1752600"/>
          </a:xfrm>
          <a:prstGeom prst="clou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Cloud</a:t>
            </a:r>
          </a:p>
        </p:txBody>
      </p:sp>
      <p:sp>
        <p:nvSpPr>
          <p:cNvPr id="7" name="Rectangle 6"/>
          <p:cNvSpPr/>
          <p:nvPr/>
        </p:nvSpPr>
        <p:spPr>
          <a:xfrm>
            <a:off x="1263650" y="51054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mputr1"/>
          <p:cNvSpPr>
            <a:spLocks noEditPoints="1" noChangeArrowheads="1"/>
          </p:cNvSpPr>
          <p:nvPr/>
        </p:nvSpPr>
        <p:spPr bwMode="auto">
          <a:xfrm>
            <a:off x="220345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9718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8100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14097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40970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215265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3009900" y="59372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computr1"/>
          <p:cNvSpPr>
            <a:spLocks noEditPoints="1" noChangeArrowheads="1"/>
          </p:cNvSpPr>
          <p:nvPr/>
        </p:nvSpPr>
        <p:spPr bwMode="auto">
          <a:xfrm>
            <a:off x="3914775"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6" name="TextBox 15"/>
          <p:cNvSpPr txBox="1"/>
          <p:nvPr/>
        </p:nvSpPr>
        <p:spPr>
          <a:xfrm>
            <a:off x="1501775" y="4736068"/>
            <a:ext cx="3657600" cy="369332"/>
          </a:xfrm>
          <a:prstGeom prst="rect">
            <a:avLst/>
          </a:prstGeom>
          <a:noFill/>
        </p:spPr>
        <p:txBody>
          <a:bodyPr wrap="square" rtlCol="0">
            <a:spAutoFit/>
          </a:bodyPr>
          <a:lstStyle/>
          <a:p>
            <a:r>
              <a:rPr lang="en-US" b="1" dirty="0"/>
              <a:t>Computers</a:t>
            </a:r>
          </a:p>
        </p:txBody>
      </p:sp>
      <p:cxnSp>
        <p:nvCxnSpPr>
          <p:cNvPr id="17" name="Straight Connector 16"/>
          <p:cNvCxnSpPr>
            <a:endCxn id="10" idx="10"/>
          </p:cNvCxnSpPr>
          <p:nvPr/>
        </p:nvCxnSpPr>
        <p:spPr>
          <a:xfrm flipV="1">
            <a:off x="3505200" y="53728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671335" y="5446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962150" y="53927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845835" y="61983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686050" y="61927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631192" y="61529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557160" y="61654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362450" y="56388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33875" y="54665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143000" y="3048000"/>
            <a:ext cx="4572000" cy="646331"/>
          </a:xfrm>
          <a:prstGeom prst="rect">
            <a:avLst/>
          </a:prstGeom>
          <a:noFill/>
        </p:spPr>
        <p:txBody>
          <a:bodyPr wrap="square" rtlCol="0">
            <a:spAutoFit/>
          </a:bodyPr>
          <a:lstStyle/>
          <a:p>
            <a:r>
              <a:rPr lang="fr-CA" dirty="0"/>
              <a:t>A hacker </a:t>
            </a:r>
            <a:r>
              <a:rPr lang="fr-CA" dirty="0" err="1"/>
              <a:t>could</a:t>
            </a:r>
            <a:r>
              <a:rPr lang="fr-CA" dirty="0"/>
              <a:t> </a:t>
            </a:r>
            <a:r>
              <a:rPr lang="fr-CA" dirty="0" err="1"/>
              <a:t>try</a:t>
            </a:r>
            <a:r>
              <a:rPr lang="fr-CA" dirty="0"/>
              <a:t> to </a:t>
            </a:r>
            <a:r>
              <a:rPr lang="fr-CA" dirty="0" err="1"/>
              <a:t>illegally</a:t>
            </a:r>
            <a:r>
              <a:rPr lang="fr-CA" dirty="0"/>
              <a:t> </a:t>
            </a:r>
            <a:r>
              <a:rPr lang="fr-CA" dirty="0" err="1"/>
              <a:t>access</a:t>
            </a:r>
            <a:r>
              <a:rPr lang="fr-CA" dirty="0"/>
              <a:t> the </a:t>
            </a:r>
            <a:r>
              <a:rPr lang="fr-CA" dirty="0" err="1"/>
              <a:t>cloud</a:t>
            </a:r>
            <a:r>
              <a:rPr lang="fr-CA" dirty="0"/>
              <a:t> </a:t>
            </a:r>
            <a:r>
              <a:rPr lang="fr-CA" dirty="0" err="1"/>
              <a:t>using</a:t>
            </a:r>
            <a:r>
              <a:rPr lang="fr-CA" dirty="0"/>
              <a:t> the Internet or network.</a:t>
            </a:r>
            <a:endParaRPr lang="en-US" dirty="0"/>
          </a:p>
        </p:txBody>
      </p:sp>
      <p:pic>
        <p:nvPicPr>
          <p:cNvPr id="27"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4012" y="5514558"/>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5434012" y="5986362"/>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cxnSp>
        <p:nvCxnSpPr>
          <p:cNvPr id="29" name="Straight Connector 28"/>
          <p:cNvCxnSpPr/>
          <p:nvPr/>
        </p:nvCxnSpPr>
        <p:spPr>
          <a:xfrm flipV="1">
            <a:off x="5862636" y="4752558"/>
            <a:ext cx="0" cy="133308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6384" name="Freeform 16383"/>
          <p:cNvSpPr/>
          <p:nvPr/>
        </p:nvSpPr>
        <p:spPr>
          <a:xfrm>
            <a:off x="5873611" y="3955979"/>
            <a:ext cx="1321624" cy="1511371"/>
          </a:xfrm>
          <a:custGeom>
            <a:avLst/>
            <a:gdLst>
              <a:gd name="connsiteX0" fmla="*/ 12839 w 1321624"/>
              <a:gd name="connsiteY0" fmla="*/ 1511371 h 1511371"/>
              <a:gd name="connsiteX1" fmla="*/ 139 w 1321624"/>
              <a:gd name="connsiteY1" fmla="*/ 1466921 h 1511371"/>
              <a:gd name="connsiteX2" fmla="*/ 19189 w 1321624"/>
              <a:gd name="connsiteY2" fmla="*/ 1390721 h 1511371"/>
              <a:gd name="connsiteX3" fmla="*/ 25539 w 1321624"/>
              <a:gd name="connsiteY3" fmla="*/ 1365321 h 1511371"/>
              <a:gd name="connsiteX4" fmla="*/ 38239 w 1321624"/>
              <a:gd name="connsiteY4" fmla="*/ 1320871 h 1511371"/>
              <a:gd name="connsiteX5" fmla="*/ 57289 w 1321624"/>
              <a:gd name="connsiteY5" fmla="*/ 1231971 h 1511371"/>
              <a:gd name="connsiteX6" fmla="*/ 69989 w 1321624"/>
              <a:gd name="connsiteY6" fmla="*/ 1168471 h 1511371"/>
              <a:gd name="connsiteX7" fmla="*/ 82689 w 1321624"/>
              <a:gd name="connsiteY7" fmla="*/ 1149421 h 1511371"/>
              <a:gd name="connsiteX8" fmla="*/ 101739 w 1321624"/>
              <a:gd name="connsiteY8" fmla="*/ 1092271 h 1511371"/>
              <a:gd name="connsiteX9" fmla="*/ 108089 w 1321624"/>
              <a:gd name="connsiteY9" fmla="*/ 1054171 h 1511371"/>
              <a:gd name="connsiteX10" fmla="*/ 133489 w 1321624"/>
              <a:gd name="connsiteY10" fmla="*/ 1009721 h 1511371"/>
              <a:gd name="connsiteX11" fmla="*/ 152539 w 1321624"/>
              <a:gd name="connsiteY11" fmla="*/ 971621 h 1511371"/>
              <a:gd name="connsiteX12" fmla="*/ 158889 w 1321624"/>
              <a:gd name="connsiteY12" fmla="*/ 933521 h 1511371"/>
              <a:gd name="connsiteX13" fmla="*/ 171589 w 1321624"/>
              <a:gd name="connsiteY13" fmla="*/ 914471 h 1511371"/>
              <a:gd name="connsiteX14" fmla="*/ 184289 w 1321624"/>
              <a:gd name="connsiteY14" fmla="*/ 882721 h 1511371"/>
              <a:gd name="connsiteX15" fmla="*/ 196989 w 1321624"/>
              <a:gd name="connsiteY15" fmla="*/ 863671 h 1511371"/>
              <a:gd name="connsiteX16" fmla="*/ 228739 w 1321624"/>
              <a:gd name="connsiteY16" fmla="*/ 793821 h 1511371"/>
              <a:gd name="connsiteX17" fmla="*/ 247789 w 1321624"/>
              <a:gd name="connsiteY17" fmla="*/ 768421 h 1511371"/>
              <a:gd name="connsiteX18" fmla="*/ 266839 w 1321624"/>
              <a:gd name="connsiteY18" fmla="*/ 723971 h 1511371"/>
              <a:gd name="connsiteX19" fmla="*/ 292239 w 1321624"/>
              <a:gd name="connsiteY19" fmla="*/ 692221 h 1511371"/>
              <a:gd name="connsiteX20" fmla="*/ 304939 w 1321624"/>
              <a:gd name="connsiteY20" fmla="*/ 673171 h 1511371"/>
              <a:gd name="connsiteX21" fmla="*/ 349389 w 1321624"/>
              <a:gd name="connsiteY21" fmla="*/ 628721 h 1511371"/>
              <a:gd name="connsiteX22" fmla="*/ 406539 w 1321624"/>
              <a:gd name="connsiteY22" fmla="*/ 565221 h 1511371"/>
              <a:gd name="connsiteX23" fmla="*/ 431939 w 1321624"/>
              <a:gd name="connsiteY23" fmla="*/ 527121 h 1511371"/>
              <a:gd name="connsiteX24" fmla="*/ 438289 w 1321624"/>
              <a:gd name="connsiteY24" fmla="*/ 495371 h 1511371"/>
              <a:gd name="connsiteX25" fmla="*/ 482739 w 1321624"/>
              <a:gd name="connsiteY25" fmla="*/ 450921 h 1511371"/>
              <a:gd name="connsiteX26" fmla="*/ 520839 w 1321624"/>
              <a:gd name="connsiteY26" fmla="*/ 400121 h 1511371"/>
              <a:gd name="connsiteX27" fmla="*/ 539889 w 1321624"/>
              <a:gd name="connsiteY27" fmla="*/ 374721 h 1511371"/>
              <a:gd name="connsiteX28" fmla="*/ 584339 w 1321624"/>
              <a:gd name="connsiteY28" fmla="*/ 323921 h 1511371"/>
              <a:gd name="connsiteX29" fmla="*/ 603389 w 1321624"/>
              <a:gd name="connsiteY29" fmla="*/ 292171 h 1511371"/>
              <a:gd name="connsiteX30" fmla="*/ 641489 w 1321624"/>
              <a:gd name="connsiteY30" fmla="*/ 254071 h 1511371"/>
              <a:gd name="connsiteX31" fmla="*/ 660539 w 1321624"/>
              <a:gd name="connsiteY31" fmla="*/ 235021 h 1511371"/>
              <a:gd name="connsiteX32" fmla="*/ 704989 w 1321624"/>
              <a:gd name="connsiteY32" fmla="*/ 190571 h 1511371"/>
              <a:gd name="connsiteX33" fmla="*/ 724039 w 1321624"/>
              <a:gd name="connsiteY33" fmla="*/ 171521 h 1511371"/>
              <a:gd name="connsiteX34" fmla="*/ 755789 w 1321624"/>
              <a:gd name="connsiteY34" fmla="*/ 152471 h 1511371"/>
              <a:gd name="connsiteX35" fmla="*/ 774839 w 1321624"/>
              <a:gd name="connsiteY35" fmla="*/ 133421 h 1511371"/>
              <a:gd name="connsiteX36" fmla="*/ 793889 w 1321624"/>
              <a:gd name="connsiteY36" fmla="*/ 120721 h 1511371"/>
              <a:gd name="connsiteX37" fmla="*/ 863739 w 1321624"/>
              <a:gd name="connsiteY37" fmla="*/ 88971 h 1511371"/>
              <a:gd name="connsiteX38" fmla="*/ 889139 w 1321624"/>
              <a:gd name="connsiteY38" fmla="*/ 82621 h 1511371"/>
              <a:gd name="connsiteX39" fmla="*/ 908189 w 1321624"/>
              <a:gd name="connsiteY39" fmla="*/ 63571 h 1511371"/>
              <a:gd name="connsiteX40" fmla="*/ 1219339 w 1321624"/>
              <a:gd name="connsiteY40" fmla="*/ 38171 h 1511371"/>
              <a:gd name="connsiteX41" fmla="*/ 1263789 w 1321624"/>
              <a:gd name="connsiteY41" fmla="*/ 31821 h 1511371"/>
              <a:gd name="connsiteX42" fmla="*/ 1289189 w 1321624"/>
              <a:gd name="connsiteY42" fmla="*/ 12771 h 1511371"/>
              <a:gd name="connsiteX43" fmla="*/ 1320939 w 1321624"/>
              <a:gd name="connsiteY43" fmla="*/ 71 h 1511371"/>
              <a:gd name="connsiteX44" fmla="*/ 1314589 w 1321624"/>
              <a:gd name="connsiteY44" fmla="*/ 6421 h 151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1624" h="1511371">
                <a:moveTo>
                  <a:pt x="12839" y="1511371"/>
                </a:moveTo>
                <a:cubicBezTo>
                  <a:pt x="8606" y="1496554"/>
                  <a:pt x="1321" y="1482285"/>
                  <a:pt x="139" y="1466921"/>
                </a:cubicBezTo>
                <a:cubicBezTo>
                  <a:pt x="-1586" y="1444493"/>
                  <a:pt x="13102" y="1411011"/>
                  <a:pt x="19189" y="1390721"/>
                </a:cubicBezTo>
                <a:cubicBezTo>
                  <a:pt x="21697" y="1382362"/>
                  <a:pt x="23243" y="1373741"/>
                  <a:pt x="25539" y="1365321"/>
                </a:cubicBezTo>
                <a:cubicBezTo>
                  <a:pt x="29594" y="1350454"/>
                  <a:pt x="34006" y="1335688"/>
                  <a:pt x="38239" y="1320871"/>
                </a:cubicBezTo>
                <a:cubicBezTo>
                  <a:pt x="53782" y="1180980"/>
                  <a:pt x="32752" y="1323986"/>
                  <a:pt x="57289" y="1231971"/>
                </a:cubicBezTo>
                <a:cubicBezTo>
                  <a:pt x="62851" y="1211114"/>
                  <a:pt x="63641" y="1189102"/>
                  <a:pt x="69989" y="1168471"/>
                </a:cubicBezTo>
                <a:cubicBezTo>
                  <a:pt x="72233" y="1161177"/>
                  <a:pt x="79754" y="1156466"/>
                  <a:pt x="82689" y="1149421"/>
                </a:cubicBezTo>
                <a:cubicBezTo>
                  <a:pt x="90412" y="1130885"/>
                  <a:pt x="96565" y="1111673"/>
                  <a:pt x="101739" y="1092271"/>
                </a:cubicBezTo>
                <a:cubicBezTo>
                  <a:pt x="105056" y="1079831"/>
                  <a:pt x="103467" y="1066188"/>
                  <a:pt x="108089" y="1054171"/>
                </a:cubicBezTo>
                <a:cubicBezTo>
                  <a:pt x="114215" y="1038243"/>
                  <a:pt x="125398" y="1024746"/>
                  <a:pt x="133489" y="1009721"/>
                </a:cubicBezTo>
                <a:cubicBezTo>
                  <a:pt x="140221" y="997219"/>
                  <a:pt x="146189" y="984321"/>
                  <a:pt x="152539" y="971621"/>
                </a:cubicBezTo>
                <a:cubicBezTo>
                  <a:pt x="154656" y="958921"/>
                  <a:pt x="154818" y="945735"/>
                  <a:pt x="158889" y="933521"/>
                </a:cubicBezTo>
                <a:cubicBezTo>
                  <a:pt x="161302" y="926281"/>
                  <a:pt x="168176" y="921297"/>
                  <a:pt x="171589" y="914471"/>
                </a:cubicBezTo>
                <a:cubicBezTo>
                  <a:pt x="176687" y="904276"/>
                  <a:pt x="179191" y="892916"/>
                  <a:pt x="184289" y="882721"/>
                </a:cubicBezTo>
                <a:cubicBezTo>
                  <a:pt x="187702" y="875895"/>
                  <a:pt x="193576" y="870497"/>
                  <a:pt x="196989" y="863671"/>
                </a:cubicBezTo>
                <a:cubicBezTo>
                  <a:pt x="222537" y="812574"/>
                  <a:pt x="195155" y="849794"/>
                  <a:pt x="228739" y="793821"/>
                </a:cubicBezTo>
                <a:cubicBezTo>
                  <a:pt x="234184" y="784746"/>
                  <a:pt x="241439" y="776888"/>
                  <a:pt x="247789" y="768421"/>
                </a:cubicBezTo>
                <a:cubicBezTo>
                  <a:pt x="253433" y="751488"/>
                  <a:pt x="256377" y="739664"/>
                  <a:pt x="266839" y="723971"/>
                </a:cubicBezTo>
                <a:cubicBezTo>
                  <a:pt x="274357" y="712694"/>
                  <a:pt x="284107" y="703064"/>
                  <a:pt x="292239" y="692221"/>
                </a:cubicBezTo>
                <a:cubicBezTo>
                  <a:pt x="296818" y="686116"/>
                  <a:pt x="299834" y="678844"/>
                  <a:pt x="304939" y="673171"/>
                </a:cubicBezTo>
                <a:cubicBezTo>
                  <a:pt x="318956" y="657596"/>
                  <a:pt x="338608" y="646689"/>
                  <a:pt x="349389" y="628721"/>
                </a:cubicBezTo>
                <a:cubicBezTo>
                  <a:pt x="376944" y="582795"/>
                  <a:pt x="358957" y="604872"/>
                  <a:pt x="406539" y="565221"/>
                </a:cubicBezTo>
                <a:cubicBezTo>
                  <a:pt x="429227" y="474469"/>
                  <a:pt x="392959" y="595336"/>
                  <a:pt x="431939" y="527121"/>
                </a:cubicBezTo>
                <a:cubicBezTo>
                  <a:pt x="437294" y="517750"/>
                  <a:pt x="432302" y="504351"/>
                  <a:pt x="438289" y="495371"/>
                </a:cubicBezTo>
                <a:cubicBezTo>
                  <a:pt x="449912" y="477936"/>
                  <a:pt x="471958" y="468889"/>
                  <a:pt x="482739" y="450921"/>
                </a:cubicBezTo>
                <a:cubicBezTo>
                  <a:pt x="519135" y="390262"/>
                  <a:pt x="483803" y="443330"/>
                  <a:pt x="520839" y="400121"/>
                </a:cubicBezTo>
                <a:cubicBezTo>
                  <a:pt x="527727" y="392086"/>
                  <a:pt x="532920" y="382686"/>
                  <a:pt x="539889" y="374721"/>
                </a:cubicBezTo>
                <a:cubicBezTo>
                  <a:pt x="572075" y="337937"/>
                  <a:pt x="558721" y="362347"/>
                  <a:pt x="584339" y="323921"/>
                </a:cubicBezTo>
                <a:cubicBezTo>
                  <a:pt x="591185" y="313652"/>
                  <a:pt x="595573" y="301723"/>
                  <a:pt x="603389" y="292171"/>
                </a:cubicBezTo>
                <a:cubicBezTo>
                  <a:pt x="614762" y="278270"/>
                  <a:pt x="628789" y="266771"/>
                  <a:pt x="641489" y="254071"/>
                </a:cubicBezTo>
                <a:cubicBezTo>
                  <a:pt x="647839" y="247721"/>
                  <a:pt x="654929" y="242033"/>
                  <a:pt x="660539" y="235021"/>
                </a:cubicBezTo>
                <a:cubicBezTo>
                  <a:pt x="712250" y="170383"/>
                  <a:pt x="662531" y="225953"/>
                  <a:pt x="704989" y="190571"/>
                </a:cubicBezTo>
                <a:cubicBezTo>
                  <a:pt x="711888" y="184822"/>
                  <a:pt x="716855" y="176909"/>
                  <a:pt x="724039" y="171521"/>
                </a:cubicBezTo>
                <a:cubicBezTo>
                  <a:pt x="733913" y="164116"/>
                  <a:pt x="745915" y="159876"/>
                  <a:pt x="755789" y="152471"/>
                </a:cubicBezTo>
                <a:cubicBezTo>
                  <a:pt x="762973" y="147083"/>
                  <a:pt x="767940" y="139170"/>
                  <a:pt x="774839" y="133421"/>
                </a:cubicBezTo>
                <a:cubicBezTo>
                  <a:pt x="780702" y="128535"/>
                  <a:pt x="787189" y="124375"/>
                  <a:pt x="793889" y="120721"/>
                </a:cubicBezTo>
                <a:cubicBezTo>
                  <a:pt x="821547" y="105635"/>
                  <a:pt x="837027" y="96603"/>
                  <a:pt x="863739" y="88971"/>
                </a:cubicBezTo>
                <a:cubicBezTo>
                  <a:pt x="872130" y="86573"/>
                  <a:pt x="880672" y="84738"/>
                  <a:pt x="889139" y="82621"/>
                </a:cubicBezTo>
                <a:cubicBezTo>
                  <a:pt x="895489" y="76271"/>
                  <a:pt x="899504" y="65856"/>
                  <a:pt x="908189" y="63571"/>
                </a:cubicBezTo>
                <a:cubicBezTo>
                  <a:pt x="962564" y="49262"/>
                  <a:pt x="1214918" y="38439"/>
                  <a:pt x="1219339" y="38171"/>
                </a:cubicBezTo>
                <a:cubicBezTo>
                  <a:pt x="1234156" y="36054"/>
                  <a:pt x="1249723" y="36936"/>
                  <a:pt x="1263789" y="31821"/>
                </a:cubicBezTo>
                <a:cubicBezTo>
                  <a:pt x="1273735" y="28204"/>
                  <a:pt x="1279938" y="17911"/>
                  <a:pt x="1289189" y="12771"/>
                </a:cubicBezTo>
                <a:cubicBezTo>
                  <a:pt x="1299153" y="7235"/>
                  <a:pt x="1309881" y="2836"/>
                  <a:pt x="1320939" y="71"/>
                </a:cubicBezTo>
                <a:cubicBezTo>
                  <a:pt x="1323843" y="-655"/>
                  <a:pt x="1316706" y="4304"/>
                  <a:pt x="1314589" y="6421"/>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0901825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in the cloud (</a:t>
            </a:r>
            <a:r>
              <a:rPr lang="ja-JP" altLang="en-US" dirty="0"/>
              <a:t>云安全</a:t>
            </a:r>
            <a:r>
              <a:rPr lang="fr-CA" altLang="ja-JP" dirty="0"/>
              <a:t>)</a:t>
            </a:r>
            <a:endParaRPr lang="en-US" dirty="0"/>
          </a:p>
        </p:txBody>
      </p:sp>
      <p:sp>
        <p:nvSpPr>
          <p:cNvPr id="3" name="Content Placeholder 2"/>
          <p:cNvSpPr>
            <a:spLocks noGrp="1"/>
          </p:cNvSpPr>
          <p:nvPr>
            <p:ph idx="1"/>
          </p:nvPr>
        </p:nvSpPr>
        <p:spPr/>
        <p:txBody>
          <a:bodyPr>
            <a:normAutofit/>
          </a:bodyPr>
          <a:lstStyle/>
          <a:p>
            <a:pPr marL="82296" indent="0">
              <a:buNone/>
            </a:pPr>
            <a:r>
              <a:rPr lang="en-US" sz="2400" dirty="0"/>
              <a:t>The cloud also creates new security and privacy concerns.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cxnSp>
        <p:nvCxnSpPr>
          <p:cNvPr id="5" name="Straight Connector 4"/>
          <p:cNvCxnSpPr/>
          <p:nvPr/>
        </p:nvCxnSpPr>
        <p:spPr>
          <a:xfrm flipV="1">
            <a:off x="4572000" y="3544053"/>
            <a:ext cx="2590800" cy="232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loud 5"/>
          <p:cNvSpPr/>
          <p:nvPr/>
        </p:nvSpPr>
        <p:spPr>
          <a:xfrm>
            <a:off x="6096000" y="2705853"/>
            <a:ext cx="2819400" cy="1752600"/>
          </a:xfrm>
          <a:prstGeom prst="clou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Cloud</a:t>
            </a:r>
          </a:p>
        </p:txBody>
      </p:sp>
      <p:sp>
        <p:nvSpPr>
          <p:cNvPr id="7" name="Rectangle 6"/>
          <p:cNvSpPr/>
          <p:nvPr/>
        </p:nvSpPr>
        <p:spPr>
          <a:xfrm>
            <a:off x="1263650" y="51054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mputr1"/>
          <p:cNvSpPr>
            <a:spLocks noEditPoints="1" noChangeArrowheads="1"/>
          </p:cNvSpPr>
          <p:nvPr/>
        </p:nvSpPr>
        <p:spPr bwMode="auto">
          <a:xfrm>
            <a:off x="220345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computr1"/>
          <p:cNvSpPr>
            <a:spLocks noEditPoints="1" noChangeArrowheads="1"/>
          </p:cNvSpPr>
          <p:nvPr/>
        </p:nvSpPr>
        <p:spPr bwMode="auto">
          <a:xfrm>
            <a:off x="29718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8100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1" name="computr1"/>
          <p:cNvSpPr>
            <a:spLocks noEditPoints="1" noChangeArrowheads="1"/>
          </p:cNvSpPr>
          <p:nvPr/>
        </p:nvSpPr>
        <p:spPr bwMode="auto">
          <a:xfrm>
            <a:off x="14097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140970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215265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3009900" y="59372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computr1"/>
          <p:cNvSpPr>
            <a:spLocks noEditPoints="1" noChangeArrowheads="1"/>
          </p:cNvSpPr>
          <p:nvPr/>
        </p:nvSpPr>
        <p:spPr bwMode="auto">
          <a:xfrm>
            <a:off x="3914775"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6" name="TextBox 15"/>
          <p:cNvSpPr txBox="1"/>
          <p:nvPr/>
        </p:nvSpPr>
        <p:spPr>
          <a:xfrm>
            <a:off x="1501775" y="4736068"/>
            <a:ext cx="3657600" cy="369332"/>
          </a:xfrm>
          <a:prstGeom prst="rect">
            <a:avLst/>
          </a:prstGeom>
          <a:noFill/>
        </p:spPr>
        <p:txBody>
          <a:bodyPr wrap="square" rtlCol="0">
            <a:spAutoFit/>
          </a:bodyPr>
          <a:lstStyle/>
          <a:p>
            <a:r>
              <a:rPr lang="en-US" b="1" dirty="0"/>
              <a:t>Computers</a:t>
            </a:r>
          </a:p>
        </p:txBody>
      </p:sp>
      <p:cxnSp>
        <p:nvCxnSpPr>
          <p:cNvPr id="17" name="Straight Connector 16"/>
          <p:cNvCxnSpPr>
            <a:endCxn id="10" idx="10"/>
          </p:cNvCxnSpPr>
          <p:nvPr/>
        </p:nvCxnSpPr>
        <p:spPr>
          <a:xfrm flipV="1">
            <a:off x="3505200" y="53728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671335" y="5446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962150" y="53927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845835" y="61983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686050" y="61927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631192" y="61529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557160" y="61654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362450" y="56388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33875" y="54665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143000" y="3048000"/>
            <a:ext cx="5029200" cy="923330"/>
          </a:xfrm>
          <a:prstGeom prst="rect">
            <a:avLst/>
          </a:prstGeom>
          <a:noFill/>
        </p:spPr>
        <p:txBody>
          <a:bodyPr wrap="square" rtlCol="0">
            <a:spAutoFit/>
          </a:bodyPr>
          <a:lstStyle/>
          <a:p>
            <a:r>
              <a:rPr lang="fr-CA" dirty="0"/>
              <a:t>An </a:t>
            </a:r>
            <a:r>
              <a:rPr lang="fr-CA" dirty="0" err="1"/>
              <a:t>employee</a:t>
            </a:r>
            <a:r>
              <a:rPr lang="fr-CA" dirty="0"/>
              <a:t> </a:t>
            </a:r>
            <a:r>
              <a:rPr lang="fr-CA" dirty="0" err="1"/>
              <a:t>from</a:t>
            </a:r>
            <a:r>
              <a:rPr lang="fr-CA" dirty="0"/>
              <a:t> the </a:t>
            </a:r>
            <a:r>
              <a:rPr lang="fr-CA" dirty="0" err="1"/>
              <a:t>cloud</a:t>
            </a:r>
            <a:r>
              <a:rPr lang="fr-CA" dirty="0"/>
              <a:t> </a:t>
            </a:r>
            <a:r>
              <a:rPr lang="fr-CA" dirty="0" err="1"/>
              <a:t>company</a:t>
            </a:r>
            <a:r>
              <a:rPr lang="fr-CA" dirty="0"/>
              <a:t> </a:t>
            </a:r>
            <a:r>
              <a:rPr lang="fr-CA" dirty="0" err="1"/>
              <a:t>may</a:t>
            </a:r>
            <a:r>
              <a:rPr lang="fr-CA" dirty="0"/>
              <a:t> </a:t>
            </a:r>
            <a:r>
              <a:rPr lang="fr-CA" dirty="0" err="1"/>
              <a:t>try</a:t>
            </a:r>
            <a:r>
              <a:rPr lang="fr-CA" dirty="0"/>
              <a:t> to </a:t>
            </a:r>
            <a:r>
              <a:rPr lang="fr-CA" dirty="0" err="1"/>
              <a:t>access</a:t>
            </a:r>
            <a:r>
              <a:rPr lang="fr-CA" dirty="0"/>
              <a:t> or </a:t>
            </a:r>
            <a:r>
              <a:rPr lang="fr-CA" dirty="0" err="1"/>
              <a:t>modify</a:t>
            </a:r>
            <a:r>
              <a:rPr lang="fr-CA" dirty="0"/>
              <a:t>  the data </a:t>
            </a:r>
            <a:br>
              <a:rPr lang="fr-CA" dirty="0"/>
            </a:br>
            <a:r>
              <a:rPr lang="fr-CA" dirty="0"/>
              <a:t>in the </a:t>
            </a:r>
            <a:r>
              <a:rPr lang="fr-CA" dirty="0" err="1"/>
              <a:t>cloud</a:t>
            </a:r>
            <a:r>
              <a:rPr lang="fr-CA" dirty="0"/>
              <a:t>. (</a:t>
            </a:r>
            <a:r>
              <a:rPr lang="fr-CA" dirty="0" err="1"/>
              <a:t>insider</a:t>
            </a:r>
            <a:r>
              <a:rPr lang="fr-CA" dirty="0"/>
              <a:t> </a:t>
            </a:r>
            <a:r>
              <a:rPr lang="fr-CA" dirty="0" err="1"/>
              <a:t>threat</a:t>
            </a:r>
            <a:r>
              <a:rPr lang="fr-CA" dirty="0"/>
              <a:t> </a:t>
            </a:r>
            <a:r>
              <a:rPr lang="zh-CN" altLang="en-US" dirty="0"/>
              <a:t>内部威胁</a:t>
            </a:r>
            <a:r>
              <a:rPr lang="fr-CA" dirty="0"/>
              <a:t>)</a:t>
            </a:r>
            <a:endParaRPr lang="en-US" dirty="0"/>
          </a:p>
        </p:txBody>
      </p:sp>
      <p:pic>
        <p:nvPicPr>
          <p:cNvPr id="27"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1325" y="3101141"/>
            <a:ext cx="544493" cy="55646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111349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in the cloud </a:t>
            </a:r>
            <a:r>
              <a:rPr lang="en-US" dirty="0">
                <a:latin typeface="SimHei" panose="02010609060101010101" pitchFamily="49" charset="-122"/>
                <a:ea typeface="SimHei" panose="02010609060101010101" pitchFamily="49" charset="-122"/>
              </a:rPr>
              <a:t>(</a:t>
            </a:r>
            <a:r>
              <a:rPr lang="ja-JP" altLang="en-US" dirty="0">
                <a:latin typeface="SimHei" panose="02010609060101010101" pitchFamily="49" charset="-122"/>
                <a:ea typeface="SimHei" panose="02010609060101010101" pitchFamily="49" charset="-122"/>
              </a:rPr>
              <a:t>云安全</a:t>
            </a:r>
            <a:r>
              <a:rPr lang="fr-CA" altLang="ja-JP" dirty="0"/>
              <a:t>)</a:t>
            </a:r>
            <a:endParaRPr lang="en-US" dirty="0"/>
          </a:p>
        </p:txBody>
      </p:sp>
      <p:sp>
        <p:nvSpPr>
          <p:cNvPr id="3" name="Content Placeholder 2"/>
          <p:cNvSpPr>
            <a:spLocks noGrp="1"/>
          </p:cNvSpPr>
          <p:nvPr>
            <p:ph idx="1"/>
          </p:nvPr>
        </p:nvSpPr>
        <p:spPr/>
        <p:txBody>
          <a:bodyPr>
            <a:normAutofit/>
          </a:bodyPr>
          <a:lstStyle/>
          <a:p>
            <a:pPr marL="82296" indent="0">
              <a:buNone/>
            </a:pPr>
            <a:r>
              <a:rPr lang="en-US" sz="2800" dirty="0"/>
              <a:t>Using the cloud also raise </a:t>
            </a:r>
            <a:r>
              <a:rPr lang="en-US" sz="2800" b="1" dirty="0"/>
              <a:t>legal concerns </a:t>
            </a:r>
            <a:r>
              <a:rPr lang="en-US" sz="2800" dirty="0"/>
              <a:t>(</a:t>
            </a:r>
            <a:r>
              <a:rPr lang="ja-JP" altLang="en-US" sz="2800" dirty="0">
                <a:latin typeface="黑体" panose="02010609060101010101" pitchFamily="49" charset="-122"/>
                <a:ea typeface="黑体" panose="02010609060101010101" pitchFamily="49" charset="-122"/>
              </a:rPr>
              <a:t>法律的问题</a:t>
            </a:r>
            <a:r>
              <a:rPr lang="fr-CA" altLang="ja-JP" sz="2800" dirty="0"/>
              <a:t>)</a:t>
            </a:r>
            <a:r>
              <a:rPr lang="en-US" sz="2800" dirty="0"/>
              <a:t> (</a:t>
            </a:r>
            <a:r>
              <a:rPr lang="en-US" sz="2800" b="1" dirty="0"/>
              <a:t>e.g. </a:t>
            </a:r>
            <a:r>
              <a:rPr lang="en-US" sz="2800" dirty="0">
                <a:solidFill>
                  <a:srgbClr val="0070C0"/>
                </a:solidFill>
              </a:rPr>
              <a:t>depending on the countries where the data is stored</a:t>
            </a:r>
            <a:r>
              <a:rPr lang="en-US" sz="280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cxnSp>
        <p:nvCxnSpPr>
          <p:cNvPr id="9" name="Straight Connector 8"/>
          <p:cNvCxnSpPr/>
          <p:nvPr/>
        </p:nvCxnSpPr>
        <p:spPr>
          <a:xfrm flipV="1">
            <a:off x="4572000" y="3544053"/>
            <a:ext cx="2590800" cy="232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loud 9"/>
          <p:cNvSpPr/>
          <p:nvPr/>
        </p:nvSpPr>
        <p:spPr>
          <a:xfrm>
            <a:off x="6096000" y="2705853"/>
            <a:ext cx="2819400" cy="1752600"/>
          </a:xfrm>
          <a:prstGeom prst="clou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Cloud</a:t>
            </a:r>
          </a:p>
        </p:txBody>
      </p:sp>
      <p:sp>
        <p:nvSpPr>
          <p:cNvPr id="11" name="Rectangle 10"/>
          <p:cNvSpPr/>
          <p:nvPr/>
        </p:nvSpPr>
        <p:spPr>
          <a:xfrm>
            <a:off x="1263650" y="5105400"/>
            <a:ext cx="368935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mputr1"/>
          <p:cNvSpPr>
            <a:spLocks noEditPoints="1" noChangeArrowheads="1"/>
          </p:cNvSpPr>
          <p:nvPr/>
        </p:nvSpPr>
        <p:spPr bwMode="auto">
          <a:xfrm>
            <a:off x="220345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3" name="computr1"/>
          <p:cNvSpPr>
            <a:spLocks noEditPoints="1" noChangeArrowheads="1"/>
          </p:cNvSpPr>
          <p:nvPr/>
        </p:nvSpPr>
        <p:spPr bwMode="auto">
          <a:xfrm>
            <a:off x="29718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4" name="computr1"/>
          <p:cNvSpPr>
            <a:spLocks noEditPoints="1" noChangeArrowheads="1"/>
          </p:cNvSpPr>
          <p:nvPr/>
        </p:nvSpPr>
        <p:spPr bwMode="auto">
          <a:xfrm>
            <a:off x="38100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5" name="computr1"/>
          <p:cNvSpPr>
            <a:spLocks noEditPoints="1" noChangeArrowheads="1"/>
          </p:cNvSpPr>
          <p:nvPr/>
        </p:nvSpPr>
        <p:spPr bwMode="auto">
          <a:xfrm>
            <a:off x="1409700" y="5181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6" name="computr1"/>
          <p:cNvSpPr>
            <a:spLocks noEditPoints="1" noChangeArrowheads="1"/>
          </p:cNvSpPr>
          <p:nvPr/>
        </p:nvSpPr>
        <p:spPr bwMode="auto">
          <a:xfrm>
            <a:off x="140970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7" name="computr1"/>
          <p:cNvSpPr>
            <a:spLocks noEditPoints="1" noChangeArrowheads="1"/>
          </p:cNvSpPr>
          <p:nvPr/>
        </p:nvSpPr>
        <p:spPr bwMode="auto">
          <a:xfrm>
            <a:off x="2152650"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8" name="computr1"/>
          <p:cNvSpPr>
            <a:spLocks noEditPoints="1" noChangeArrowheads="1"/>
          </p:cNvSpPr>
          <p:nvPr/>
        </p:nvSpPr>
        <p:spPr bwMode="auto">
          <a:xfrm>
            <a:off x="3009900" y="593725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9" name="computr1"/>
          <p:cNvSpPr>
            <a:spLocks noEditPoints="1" noChangeArrowheads="1"/>
          </p:cNvSpPr>
          <p:nvPr/>
        </p:nvSpPr>
        <p:spPr bwMode="auto">
          <a:xfrm>
            <a:off x="3914775" y="5943600"/>
            <a:ext cx="55245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0" name="TextBox 19"/>
          <p:cNvSpPr txBox="1"/>
          <p:nvPr/>
        </p:nvSpPr>
        <p:spPr>
          <a:xfrm>
            <a:off x="1501775" y="4736068"/>
            <a:ext cx="3657600" cy="369332"/>
          </a:xfrm>
          <a:prstGeom prst="rect">
            <a:avLst/>
          </a:prstGeom>
          <a:noFill/>
        </p:spPr>
        <p:txBody>
          <a:bodyPr wrap="square" rtlCol="0">
            <a:spAutoFit/>
          </a:bodyPr>
          <a:lstStyle/>
          <a:p>
            <a:r>
              <a:rPr lang="en-US" b="1" dirty="0"/>
              <a:t>Computers</a:t>
            </a:r>
          </a:p>
        </p:txBody>
      </p:sp>
      <p:cxnSp>
        <p:nvCxnSpPr>
          <p:cNvPr id="21" name="Straight Connector 20"/>
          <p:cNvCxnSpPr>
            <a:endCxn id="14" idx="10"/>
          </p:cNvCxnSpPr>
          <p:nvPr/>
        </p:nvCxnSpPr>
        <p:spPr>
          <a:xfrm flipV="1">
            <a:off x="3505200" y="53728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671335" y="54466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962150" y="5392717"/>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845835" y="619833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686050" y="6192718"/>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631192" y="6152952"/>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557160" y="6165454"/>
            <a:ext cx="357615" cy="397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4362450" y="5638800"/>
            <a:ext cx="590550" cy="51415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333875" y="5466517"/>
            <a:ext cx="619125" cy="960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4012" y="5514558"/>
            <a:ext cx="866775" cy="8858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5434012" y="5986362"/>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cxnSp>
        <p:nvCxnSpPr>
          <p:cNvPr id="33" name="Straight Connector 32"/>
          <p:cNvCxnSpPr/>
          <p:nvPr/>
        </p:nvCxnSpPr>
        <p:spPr>
          <a:xfrm flipV="1">
            <a:off x="5862636" y="4752558"/>
            <a:ext cx="0" cy="133308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5791200" y="4191691"/>
            <a:ext cx="425450" cy="29851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phil\AppData\Local\Microsoft\Windows\INetCache\IE\W7SW15RF\email_icon-295x300[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76" t="24222" r="15198" b="28222"/>
          <a:stretch/>
        </p:blipFill>
        <p:spPr bwMode="auto">
          <a:xfrm>
            <a:off x="5221287" y="4705726"/>
            <a:ext cx="425450" cy="298512"/>
          </a:xfrm>
          <a:prstGeom prst="rect">
            <a:avLst/>
          </a:prstGeom>
          <a:noFill/>
          <a:extLst>
            <a:ext uri="{909E8E84-426E-40DD-AFC4-6F175D3DCCD1}">
              <a14:hiddenFill xmlns:a14="http://schemas.microsoft.com/office/drawing/2010/main">
                <a:solidFill>
                  <a:srgbClr val="FFFFFF"/>
                </a:solidFill>
              </a14:hiddenFill>
            </a:ext>
          </a:extLst>
        </p:spPr>
      </p:pic>
      <p:sp>
        <p:nvSpPr>
          <p:cNvPr id="36" name="Freeform 35"/>
          <p:cNvSpPr/>
          <p:nvPr/>
        </p:nvSpPr>
        <p:spPr>
          <a:xfrm>
            <a:off x="5722919" y="4724386"/>
            <a:ext cx="157181" cy="730264"/>
          </a:xfrm>
          <a:custGeom>
            <a:avLst/>
            <a:gdLst>
              <a:gd name="connsiteX0" fmla="*/ 157181 w 157181"/>
              <a:gd name="connsiteY0" fmla="*/ 730264 h 730264"/>
              <a:gd name="connsiteX1" fmla="*/ 138131 w 157181"/>
              <a:gd name="connsiteY1" fmla="*/ 590564 h 730264"/>
              <a:gd name="connsiteX2" fmla="*/ 119081 w 157181"/>
              <a:gd name="connsiteY2" fmla="*/ 488964 h 730264"/>
              <a:gd name="connsiteX3" fmla="*/ 93681 w 157181"/>
              <a:gd name="connsiteY3" fmla="*/ 323864 h 730264"/>
              <a:gd name="connsiteX4" fmla="*/ 61931 w 157181"/>
              <a:gd name="connsiteY4" fmla="*/ 209564 h 730264"/>
              <a:gd name="connsiteX5" fmla="*/ 49231 w 157181"/>
              <a:gd name="connsiteY5" fmla="*/ 152414 h 730264"/>
              <a:gd name="connsiteX6" fmla="*/ 42881 w 157181"/>
              <a:gd name="connsiteY6" fmla="*/ 107964 h 730264"/>
              <a:gd name="connsiteX7" fmla="*/ 11131 w 157181"/>
              <a:gd name="connsiteY7" fmla="*/ 44464 h 730264"/>
              <a:gd name="connsiteX8" fmla="*/ 11131 w 157181"/>
              <a:gd name="connsiteY8" fmla="*/ 14 h 7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181" h="730264">
                <a:moveTo>
                  <a:pt x="157181" y="730264"/>
                </a:moveTo>
                <a:cubicBezTo>
                  <a:pt x="151426" y="684225"/>
                  <a:pt x="145688" y="635904"/>
                  <a:pt x="138131" y="590564"/>
                </a:cubicBezTo>
                <a:cubicBezTo>
                  <a:pt x="132466" y="556576"/>
                  <a:pt x="123635" y="523119"/>
                  <a:pt x="119081" y="488964"/>
                </a:cubicBezTo>
                <a:cubicBezTo>
                  <a:pt x="113338" y="445888"/>
                  <a:pt x="104661" y="369351"/>
                  <a:pt x="93681" y="323864"/>
                </a:cubicBezTo>
                <a:cubicBezTo>
                  <a:pt x="84403" y="285425"/>
                  <a:pt x="71855" y="247841"/>
                  <a:pt x="61931" y="209564"/>
                </a:cubicBezTo>
                <a:cubicBezTo>
                  <a:pt x="57034" y="190674"/>
                  <a:pt x="52827" y="171594"/>
                  <a:pt x="49231" y="152414"/>
                </a:cubicBezTo>
                <a:cubicBezTo>
                  <a:pt x="46473" y="137703"/>
                  <a:pt x="47862" y="122078"/>
                  <a:pt x="42881" y="107964"/>
                </a:cubicBezTo>
                <a:cubicBezTo>
                  <a:pt x="35005" y="85648"/>
                  <a:pt x="11131" y="44464"/>
                  <a:pt x="11131" y="44464"/>
                </a:cubicBezTo>
                <a:cubicBezTo>
                  <a:pt x="4482" y="-2081"/>
                  <a:pt x="-10186" y="14"/>
                  <a:pt x="11131" y="14"/>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1524000" y="4267200"/>
            <a:ext cx="2390775" cy="461665"/>
          </a:xfrm>
          <a:prstGeom prst="rect">
            <a:avLst/>
          </a:prstGeom>
          <a:noFill/>
        </p:spPr>
        <p:txBody>
          <a:bodyPr wrap="square" rtlCol="0">
            <a:spAutoFit/>
          </a:bodyPr>
          <a:lstStyle/>
          <a:p>
            <a:r>
              <a:rPr lang="fr-CA" sz="2400" b="1" dirty="0">
                <a:solidFill>
                  <a:srgbClr val="FF0000"/>
                </a:solidFill>
              </a:rPr>
              <a:t>A country</a:t>
            </a:r>
            <a:endParaRPr lang="en-US" sz="2400" b="1" dirty="0">
              <a:solidFill>
                <a:srgbClr val="FF0000"/>
              </a:solidFill>
            </a:endParaRPr>
          </a:p>
        </p:txBody>
      </p:sp>
      <p:sp>
        <p:nvSpPr>
          <p:cNvPr id="38" name="TextBox 37"/>
          <p:cNvSpPr txBox="1"/>
          <p:nvPr/>
        </p:nvSpPr>
        <p:spPr>
          <a:xfrm>
            <a:off x="6172200" y="6007267"/>
            <a:ext cx="2390775" cy="830997"/>
          </a:xfrm>
          <a:prstGeom prst="rect">
            <a:avLst/>
          </a:prstGeom>
          <a:noFill/>
        </p:spPr>
        <p:txBody>
          <a:bodyPr wrap="square" rtlCol="0">
            <a:spAutoFit/>
          </a:bodyPr>
          <a:lstStyle/>
          <a:p>
            <a:r>
              <a:rPr lang="fr-CA" sz="2400" b="1" dirty="0" err="1">
                <a:solidFill>
                  <a:srgbClr val="FF0000"/>
                </a:solidFill>
              </a:rPr>
              <a:t>Another</a:t>
            </a:r>
            <a:r>
              <a:rPr lang="fr-CA" sz="2400" b="1" dirty="0">
                <a:solidFill>
                  <a:srgbClr val="FF0000"/>
                </a:solidFill>
              </a:rPr>
              <a:t> country</a:t>
            </a:r>
            <a:endParaRPr lang="en-US" sz="2400" b="1" dirty="0">
              <a:solidFill>
                <a:srgbClr val="FF0000"/>
              </a:solidFill>
            </a:endParaRPr>
          </a:p>
        </p:txBody>
      </p:sp>
      <p:sp>
        <p:nvSpPr>
          <p:cNvPr id="39" name="TextBox 38"/>
          <p:cNvSpPr txBox="1"/>
          <p:nvPr/>
        </p:nvSpPr>
        <p:spPr>
          <a:xfrm>
            <a:off x="7150100" y="4458453"/>
            <a:ext cx="2390775" cy="830997"/>
          </a:xfrm>
          <a:prstGeom prst="rect">
            <a:avLst/>
          </a:prstGeom>
          <a:noFill/>
        </p:spPr>
        <p:txBody>
          <a:bodyPr wrap="square" rtlCol="0">
            <a:spAutoFit/>
          </a:bodyPr>
          <a:lstStyle/>
          <a:p>
            <a:r>
              <a:rPr lang="fr-CA" sz="2400" b="1" dirty="0" err="1">
                <a:solidFill>
                  <a:srgbClr val="FF0000"/>
                </a:solidFill>
              </a:rPr>
              <a:t>Another</a:t>
            </a:r>
            <a:r>
              <a:rPr lang="fr-CA" sz="2400" b="1" dirty="0">
                <a:solidFill>
                  <a:srgbClr val="FF0000"/>
                </a:solidFill>
              </a:rPr>
              <a:t> country</a:t>
            </a:r>
            <a:endParaRPr lang="en-US" sz="2400" b="1" dirty="0">
              <a:solidFill>
                <a:srgbClr val="FF0000"/>
              </a:solidFill>
            </a:endParaRPr>
          </a:p>
        </p:txBody>
      </p:sp>
    </p:spTree>
    <p:extLst>
      <p:ext uri="{BB962C8B-B14F-4D97-AF65-F5344CB8AC3E}">
        <p14:creationId xmlns:p14="http://schemas.microsoft.com/office/powerpoint/2010/main" val="87303833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Cloud security risks</a:t>
            </a:r>
          </a:p>
        </p:txBody>
      </p:sp>
      <p:sp>
        <p:nvSpPr>
          <p:cNvPr id="3" name="Content Placeholder 2"/>
          <p:cNvSpPr>
            <a:spLocks noGrp="1"/>
          </p:cNvSpPr>
          <p:nvPr>
            <p:ph idx="1"/>
          </p:nvPr>
        </p:nvSpPr>
        <p:spPr>
          <a:xfrm>
            <a:off x="228600" y="1447800"/>
            <a:ext cx="8705088" cy="5257800"/>
          </a:xfrm>
          <a:solidFill>
            <a:schemeClr val="bg1"/>
          </a:solidFill>
        </p:spPr>
        <p:txBody>
          <a:bodyPr>
            <a:normAutofit/>
          </a:bodyPr>
          <a:lstStyle/>
          <a:p>
            <a:pPr marL="82296" indent="0">
              <a:buNone/>
            </a:pPr>
            <a:r>
              <a:rPr lang="en-US" sz="2800" dirty="0"/>
              <a:t>It is easy to start using the cloud without understanding security risks.</a:t>
            </a:r>
          </a:p>
          <a:p>
            <a:pPr lvl="1"/>
            <a:r>
              <a:rPr lang="en-US" sz="2400" dirty="0"/>
              <a:t>Security risks for users</a:t>
            </a:r>
          </a:p>
          <a:p>
            <a:pPr lvl="1"/>
            <a:r>
              <a:rPr lang="en-US" sz="2400" dirty="0"/>
              <a:t>Risk that the cloud is used to launch large attacks,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TextBox 4"/>
          <p:cNvSpPr txBox="1"/>
          <p:nvPr/>
        </p:nvSpPr>
        <p:spPr>
          <a:xfrm>
            <a:off x="76200" y="304800"/>
            <a:ext cx="1295400" cy="769441"/>
          </a:xfrm>
          <a:prstGeom prst="rect">
            <a:avLst/>
          </a:prstGeom>
          <a:noFill/>
        </p:spPr>
        <p:txBody>
          <a:bodyPr wrap="square" rtlCol="0">
            <a:spAutoFit/>
          </a:bodyPr>
          <a:lstStyle/>
          <a:p>
            <a:r>
              <a:rPr lang="en-US" sz="4400" dirty="0">
                <a:solidFill>
                  <a:schemeClr val="bg1">
                    <a:lumMod val="50000"/>
                  </a:schemeClr>
                </a:solidFill>
              </a:rPr>
              <a:t>9.1</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1731" y="4182875"/>
            <a:ext cx="6433669" cy="254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3527212"/>
            <a:ext cx="86677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p:cNvCxnSpPr>
            <a:stCxn id="7" idx="3"/>
          </p:cNvCxnSpPr>
          <p:nvPr/>
        </p:nvCxnSpPr>
        <p:spPr>
          <a:xfrm>
            <a:off x="2733675" y="3970125"/>
            <a:ext cx="3933825" cy="914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90900" y="3589125"/>
            <a:ext cx="3200400" cy="646331"/>
          </a:xfrm>
          <a:prstGeom prst="rect">
            <a:avLst/>
          </a:prstGeom>
          <a:noFill/>
        </p:spPr>
        <p:txBody>
          <a:bodyPr wrap="square" rtlCol="0">
            <a:spAutoFit/>
          </a:bodyPr>
          <a:lstStyle/>
          <a:p>
            <a:r>
              <a:rPr lang="en-US" b="1" i="1" dirty="0">
                <a:solidFill>
                  <a:srgbClr val="FF0000"/>
                </a:solidFill>
              </a:rPr>
              <a:t>Username = administrator</a:t>
            </a:r>
          </a:p>
          <a:p>
            <a:r>
              <a:rPr lang="en-US" b="1" i="1" dirty="0">
                <a:solidFill>
                  <a:srgbClr val="FF0000"/>
                </a:solidFill>
              </a:rPr>
              <a:t>Password = 88888888</a:t>
            </a:r>
          </a:p>
        </p:txBody>
      </p:sp>
      <p:sp>
        <p:nvSpPr>
          <p:cNvPr id="10" name="TextBox 9"/>
          <p:cNvSpPr txBox="1"/>
          <p:nvPr/>
        </p:nvSpPr>
        <p:spPr>
          <a:xfrm>
            <a:off x="1883036" y="3194372"/>
            <a:ext cx="1905000" cy="307777"/>
          </a:xfrm>
          <a:prstGeom prst="rect">
            <a:avLst/>
          </a:prstGeom>
          <a:noFill/>
        </p:spPr>
        <p:txBody>
          <a:bodyPr wrap="square" rtlCol="0">
            <a:spAutoFit/>
          </a:bodyPr>
          <a:lstStyle/>
          <a:p>
            <a:r>
              <a:rPr lang="en-US" sz="1400" b="1" dirty="0"/>
              <a:t>HACKER </a:t>
            </a:r>
            <a:r>
              <a:rPr lang="en-US" sz="1400" dirty="0"/>
              <a:t>(</a:t>
            </a:r>
            <a:r>
              <a:rPr lang="ja-JP" altLang="en-US" sz="1400" dirty="0">
                <a:latin typeface="黑体" panose="02010609060101010101" pitchFamily="49" charset="-122"/>
                <a:ea typeface="黑体" panose="02010609060101010101" pitchFamily="49" charset="-122"/>
              </a:rPr>
              <a:t>黑客</a:t>
            </a:r>
            <a:r>
              <a:rPr lang="fr-CA" altLang="ja-JP" sz="1400" dirty="0"/>
              <a:t>)</a:t>
            </a:r>
            <a:endParaRPr lang="en-US" sz="1400" b="1" dirty="0"/>
          </a:p>
        </p:txBody>
      </p:sp>
      <p:sp>
        <p:nvSpPr>
          <p:cNvPr id="11" name="Oval 10"/>
          <p:cNvSpPr/>
          <p:nvPr/>
        </p:nvSpPr>
        <p:spPr>
          <a:xfrm>
            <a:off x="6286500" y="4579725"/>
            <a:ext cx="685800" cy="712112"/>
          </a:xfrm>
          <a:prstGeom prst="ellipse">
            <a:avLst/>
          </a:prstGeom>
          <a:solidFill>
            <a:srgbClr val="FF0000">
              <a:alpha val="23000"/>
            </a:srgbClr>
          </a:solidFill>
          <a:ln>
            <a:noFill/>
          </a:ln>
          <a:effectLst>
            <a:glow rad="139700">
              <a:schemeClr val="accent1">
                <a:alpha val="40000"/>
              </a:schemeClr>
            </a:glow>
            <a:outerShdw blurRad="1270000" dist="2540000" dir="21540000" sx="200000" sy="200000" algn="ctr" rotWithShape="0">
              <a:srgbClr val="000000">
                <a:alpha val="7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4575" y="4881488"/>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8306" y="4995788"/>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8996" y="5063237"/>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5529" y="5157915"/>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9175" y="5233981"/>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6737" y="5291837"/>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2887" y="5462581"/>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3604" y="5291837"/>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0962" y="5596503"/>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6478" y="533828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3836" y="5642952"/>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0" y="5406137"/>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5576881"/>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2378" y="5472208"/>
            <a:ext cx="460498" cy="325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8528" y="5642952"/>
            <a:ext cx="460498" cy="325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7772" y="5138935"/>
            <a:ext cx="460498" cy="325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922" y="5309679"/>
            <a:ext cx="460498" cy="325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3863841"/>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Traditional threats (</a:t>
            </a:r>
            <a:r>
              <a:rPr lang="ja-JP" altLang="en-US" dirty="0">
                <a:latin typeface="SimHei" panose="02010609060101010101" pitchFamily="49" charset="-122"/>
                <a:ea typeface="SimHei" panose="02010609060101010101" pitchFamily="49" charset="-122"/>
              </a:rPr>
              <a:t>传统威胁</a:t>
            </a:r>
            <a:r>
              <a:rPr lang="fr-CA" altLang="ja-JP" dirty="0"/>
              <a:t>)</a:t>
            </a:r>
            <a:endParaRPr lang="en-US" dirty="0"/>
          </a:p>
        </p:txBody>
      </p:sp>
      <p:sp>
        <p:nvSpPr>
          <p:cNvPr id="3" name="Content Placeholder 2"/>
          <p:cNvSpPr>
            <a:spLocks noGrp="1"/>
          </p:cNvSpPr>
          <p:nvPr>
            <p:ph idx="1"/>
          </p:nvPr>
        </p:nvSpPr>
        <p:spPr>
          <a:xfrm>
            <a:off x="914400" y="1447800"/>
            <a:ext cx="8019288" cy="4800600"/>
          </a:xfrm>
        </p:spPr>
        <p:txBody>
          <a:bodyPr>
            <a:normAutofit lnSpcReduction="10000"/>
          </a:bodyPr>
          <a:lstStyle/>
          <a:p>
            <a:r>
              <a:rPr lang="en-US" sz="2800" dirty="0"/>
              <a:t>Any computer system connected to the internet faces some security threats.</a:t>
            </a:r>
          </a:p>
          <a:p>
            <a:r>
              <a:rPr lang="en-US" sz="2800" dirty="0"/>
              <a:t>Threats are greater in the cloud, because there is:</a:t>
            </a:r>
          </a:p>
          <a:p>
            <a:pPr lvl="1"/>
            <a:r>
              <a:rPr lang="en-US" sz="2400" dirty="0"/>
              <a:t>more users </a:t>
            </a:r>
          </a:p>
          <a:p>
            <a:pPr lvl="1"/>
            <a:r>
              <a:rPr lang="en-US" sz="2400" dirty="0"/>
              <a:t>more resources are available.</a:t>
            </a:r>
          </a:p>
          <a:p>
            <a:r>
              <a:rPr lang="en-US" sz="2800" dirty="0"/>
              <a:t>The user must:</a:t>
            </a:r>
          </a:p>
          <a:p>
            <a:pPr lvl="1"/>
            <a:r>
              <a:rPr lang="en-US" sz="2400" dirty="0"/>
              <a:t>protect the infrastructure used to connect to the cloud,</a:t>
            </a:r>
          </a:p>
          <a:p>
            <a:pPr lvl="1"/>
            <a:r>
              <a:rPr lang="en-US" sz="2400" dirty="0"/>
              <a:t>and interact with cloud applications</a:t>
            </a:r>
            <a:r>
              <a:rPr lang="en-US" dirty="0"/>
              <a:t>.</a:t>
            </a:r>
          </a:p>
          <a:p>
            <a:r>
              <a:rPr lang="en-US" sz="2800" dirty="0"/>
              <a:t>This is difficult because some parts of the computer system are outside the organization (when using a public cloud)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85521512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Threats related to authentication </a:t>
            </a:r>
            <a:br>
              <a:rPr lang="en-US" dirty="0"/>
            </a:br>
            <a:r>
              <a:rPr lang="en-US" dirty="0"/>
              <a:t>(</a:t>
            </a:r>
            <a:r>
              <a:rPr lang="ja-JP" altLang="en-US" dirty="0">
                <a:effectLst/>
                <a:latin typeface="SimHei" panose="02010609060101010101" pitchFamily="49" charset="-122"/>
                <a:ea typeface="SimHei" panose="02010609060101010101" pitchFamily="49" charset="-122"/>
              </a:rPr>
              <a:t>认证</a:t>
            </a:r>
            <a:r>
              <a:rPr lang="fr-CA" altLang="ja-JP" dirty="0">
                <a:effectLst/>
              </a:rPr>
              <a:t>)</a:t>
            </a:r>
            <a:r>
              <a:rPr lang="en-US" dirty="0"/>
              <a:t> and authorization (</a:t>
            </a:r>
            <a:r>
              <a:rPr lang="ja-JP" altLang="en-US" dirty="0">
                <a:effectLst/>
                <a:latin typeface="SimHei" panose="02010609060101010101" pitchFamily="49" charset="-122"/>
                <a:ea typeface="SimHei" panose="02010609060101010101" pitchFamily="49" charset="-122"/>
              </a:rPr>
              <a:t>授权</a:t>
            </a:r>
            <a:r>
              <a:rPr lang="fr-CA" altLang="ja-JP" dirty="0">
                <a:effectLst/>
              </a:rPr>
              <a:t>)</a:t>
            </a:r>
            <a:endParaRPr lang="en-US" dirty="0"/>
          </a:p>
        </p:txBody>
      </p:sp>
      <p:sp>
        <p:nvSpPr>
          <p:cNvPr id="3" name="Content Placeholder 2"/>
          <p:cNvSpPr>
            <a:spLocks noGrp="1"/>
          </p:cNvSpPr>
          <p:nvPr>
            <p:ph idx="1"/>
          </p:nvPr>
        </p:nvSpPr>
        <p:spPr>
          <a:xfrm>
            <a:off x="1295400" y="1676400"/>
            <a:ext cx="7498080" cy="4800600"/>
          </a:xfrm>
        </p:spPr>
        <p:txBody>
          <a:bodyPr>
            <a:normAutofit/>
          </a:bodyPr>
          <a:lstStyle/>
          <a:p>
            <a:r>
              <a:rPr lang="en-US" sz="2800" dirty="0"/>
              <a:t>An organization may have many users who access the same cloud applications.</a:t>
            </a:r>
          </a:p>
          <a:p>
            <a:r>
              <a:rPr lang="en-US" sz="2800" dirty="0"/>
              <a:t>Different </a:t>
            </a:r>
            <a:r>
              <a:rPr lang="en-US" sz="2800" b="1" dirty="0"/>
              <a:t>levels of privileges</a:t>
            </a:r>
            <a:r>
              <a:rPr lang="en-US" sz="2800" dirty="0"/>
              <a:t> should be assigned to different persons based on their roles in the organization.</a:t>
            </a:r>
          </a:p>
          <a:p>
            <a:pPr lvl="1"/>
            <a:r>
              <a:rPr lang="en-US" sz="2400" b="1" dirty="0"/>
              <a:t>e.g. </a:t>
            </a:r>
            <a:r>
              <a:rPr lang="en-US" sz="2400" dirty="0">
                <a:solidFill>
                  <a:srgbClr val="0070C0"/>
                </a:solidFill>
              </a:rPr>
              <a:t>the accounting department of a university should not have access to modify student grades</a:t>
            </a:r>
          </a:p>
          <a:p>
            <a:r>
              <a:rPr lang="en-US" sz="2800" dirty="0"/>
              <a:t>But it is not easy to adapt </a:t>
            </a:r>
            <a:r>
              <a:rPr lang="en-US" sz="2800" b="1" dirty="0"/>
              <a:t>security policies </a:t>
            </a:r>
            <a:r>
              <a:rPr lang="en-US" sz="2800" dirty="0"/>
              <a:t>of an organization to the cloud.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03947859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2F75C02-F62D-4D86-8F30-62F9ABC66FC7}"/>
              </a:ext>
            </a:extLst>
          </p:cNvPr>
          <p:cNvSpPr>
            <a:spLocks noGrp="1"/>
          </p:cNvSpPr>
          <p:nvPr>
            <p:ph type="sldNum" sz="quarter" idx="12"/>
          </p:nvPr>
        </p:nvSpPr>
        <p:spPr/>
        <p:txBody>
          <a:bodyPr/>
          <a:lstStyle/>
          <a:p>
            <a:fld id="{B6F15528-21DE-4FAA-801E-634DDDAF4B2B}" type="slidenum">
              <a:rPr lang="en-US" smtClean="0"/>
              <a:pPr/>
              <a:t>3</a:t>
            </a:fld>
            <a:endParaRPr lang="en-US"/>
          </a:p>
        </p:txBody>
      </p:sp>
      <p:pic>
        <p:nvPicPr>
          <p:cNvPr id="5" name="Picture 4">
            <a:extLst>
              <a:ext uri="{FF2B5EF4-FFF2-40B4-BE49-F238E27FC236}">
                <a16:creationId xmlns:a16="http://schemas.microsoft.com/office/drawing/2014/main" id="{A39BA820-2119-464D-BE40-DE97FB248E17}"/>
              </a:ext>
            </a:extLst>
          </p:cNvPr>
          <p:cNvPicPr>
            <a:picLocks noChangeAspect="1"/>
          </p:cNvPicPr>
          <p:nvPr/>
        </p:nvPicPr>
        <p:blipFill>
          <a:blip r:embed="rId2"/>
          <a:stretch>
            <a:fillRect/>
          </a:stretch>
        </p:blipFill>
        <p:spPr>
          <a:xfrm>
            <a:off x="1257387" y="76200"/>
            <a:ext cx="6635712" cy="6858000"/>
          </a:xfrm>
          <a:prstGeom prst="rect">
            <a:avLst/>
          </a:prstGeom>
        </p:spPr>
      </p:pic>
      <p:sp>
        <p:nvSpPr>
          <p:cNvPr id="6" name="Oval 5">
            <a:extLst>
              <a:ext uri="{FF2B5EF4-FFF2-40B4-BE49-F238E27FC236}">
                <a16:creationId xmlns:a16="http://schemas.microsoft.com/office/drawing/2014/main" id="{85CE7EE9-24D9-443B-B45D-6F358086905A}"/>
              </a:ext>
            </a:extLst>
          </p:cNvPr>
          <p:cNvSpPr/>
          <p:nvPr/>
        </p:nvSpPr>
        <p:spPr>
          <a:xfrm>
            <a:off x="2438400" y="2099553"/>
            <a:ext cx="45720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10438322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popular types of traditional attacks, used on the cloud</a:t>
            </a:r>
          </a:p>
        </p:txBody>
      </p:sp>
      <p:sp>
        <p:nvSpPr>
          <p:cNvPr id="3" name="Content Placeholder 2"/>
          <p:cNvSpPr>
            <a:spLocks noGrp="1"/>
          </p:cNvSpPr>
          <p:nvPr>
            <p:ph idx="1"/>
          </p:nvPr>
        </p:nvSpPr>
        <p:spPr/>
        <p:txBody>
          <a:bodyPr>
            <a:normAutofit/>
          </a:bodyPr>
          <a:lstStyle/>
          <a:p>
            <a:pPr marL="82296" indent="0">
              <a:buNone/>
            </a:pPr>
            <a:r>
              <a:rPr lang="en-US" sz="2800" b="1" dirty="0">
                <a:solidFill>
                  <a:srgbClr val="00B050"/>
                </a:solidFill>
              </a:rPr>
              <a:t>Denial-of-service </a:t>
            </a:r>
            <a:r>
              <a:rPr lang="en-US" sz="2800" dirty="0">
                <a:solidFill>
                  <a:srgbClr val="00B050"/>
                </a:solidFill>
              </a:rPr>
              <a:t>(</a:t>
            </a:r>
            <a:r>
              <a:rPr lang="ja-JP" altLang="en-US" sz="2800" dirty="0">
                <a:solidFill>
                  <a:srgbClr val="00B050"/>
                </a:solidFill>
                <a:latin typeface="SimHei" panose="02010609060101010101" pitchFamily="49" charset="-122"/>
                <a:ea typeface="SimHei" panose="02010609060101010101" pitchFamily="49" charset="-122"/>
              </a:rPr>
              <a:t>拒绝服务 </a:t>
            </a:r>
            <a:r>
              <a:rPr lang="en-US" sz="2800" dirty="0">
                <a:solidFill>
                  <a:srgbClr val="00B050"/>
                </a:solidFill>
                <a:latin typeface="SimHei" panose="02010609060101010101" pitchFamily="49" charset="-122"/>
                <a:ea typeface="SimHei" panose="02010609060101010101" pitchFamily="49" charset="-122"/>
              </a:rPr>
              <a:t>DDOS</a:t>
            </a:r>
            <a:r>
              <a:rPr lang="en-US" sz="2800" dirty="0">
                <a:solidFill>
                  <a:srgbClr val="00B050"/>
                </a:solidFill>
              </a:rPr>
              <a:t>):  </a:t>
            </a:r>
            <a:r>
              <a:rPr lang="en-US" sz="2800" dirty="0"/>
              <a:t>sending thousands of messages to the cloud so that it becomes very busy and cannot provide service to its users.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403750"/>
            <a:ext cx="5600700" cy="221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748087"/>
            <a:ext cx="86677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76870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875" y="388300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1725" y="4007614"/>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5575" y="4121914"/>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9425" y="4121458"/>
            <a:ext cx="323850" cy="282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4934" y="4140014"/>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0209" y="4254314"/>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4059" y="4378922"/>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909" y="4493222"/>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1759" y="4492766"/>
            <a:ext cx="323850" cy="282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40111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6675" y="451541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0525" y="4640024"/>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4375" y="4754324"/>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8225" y="4753868"/>
            <a:ext cx="323850" cy="282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5686" y="4683408"/>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0961" y="4797708"/>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4811" y="492231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8661" y="503661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2511" y="5036160"/>
            <a:ext cx="323850" cy="282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4337759"/>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7050" y="4452059"/>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0900" y="4576667"/>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0" y="4690967"/>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4690511"/>
            <a:ext cx="323850" cy="282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1979" y="405784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7254" y="4172146"/>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1104" y="4296754"/>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4954" y="4411054"/>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8804" y="4410598"/>
            <a:ext cx="323850" cy="282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5897" y="5181192"/>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9747" y="5318452"/>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547052"/>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9747" y="5435582"/>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877" y="5266430"/>
            <a:ext cx="323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2" name="Straight Arrow Connector 41"/>
          <p:cNvCxnSpPr/>
          <p:nvPr/>
        </p:nvCxnSpPr>
        <p:spPr>
          <a:xfrm>
            <a:off x="2265829" y="3748087"/>
            <a:ext cx="2227057" cy="6308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78136" y="3415247"/>
            <a:ext cx="1905000" cy="369332"/>
          </a:xfrm>
          <a:prstGeom prst="rect">
            <a:avLst/>
          </a:prstGeom>
          <a:noFill/>
        </p:spPr>
        <p:txBody>
          <a:bodyPr wrap="square" rtlCol="0">
            <a:spAutoFit/>
          </a:bodyPr>
          <a:lstStyle/>
          <a:p>
            <a:r>
              <a:rPr lang="en-US" b="1" dirty="0"/>
              <a:t>HACKER </a:t>
            </a:r>
            <a:r>
              <a:rPr lang="en-US" dirty="0"/>
              <a:t>(</a:t>
            </a:r>
            <a:r>
              <a:rPr lang="ja-JP" altLang="en-US" dirty="0"/>
              <a:t>黑客</a:t>
            </a:r>
            <a:r>
              <a:rPr lang="fr-CA" altLang="ja-JP" dirty="0"/>
              <a:t>)</a:t>
            </a:r>
            <a:endParaRPr lang="en-US" b="1" dirty="0"/>
          </a:p>
        </p:txBody>
      </p:sp>
    </p:spTree>
    <p:extLst>
      <p:ext uri="{BB962C8B-B14F-4D97-AF65-F5344CB8AC3E}">
        <p14:creationId xmlns:p14="http://schemas.microsoft.com/office/powerpoint/2010/main" val="379237789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popular types of traditional attacks, used on the cloud</a:t>
            </a:r>
          </a:p>
        </p:txBody>
      </p:sp>
      <p:sp>
        <p:nvSpPr>
          <p:cNvPr id="3" name="Content Placeholder 2"/>
          <p:cNvSpPr>
            <a:spLocks noGrp="1"/>
          </p:cNvSpPr>
          <p:nvPr>
            <p:ph idx="1"/>
          </p:nvPr>
        </p:nvSpPr>
        <p:spPr/>
        <p:txBody>
          <a:bodyPr>
            <a:normAutofit/>
          </a:bodyPr>
          <a:lstStyle/>
          <a:p>
            <a:r>
              <a:rPr lang="en-US" sz="2800" b="1" dirty="0">
                <a:solidFill>
                  <a:srgbClr val="00B050"/>
                </a:solidFill>
              </a:rPr>
              <a:t>Phishing </a:t>
            </a:r>
            <a:r>
              <a:rPr lang="en-US" sz="2800" dirty="0">
                <a:solidFill>
                  <a:srgbClr val="00B050"/>
                </a:solidFill>
              </a:rPr>
              <a:t>(</a:t>
            </a:r>
            <a:r>
              <a:rPr lang="ja-JP" altLang="en-US" sz="2800" dirty="0">
                <a:solidFill>
                  <a:srgbClr val="00B050"/>
                </a:solidFill>
              </a:rPr>
              <a:t>网络钓鱼</a:t>
            </a:r>
            <a:r>
              <a:rPr lang="fr-CA" altLang="ja-JP" sz="2800" dirty="0">
                <a:solidFill>
                  <a:srgbClr val="00B050"/>
                </a:solidFill>
              </a:rPr>
              <a:t>)</a:t>
            </a:r>
            <a:r>
              <a:rPr lang="en-US" sz="2800" b="1" dirty="0">
                <a:solidFill>
                  <a:srgbClr val="00B050"/>
                </a:solidFill>
              </a:rPr>
              <a:t>:</a:t>
            </a:r>
            <a:r>
              <a:rPr lang="en-US" sz="2800" b="1" dirty="0">
                <a:solidFill>
                  <a:srgbClr val="0070C0"/>
                </a:solidFill>
              </a:rPr>
              <a:t> </a:t>
            </a:r>
            <a:r>
              <a:rPr lang="en-US" sz="2800" dirty="0"/>
              <a:t>a bad person creates a fake website to ask users to enter their personal information (</a:t>
            </a:r>
            <a:r>
              <a:rPr lang="en-US" sz="2800" dirty="0">
                <a:solidFill>
                  <a:srgbClr val="0070C0"/>
                </a:solidFill>
              </a:rPr>
              <a:t>credit card number, etc.</a:t>
            </a:r>
            <a:r>
              <a:rPr lang="en-US" sz="2800" dirty="0"/>
              <a:t>)</a:t>
            </a:r>
          </a:p>
          <a:p>
            <a:r>
              <a:rPr lang="en-US" sz="2800" b="1" dirty="0">
                <a:solidFill>
                  <a:srgbClr val="00B050"/>
                </a:solidFill>
              </a:rPr>
              <a:t>Cross-site scripting </a:t>
            </a:r>
            <a:r>
              <a:rPr lang="en-US" sz="2800" dirty="0">
                <a:solidFill>
                  <a:srgbClr val="00B050"/>
                </a:solidFill>
              </a:rPr>
              <a:t>(</a:t>
            </a:r>
            <a:r>
              <a:rPr lang="ja-JP" altLang="en-US" sz="2800" dirty="0">
                <a:solidFill>
                  <a:srgbClr val="00B050"/>
                </a:solidFill>
                <a:latin typeface="黑体" panose="02010609060101010101" pitchFamily="49" charset="-122"/>
                <a:ea typeface="黑体" panose="02010609060101010101" pitchFamily="49" charset="-122"/>
              </a:rPr>
              <a:t>跨站点脚本</a:t>
            </a:r>
            <a:r>
              <a:rPr lang="fr-CA" altLang="ja-JP" sz="2800" dirty="0">
                <a:solidFill>
                  <a:srgbClr val="00B050"/>
                </a:solidFill>
              </a:rPr>
              <a:t>)</a:t>
            </a:r>
            <a:r>
              <a:rPr lang="en-US" sz="2800" dirty="0">
                <a:solidFill>
                  <a:srgbClr val="00B050"/>
                </a:solidFill>
              </a:rPr>
              <a:t>: </a:t>
            </a:r>
            <a:r>
              <a:rPr lang="en-US" sz="2800" dirty="0"/>
              <a:t>a hacker inserts scripts into a webpage to bypass access control or collect information.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15723526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who the attacker is?</a:t>
            </a:r>
          </a:p>
        </p:txBody>
      </p:sp>
      <p:sp>
        <p:nvSpPr>
          <p:cNvPr id="3" name="Content Placeholder 2"/>
          <p:cNvSpPr>
            <a:spLocks noGrp="1"/>
          </p:cNvSpPr>
          <p:nvPr>
            <p:ph idx="1"/>
          </p:nvPr>
        </p:nvSpPr>
        <p:spPr/>
        <p:txBody>
          <a:bodyPr/>
          <a:lstStyle/>
          <a:p>
            <a:r>
              <a:rPr lang="en-US" dirty="0"/>
              <a:t>It is more difficult to find where an attack come from in the cloud.</a:t>
            </a:r>
          </a:p>
          <a:p>
            <a:r>
              <a:rPr lang="en-US" dirty="0"/>
              <a:t>Why?</a:t>
            </a:r>
          </a:p>
          <a:p>
            <a:pPr lvl="1"/>
            <a:r>
              <a:rPr lang="en-US" dirty="0"/>
              <a:t>the cloud is a complex system with multiple virtual machines interacting with each other, </a:t>
            </a:r>
          </a:p>
          <a:p>
            <a:pPr lvl="1"/>
            <a:r>
              <a:rPr lang="en-US" dirty="0"/>
              <a:t>resources are shared by many users.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934927047"/>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a:solidFill>
            <a:schemeClr val="bg1"/>
          </a:solidFill>
        </p:spPr>
        <p:txBody>
          <a:bodyPr>
            <a:normAutofit/>
          </a:bodyPr>
          <a:lstStyle/>
          <a:p>
            <a:r>
              <a:rPr lang="en-US" dirty="0"/>
              <a:t>Availability (</a:t>
            </a:r>
            <a:r>
              <a:rPr lang="ja-JP" altLang="en-US" dirty="0">
                <a:effectLst/>
                <a:latin typeface="SimHei" panose="02010609060101010101" pitchFamily="49" charset="-122"/>
                <a:ea typeface="SimHei" panose="02010609060101010101" pitchFamily="49" charset="-122"/>
              </a:rPr>
              <a:t>可用性</a:t>
            </a:r>
            <a:r>
              <a:rPr lang="fr-CA" altLang="ja-JP" dirty="0">
                <a:effectLst/>
              </a:rPr>
              <a:t>)</a:t>
            </a:r>
            <a:r>
              <a:rPr lang="en-US" dirty="0"/>
              <a:t> of cloud services</a:t>
            </a:r>
          </a:p>
        </p:txBody>
      </p:sp>
      <p:sp>
        <p:nvSpPr>
          <p:cNvPr id="3" name="Content Placeholder 2"/>
          <p:cNvSpPr>
            <a:spLocks noGrp="1"/>
          </p:cNvSpPr>
          <p:nvPr>
            <p:ph idx="1"/>
          </p:nvPr>
        </p:nvSpPr>
        <p:spPr/>
        <p:txBody>
          <a:bodyPr>
            <a:normAutofit fontScale="92500" lnSpcReduction="10000"/>
          </a:bodyPr>
          <a:lstStyle/>
          <a:p>
            <a:r>
              <a:rPr lang="en-US" sz="2800" dirty="0"/>
              <a:t>The cloud </a:t>
            </a:r>
            <a:r>
              <a:rPr lang="en-US" sz="2800" b="1" dirty="0"/>
              <a:t>should </a:t>
            </a:r>
            <a:r>
              <a:rPr lang="en-US" sz="2800" dirty="0"/>
              <a:t>always be </a:t>
            </a:r>
            <a:r>
              <a:rPr lang="en-US" sz="2800" b="1" dirty="0"/>
              <a:t>available</a:t>
            </a:r>
            <a:r>
              <a:rPr lang="en-US" sz="2800" dirty="0"/>
              <a:t>.</a:t>
            </a:r>
          </a:p>
          <a:p>
            <a:r>
              <a:rPr lang="en-US" sz="2800" dirty="0"/>
              <a:t>Potential threats:</a:t>
            </a:r>
          </a:p>
          <a:p>
            <a:pPr lvl="1"/>
            <a:r>
              <a:rPr lang="en-US" sz="2400" dirty="0">
                <a:solidFill>
                  <a:srgbClr val="0070C0"/>
                </a:solidFill>
              </a:rPr>
              <a:t>system failures (</a:t>
            </a:r>
            <a:r>
              <a:rPr lang="ja-JP" altLang="en-US" sz="2400" dirty="0">
                <a:solidFill>
                  <a:srgbClr val="0070C0"/>
                </a:solidFill>
                <a:latin typeface="SimHei" panose="02010609060101010101" pitchFamily="49" charset="-122"/>
                <a:ea typeface="SimHei" panose="02010609060101010101" pitchFamily="49" charset="-122"/>
              </a:rPr>
              <a:t>系统故障</a:t>
            </a:r>
            <a:r>
              <a:rPr lang="fr-CA" altLang="ja-JP" sz="2400" dirty="0">
                <a:solidFill>
                  <a:srgbClr val="0070C0"/>
                </a:solidFill>
              </a:rPr>
              <a:t>)</a:t>
            </a:r>
            <a:r>
              <a:rPr lang="en-US" sz="2400" dirty="0">
                <a:solidFill>
                  <a:srgbClr val="0070C0"/>
                </a:solidFill>
              </a:rPr>
              <a:t>,</a:t>
            </a:r>
          </a:p>
          <a:p>
            <a:pPr lvl="1"/>
            <a:r>
              <a:rPr lang="en-US" sz="2400" dirty="0">
                <a:solidFill>
                  <a:srgbClr val="0070C0"/>
                </a:solidFill>
              </a:rPr>
              <a:t>power outages (</a:t>
            </a:r>
            <a:r>
              <a:rPr lang="ja-JP" altLang="en-US" sz="2400" dirty="0">
                <a:solidFill>
                  <a:srgbClr val="0070C0"/>
                </a:solidFill>
                <a:latin typeface="SimHei" panose="02010609060101010101" pitchFamily="49" charset="-122"/>
                <a:ea typeface="SimHei" panose="02010609060101010101" pitchFamily="49" charset="-122"/>
              </a:rPr>
              <a:t>停电</a:t>
            </a:r>
            <a:r>
              <a:rPr lang="fr-CA" altLang="ja-JP" sz="2400" dirty="0">
                <a:solidFill>
                  <a:srgbClr val="0070C0"/>
                </a:solidFill>
              </a:rPr>
              <a:t>)</a:t>
            </a:r>
            <a:r>
              <a:rPr lang="en-US" sz="2400" dirty="0">
                <a:solidFill>
                  <a:srgbClr val="0070C0"/>
                </a:solidFill>
              </a:rPr>
              <a:t>,</a:t>
            </a:r>
          </a:p>
          <a:p>
            <a:pPr lvl="1"/>
            <a:r>
              <a:rPr lang="en-US" sz="2400" dirty="0">
                <a:solidFill>
                  <a:srgbClr val="0070C0"/>
                </a:solidFill>
              </a:rPr>
              <a:t>catastrophic events (</a:t>
            </a:r>
            <a:r>
              <a:rPr lang="ja-JP" altLang="en-US" sz="2400" dirty="0">
                <a:solidFill>
                  <a:srgbClr val="0070C0"/>
                </a:solidFill>
                <a:latin typeface="SimHei" panose="02010609060101010101" pitchFamily="49" charset="-122"/>
                <a:ea typeface="SimHei" panose="02010609060101010101" pitchFamily="49" charset="-122"/>
              </a:rPr>
              <a:t>灾变事件</a:t>
            </a:r>
            <a:r>
              <a:rPr lang="fr-CA" altLang="ja-JP" sz="2400" dirty="0">
                <a:solidFill>
                  <a:srgbClr val="0070C0"/>
                </a:solidFill>
              </a:rPr>
              <a:t>)</a:t>
            </a:r>
            <a:br>
              <a:rPr lang="fr-CA" altLang="ja-JP" sz="2400" dirty="0">
                <a:solidFill>
                  <a:srgbClr val="0070C0"/>
                </a:solidFill>
              </a:rPr>
            </a:br>
            <a:r>
              <a:rPr lang="fr-CA" altLang="ja-JP" sz="2400" dirty="0">
                <a:solidFill>
                  <a:srgbClr val="0070C0"/>
                </a:solidFill>
              </a:rPr>
              <a:t>        </a:t>
            </a:r>
            <a:r>
              <a:rPr lang="en-US" sz="2400" dirty="0">
                <a:solidFill>
                  <a:srgbClr val="0070C0"/>
                </a:solidFill>
              </a:rPr>
              <a:t>(flood, earthquake, fire, etc.)</a:t>
            </a:r>
          </a:p>
          <a:p>
            <a:r>
              <a:rPr lang="en-US" sz="2800" dirty="0"/>
              <a:t>As a result, cloud services could be shut down for long periods of time.</a:t>
            </a:r>
          </a:p>
          <a:p>
            <a:r>
              <a:rPr lang="en-US" sz="2800" dirty="0"/>
              <a:t>This could prevent an organization from functioning properly.</a:t>
            </a:r>
          </a:p>
          <a:p>
            <a:r>
              <a:rPr lang="en-US" sz="2800" dirty="0"/>
              <a:t>This could damage the reputation of an organization, and cause the loss of sales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61250824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issue of third-party control</a:t>
            </a:r>
          </a:p>
        </p:txBody>
      </p:sp>
      <p:sp>
        <p:nvSpPr>
          <p:cNvPr id="3" name="Content Placeholder 2"/>
          <p:cNvSpPr>
            <a:spLocks noGrp="1"/>
          </p:cNvSpPr>
          <p:nvPr>
            <p:ph idx="1"/>
          </p:nvPr>
        </p:nvSpPr>
        <p:spPr/>
        <p:txBody>
          <a:bodyPr>
            <a:normAutofit/>
          </a:bodyPr>
          <a:lstStyle/>
          <a:p>
            <a:r>
              <a:rPr lang="en-US" sz="2800" b="1" dirty="0"/>
              <a:t>Cloud providers may lack transparency </a:t>
            </a:r>
            <a:br>
              <a:rPr lang="en-US" sz="2800" b="1" dirty="0"/>
            </a:br>
            <a:r>
              <a:rPr lang="en-US" sz="2800" dirty="0"/>
              <a:t>(</a:t>
            </a:r>
            <a:r>
              <a:rPr lang="ja-JP" altLang="en-US" sz="2800" dirty="0">
                <a:latin typeface="SimHei" panose="02010609060101010101" pitchFamily="49" charset="-122"/>
                <a:ea typeface="SimHei" panose="02010609060101010101" pitchFamily="49" charset="-122"/>
              </a:rPr>
              <a:t>透明度</a:t>
            </a:r>
            <a:r>
              <a:rPr lang="fr-CA" altLang="ja-JP" sz="2800" dirty="0"/>
              <a:t>)</a:t>
            </a:r>
            <a:r>
              <a:rPr lang="en-US" sz="2800" dirty="0"/>
              <a:t>.</a:t>
            </a:r>
          </a:p>
          <a:p>
            <a:r>
              <a:rPr lang="en-US" sz="2800" dirty="0"/>
              <a:t>A </a:t>
            </a:r>
            <a:r>
              <a:rPr lang="en-US" sz="2800" b="1" dirty="0"/>
              <a:t>cloud provider </a:t>
            </a:r>
            <a:r>
              <a:rPr lang="en-US" sz="2800" dirty="0"/>
              <a:t>may </a:t>
            </a:r>
            <a:r>
              <a:rPr lang="en-US" sz="2800" b="1" dirty="0"/>
              <a:t>subcontract </a:t>
            </a:r>
            <a:r>
              <a:rPr lang="en-US" sz="2800" dirty="0"/>
              <a:t>(</a:t>
            </a:r>
            <a:r>
              <a:rPr lang="ja-JP" altLang="en-US" sz="2800" dirty="0">
                <a:latin typeface="黑体" panose="02010609060101010101" pitchFamily="49" charset="-122"/>
                <a:ea typeface="黑体" panose="02010609060101010101" pitchFamily="49" charset="-122"/>
              </a:rPr>
              <a:t>外包</a:t>
            </a:r>
            <a:r>
              <a:rPr lang="fr-CA" altLang="ja-JP" sz="2800" dirty="0"/>
              <a:t>)</a:t>
            </a:r>
            <a:r>
              <a:rPr lang="en-US" sz="2800" dirty="0"/>
              <a:t> some resources from a third party (</a:t>
            </a:r>
            <a:r>
              <a:rPr lang="ja-JP" altLang="en-US" sz="2800" dirty="0">
                <a:latin typeface="SimHei" panose="02010609060101010101" pitchFamily="49" charset="-122"/>
                <a:ea typeface="SimHei" panose="02010609060101010101" pitchFamily="49" charset="-122"/>
              </a:rPr>
              <a:t>第三方</a:t>
            </a:r>
            <a:r>
              <a:rPr lang="fr-CA" altLang="ja-JP" sz="2800" dirty="0"/>
              <a:t>)</a:t>
            </a:r>
            <a:r>
              <a:rPr lang="en-US" sz="2800" dirty="0"/>
              <a:t> who should maybe not be trusted.</a:t>
            </a:r>
          </a:p>
          <a:p>
            <a:r>
              <a:rPr lang="en-US" sz="2800" dirty="0"/>
              <a:t>Some subcontractors (</a:t>
            </a:r>
            <a:r>
              <a:rPr lang="ja-JP" altLang="en-US" sz="2800" dirty="0">
                <a:latin typeface="SimHei" panose="02010609060101010101" pitchFamily="49" charset="-122"/>
                <a:ea typeface="SimHei" panose="02010609060101010101" pitchFamily="49" charset="-122"/>
              </a:rPr>
              <a:t>分包商</a:t>
            </a:r>
            <a:r>
              <a:rPr lang="fr-CA" altLang="ja-JP" sz="2800" dirty="0"/>
              <a:t>)</a:t>
            </a:r>
            <a:r>
              <a:rPr lang="en-US" sz="2800" dirty="0"/>
              <a:t>:</a:t>
            </a:r>
          </a:p>
          <a:p>
            <a:pPr lvl="1"/>
            <a:r>
              <a:rPr lang="en-US" sz="2400" dirty="0"/>
              <a:t>may fail to keep customer data.</a:t>
            </a:r>
          </a:p>
          <a:p>
            <a:pPr lvl="1"/>
            <a:r>
              <a:rPr lang="en-US" sz="2400" dirty="0"/>
              <a:t>may use poor quality storage devices.</a:t>
            </a:r>
          </a:p>
          <a:p>
            <a:pPr lvl="1"/>
            <a:r>
              <a:rPr lang="en-US" sz="2400" dirty="0"/>
              <a:t>may not keep enough copies of your data.</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417645584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Insider threat</a:t>
            </a:r>
          </a:p>
        </p:txBody>
      </p:sp>
      <p:sp>
        <p:nvSpPr>
          <p:cNvPr id="3" name="Content Placeholder 2"/>
          <p:cNvSpPr>
            <a:spLocks noGrp="1"/>
          </p:cNvSpPr>
          <p:nvPr>
            <p:ph idx="1"/>
          </p:nvPr>
        </p:nvSpPr>
        <p:spPr>
          <a:xfrm>
            <a:off x="1143000" y="1447800"/>
            <a:ext cx="7790688" cy="4800600"/>
          </a:xfrm>
        </p:spPr>
        <p:txBody>
          <a:bodyPr/>
          <a:lstStyle/>
          <a:p>
            <a:r>
              <a:rPr lang="en-US" dirty="0"/>
              <a:t>Usually cloud providers do not tell what are their </a:t>
            </a:r>
            <a:r>
              <a:rPr lang="en-US" b="1" dirty="0"/>
              <a:t>hiring standards </a:t>
            </a:r>
            <a:r>
              <a:rPr lang="en-US" dirty="0"/>
              <a:t>(</a:t>
            </a:r>
            <a:r>
              <a:rPr lang="ja-JP" altLang="en-US" dirty="0">
                <a:latin typeface="SimHei" panose="02010609060101010101" pitchFamily="49" charset="-122"/>
                <a:ea typeface="SimHei" panose="02010609060101010101" pitchFamily="49" charset="-122"/>
              </a:rPr>
              <a:t>招聘标准</a:t>
            </a:r>
            <a:r>
              <a:rPr lang="fr-CA" altLang="ja-JP" dirty="0"/>
              <a:t>)</a:t>
            </a:r>
            <a:r>
              <a:rPr lang="en-US" dirty="0"/>
              <a:t>.</a:t>
            </a:r>
          </a:p>
          <a:p>
            <a:pPr lvl="1"/>
            <a:r>
              <a:rPr lang="fr-CA" dirty="0">
                <a:solidFill>
                  <a:srgbClr val="0070C0"/>
                </a:solidFill>
              </a:rPr>
              <a:t>background check? (</a:t>
            </a:r>
            <a:r>
              <a:rPr lang="ja-JP" altLang="en-US" dirty="0">
                <a:solidFill>
                  <a:srgbClr val="0070C0"/>
                </a:solidFill>
                <a:latin typeface="SimHei" panose="02010609060101010101" pitchFamily="49" charset="-122"/>
                <a:ea typeface="SimHei" panose="02010609060101010101" pitchFamily="49" charset="-122"/>
              </a:rPr>
              <a:t>背景调查</a:t>
            </a:r>
            <a:r>
              <a:rPr lang="fr-CA" altLang="ja-JP" dirty="0">
                <a:solidFill>
                  <a:srgbClr val="0070C0"/>
                </a:solidFill>
              </a:rPr>
              <a:t>)</a:t>
            </a:r>
            <a:endParaRPr lang="en-US" dirty="0">
              <a:solidFill>
                <a:srgbClr val="0070C0"/>
              </a:solidFill>
            </a:endParaRPr>
          </a:p>
          <a:p>
            <a:r>
              <a:rPr lang="en-US" dirty="0"/>
              <a:t>Someone working for the cloud provider may try to access your data.</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543381311"/>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taking responsibility </a:t>
            </a:r>
          </a:p>
        </p:txBody>
      </p:sp>
      <p:sp>
        <p:nvSpPr>
          <p:cNvPr id="3" name="Content Placeholder 2"/>
          <p:cNvSpPr>
            <a:spLocks noGrp="1"/>
          </p:cNvSpPr>
          <p:nvPr>
            <p:ph idx="1"/>
          </p:nvPr>
        </p:nvSpPr>
        <p:spPr/>
        <p:txBody>
          <a:bodyPr>
            <a:normAutofit fontScale="77500" lnSpcReduction="20000"/>
          </a:bodyPr>
          <a:lstStyle/>
          <a:p>
            <a:r>
              <a:rPr lang="en-US" dirty="0"/>
              <a:t>Some cloud providers could access your data</a:t>
            </a:r>
          </a:p>
          <a:p>
            <a:r>
              <a:rPr lang="en-US" dirty="0"/>
              <a:t>Usually, </a:t>
            </a:r>
            <a:r>
              <a:rPr lang="en-US" b="1" dirty="0"/>
              <a:t>cloud providers</a:t>
            </a:r>
            <a:r>
              <a:rPr lang="en-US" dirty="0"/>
              <a:t> take </a:t>
            </a:r>
            <a:r>
              <a:rPr lang="en-US" b="1" dirty="0"/>
              <a:t>no responsibilities for data security</a:t>
            </a:r>
            <a:r>
              <a:rPr lang="en-US" dirty="0"/>
              <a:t>.</a:t>
            </a:r>
          </a:p>
          <a:p>
            <a:r>
              <a:rPr lang="en-US" dirty="0"/>
              <a:t>The </a:t>
            </a:r>
            <a:r>
              <a:rPr lang="en-US" b="1" dirty="0"/>
              <a:t>user</a:t>
            </a:r>
            <a:r>
              <a:rPr lang="en-US" dirty="0"/>
              <a:t> is </a:t>
            </a:r>
            <a:r>
              <a:rPr lang="en-US" b="1" dirty="0"/>
              <a:t>responsible</a:t>
            </a:r>
            <a:r>
              <a:rPr lang="en-US" dirty="0"/>
              <a:t> of data security.</a:t>
            </a:r>
          </a:p>
          <a:p>
            <a:r>
              <a:rPr lang="en-US" dirty="0"/>
              <a:t>For example, the </a:t>
            </a:r>
            <a:r>
              <a:rPr lang="en-US" b="1" dirty="0"/>
              <a:t>terms of service of Amazon</a:t>
            </a:r>
            <a:r>
              <a:rPr lang="en-US" dirty="0"/>
              <a:t>: “</a:t>
            </a:r>
            <a:r>
              <a:rPr lang="en-CA" dirty="0">
                <a:solidFill>
                  <a:srgbClr val="0070C0"/>
                </a:solidFill>
              </a:rPr>
              <a:t>“We ... will </a:t>
            </a:r>
            <a:r>
              <a:rPr lang="en-CA" b="1" dirty="0">
                <a:solidFill>
                  <a:srgbClr val="0070C0"/>
                </a:solidFill>
              </a:rPr>
              <a:t>not be liable </a:t>
            </a:r>
            <a:r>
              <a:rPr lang="en-CA" dirty="0">
                <a:solidFill>
                  <a:srgbClr val="0070C0"/>
                </a:solidFill>
              </a:rPr>
              <a:t>to you for any direct, indirect, incidental ... damages ... nor ... be responsible for any compensation, reimbursement, arising in connection with: (A) your inability to use the services ... (B) the cost of procurement of substitute goods or services ... or (D) any unauthorized access to, alteration of, or deletion, destruction, damage, loss or failure to store any of your content or other data.”</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393186873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Proving responsibility</a:t>
            </a:r>
          </a:p>
        </p:txBody>
      </p:sp>
      <p:sp>
        <p:nvSpPr>
          <p:cNvPr id="3" name="Content Placeholder 2"/>
          <p:cNvSpPr>
            <a:spLocks noGrp="1"/>
          </p:cNvSpPr>
          <p:nvPr>
            <p:ph idx="1"/>
          </p:nvPr>
        </p:nvSpPr>
        <p:spPr>
          <a:xfrm>
            <a:off x="1435607" y="1447800"/>
            <a:ext cx="7498080" cy="4800600"/>
          </a:xfrm>
        </p:spPr>
        <p:txBody>
          <a:bodyPr/>
          <a:lstStyle/>
          <a:p>
            <a:pPr marL="82296" indent="0">
              <a:buNone/>
            </a:pPr>
            <a:r>
              <a:rPr lang="en-US" dirty="0"/>
              <a:t>If may be very difficult to prove that a service provider has deleted your data.</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pic>
        <p:nvPicPr>
          <p:cNvPr id="1026" name="Picture 2" descr="C:\Users\phil\AppData\Local\Microsoft\Windows\INetCache\IE\I4Y3B0RW\detectiv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6549" y="3252788"/>
            <a:ext cx="2105025"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041029"/>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Cloud may not be secure</a:t>
            </a:r>
          </a:p>
        </p:txBody>
      </p:sp>
      <p:sp>
        <p:nvSpPr>
          <p:cNvPr id="3" name="Content Placeholder 2"/>
          <p:cNvSpPr>
            <a:spLocks noGrp="1"/>
          </p:cNvSpPr>
          <p:nvPr>
            <p:ph idx="1"/>
          </p:nvPr>
        </p:nvSpPr>
        <p:spPr/>
        <p:txBody>
          <a:bodyPr/>
          <a:lstStyle/>
          <a:p>
            <a:r>
              <a:rPr lang="en-US" dirty="0"/>
              <a:t>The method provided by the cloud provider for accessing the cloud may not be secure.</a:t>
            </a:r>
          </a:p>
          <a:p>
            <a:r>
              <a:rPr lang="en-US" dirty="0"/>
              <a:t>Some hackers may steal the passwords and usernames of users using the cloud to gain access.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422327889"/>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552688" cy="4800600"/>
          </a:xfrm>
          <a:solidFill>
            <a:schemeClr val="bg1"/>
          </a:solidFill>
        </p:spPr>
        <p:txBody>
          <a:bodyPr>
            <a:normAutofit fontScale="92500" lnSpcReduction="20000"/>
          </a:bodyPr>
          <a:lstStyle/>
          <a:p>
            <a:pPr marL="596646" indent="-514350">
              <a:buFont typeface="+mj-lt"/>
              <a:buAutoNum type="arabicPeriod"/>
            </a:pPr>
            <a:r>
              <a:rPr lang="en-US" b="1" dirty="0">
                <a:solidFill>
                  <a:srgbClr val="00B050"/>
                </a:solidFill>
              </a:rPr>
              <a:t>Software-as-a-service</a:t>
            </a:r>
          </a:p>
          <a:p>
            <a:pPr lvl="1"/>
            <a:r>
              <a:rPr lang="en-US" dirty="0"/>
              <a:t>The user pay to store his </a:t>
            </a:r>
            <a:r>
              <a:rPr lang="en-US" b="1" dirty="0"/>
              <a:t>data</a:t>
            </a:r>
            <a:r>
              <a:rPr lang="en-US" dirty="0"/>
              <a:t> in the cloud or use an applications provided by the cloud provider (e.g. </a:t>
            </a:r>
            <a:r>
              <a:rPr lang="en-US" dirty="0">
                <a:solidFill>
                  <a:srgbClr val="0070C0"/>
                </a:solidFill>
              </a:rPr>
              <a:t>use an e-mail service</a:t>
            </a:r>
            <a:r>
              <a:rPr lang="en-US" dirty="0"/>
              <a:t>)</a:t>
            </a:r>
          </a:p>
          <a:p>
            <a:pPr marL="596646" indent="-514350">
              <a:buFont typeface="+mj-lt"/>
              <a:buAutoNum type="arabicPeriod"/>
            </a:pPr>
            <a:r>
              <a:rPr lang="en-US" b="1" dirty="0">
                <a:solidFill>
                  <a:srgbClr val="00B050"/>
                </a:solidFill>
              </a:rPr>
              <a:t>Platform-as-a-service</a:t>
            </a:r>
          </a:p>
          <a:p>
            <a:pPr marL="514350" lvl="1" indent="-514350"/>
            <a:r>
              <a:rPr lang="en-US" dirty="0"/>
              <a:t>The user may install his own </a:t>
            </a:r>
            <a:r>
              <a:rPr lang="en-US" b="1" dirty="0"/>
              <a:t>applications</a:t>
            </a:r>
            <a:r>
              <a:rPr lang="en-US" dirty="0"/>
              <a:t> in the cloud (e.g. </a:t>
            </a:r>
            <a:r>
              <a:rPr lang="en-US" dirty="0">
                <a:solidFill>
                  <a:srgbClr val="0070C0"/>
                </a:solidFill>
              </a:rPr>
              <a:t>install an application to manage customer relationships</a:t>
            </a:r>
            <a:r>
              <a:rPr lang="en-US" dirty="0"/>
              <a:t>)</a:t>
            </a:r>
          </a:p>
          <a:p>
            <a:pPr marL="596646" indent="-514350">
              <a:buFont typeface="+mj-lt"/>
              <a:buAutoNum type="arabicPeriod"/>
            </a:pPr>
            <a:r>
              <a:rPr lang="en-US" b="1" dirty="0">
                <a:solidFill>
                  <a:srgbClr val="00B050"/>
                </a:solidFill>
              </a:rPr>
              <a:t>Infrastructure-as-a-service</a:t>
            </a:r>
          </a:p>
          <a:p>
            <a:pPr marL="514350" lvl="1" indent="-514350"/>
            <a:r>
              <a:rPr lang="en-US" dirty="0"/>
              <a:t>The user pay to use resources, and may install his own </a:t>
            </a:r>
            <a:r>
              <a:rPr lang="en-US" b="1" dirty="0"/>
              <a:t>operating system </a:t>
            </a:r>
            <a:r>
              <a:rPr lang="en-US" dirty="0"/>
              <a:t>(e.g. </a:t>
            </a:r>
            <a:r>
              <a:rPr lang="en-US" dirty="0">
                <a:solidFill>
                  <a:srgbClr val="0070C0"/>
                </a:solidFill>
              </a:rPr>
              <a:t>Linux, Windows</a:t>
            </a:r>
            <a:r>
              <a:rPr lang="en-US" dirty="0"/>
              <a:t>) and his own </a:t>
            </a:r>
            <a:r>
              <a:rPr lang="en-US" b="1" dirty="0"/>
              <a:t>applications, </a:t>
            </a:r>
            <a:r>
              <a:rPr lang="en-US" dirty="0"/>
              <a:t>and may control the network to some extent.</a:t>
            </a:r>
          </a:p>
          <a:p>
            <a:pPr marL="514350" lvl="1" indent="-514350"/>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Title 4"/>
          <p:cNvSpPr>
            <a:spLocks noGrp="1"/>
          </p:cNvSpPr>
          <p:nvPr>
            <p:ph type="title"/>
          </p:nvPr>
        </p:nvSpPr>
        <p:spPr/>
        <p:txBody>
          <a:bodyPr/>
          <a:lstStyle/>
          <a:p>
            <a:r>
              <a:rPr lang="en-US" dirty="0"/>
              <a:t>Cloud delivery models (review)</a:t>
            </a:r>
          </a:p>
        </p:txBody>
      </p:sp>
    </p:spTree>
    <p:extLst>
      <p:ext uri="{BB962C8B-B14F-4D97-AF65-F5344CB8AC3E}">
        <p14:creationId xmlns:p14="http://schemas.microsoft.com/office/powerpoint/2010/main" val="24993514"/>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Chap 9. </a:t>
            </a:r>
            <a:br>
              <a:rPr lang="en-US" dirty="0"/>
            </a:br>
            <a:r>
              <a:rPr lang="en-US" dirty="0"/>
              <a:t>CLOUD SECURITY</a:t>
            </a:r>
            <a:br>
              <a:rPr lang="en-US" dirty="0"/>
            </a:br>
            <a:r>
              <a:rPr lang="en-US" dirty="0"/>
              <a:t>(</a:t>
            </a:r>
            <a:r>
              <a:rPr lang="ja-JP" altLang="en-US" dirty="0">
                <a:latin typeface="黑体" panose="02010609060101010101" pitchFamily="49" charset="-122"/>
                <a:ea typeface="黑体" panose="02010609060101010101" pitchFamily="49" charset="-122"/>
              </a:rPr>
              <a:t>云安全</a:t>
            </a:r>
            <a:r>
              <a:rPr lang="fr-CA" altLang="ja-JP" dirty="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029200"/>
            <a:ext cx="86677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010400" y="5486400"/>
            <a:ext cx="914400" cy="338554"/>
          </a:xfrm>
          <a:prstGeom prst="rect">
            <a:avLst/>
          </a:prstGeom>
          <a:noFill/>
        </p:spPr>
        <p:txBody>
          <a:bodyPr wrap="square" rtlCol="0">
            <a:spAutoFit/>
          </a:bodyPr>
          <a:lstStyle/>
          <a:p>
            <a:r>
              <a:rPr lang="fr-CA" sz="1600" dirty="0">
                <a:solidFill>
                  <a:schemeClr val="bg1"/>
                </a:solidFill>
              </a:rPr>
              <a:t>Hacker</a:t>
            </a:r>
            <a:endParaRPr lang="en-US" sz="1600" dirty="0">
              <a:solidFill>
                <a:schemeClr val="bg1"/>
              </a:solidFill>
            </a:endParaRPr>
          </a:p>
        </p:txBody>
      </p:sp>
      <p:sp>
        <p:nvSpPr>
          <p:cNvPr id="2" name="Rectangle 1"/>
          <p:cNvSpPr/>
          <p:nvPr/>
        </p:nvSpPr>
        <p:spPr>
          <a:xfrm>
            <a:off x="7089780" y="5824954"/>
            <a:ext cx="710451" cy="369332"/>
          </a:xfrm>
          <a:prstGeom prst="rect">
            <a:avLst/>
          </a:prstGeom>
        </p:spPr>
        <p:txBody>
          <a:bodyPr wrap="none">
            <a:spAutoFit/>
          </a:bodyPr>
          <a:lstStyle/>
          <a:p>
            <a:r>
              <a:rPr lang="ja-JP" altLang="en-US" dirty="0">
                <a:latin typeface="黑体" panose="02010609060101010101" pitchFamily="49" charset="-122"/>
                <a:ea typeface="黑体" panose="02010609060101010101" pitchFamily="49" charset="-122"/>
              </a:rPr>
              <a:t>黑客</a:t>
            </a:r>
            <a:r>
              <a:rPr lang="en-US" altLang="ja-JP" dirty="0"/>
              <a:t> </a:t>
            </a:r>
            <a:endParaRPr lang="en-US" dirty="0"/>
          </a:p>
        </p:txBody>
      </p:sp>
    </p:spTree>
    <p:extLst>
      <p:ext uri="{BB962C8B-B14F-4D97-AF65-F5344CB8AC3E}">
        <p14:creationId xmlns:p14="http://schemas.microsoft.com/office/powerpoint/2010/main" val="252890113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for the cloud models</a:t>
            </a:r>
          </a:p>
        </p:txBody>
      </p:sp>
      <p:sp>
        <p:nvSpPr>
          <p:cNvPr id="3" name="Content Placeholder 2"/>
          <p:cNvSpPr>
            <a:spLocks noGrp="1"/>
          </p:cNvSpPr>
          <p:nvPr>
            <p:ph idx="1"/>
          </p:nvPr>
        </p:nvSpPr>
        <p:spPr/>
        <p:txBody>
          <a:bodyPr>
            <a:normAutofit fontScale="92500" lnSpcReduction="20000"/>
          </a:bodyPr>
          <a:lstStyle/>
          <a:p>
            <a:r>
              <a:rPr lang="en-US" b="1" i="1" dirty="0">
                <a:solidFill>
                  <a:srgbClr val="00B050"/>
                </a:solidFill>
              </a:rPr>
              <a:t>Infrastructure as a service (</a:t>
            </a:r>
            <a:r>
              <a:rPr lang="en-US" b="1" i="1" dirty="0" err="1">
                <a:solidFill>
                  <a:srgbClr val="00B050"/>
                </a:solidFill>
              </a:rPr>
              <a:t>Iaas</a:t>
            </a:r>
            <a:r>
              <a:rPr lang="en-US" b="1" i="1" dirty="0">
                <a:solidFill>
                  <a:srgbClr val="00B050"/>
                </a:solidFill>
              </a:rPr>
              <a:t>): </a:t>
            </a:r>
          </a:p>
          <a:p>
            <a:pPr lvl="1"/>
            <a:r>
              <a:rPr lang="en-US" dirty="0"/>
              <a:t>the most vulnerable. </a:t>
            </a:r>
          </a:p>
          <a:p>
            <a:pPr lvl="1"/>
            <a:r>
              <a:rPr lang="en-US" dirty="0"/>
              <a:t>the cloud may be used to launch attacks.</a:t>
            </a:r>
          </a:p>
          <a:p>
            <a:pPr lvl="1"/>
            <a:r>
              <a:rPr lang="en-US" dirty="0"/>
              <a:t>threats resulting from shared technology</a:t>
            </a:r>
          </a:p>
          <a:p>
            <a:r>
              <a:rPr lang="en-US" b="1" i="1" dirty="0">
                <a:solidFill>
                  <a:srgbClr val="00B050"/>
                </a:solidFill>
              </a:rPr>
              <a:t>Platform as a service </a:t>
            </a:r>
            <a:r>
              <a:rPr lang="en-US" b="1" dirty="0">
                <a:solidFill>
                  <a:srgbClr val="00B050"/>
                </a:solidFill>
              </a:rPr>
              <a:t>(</a:t>
            </a:r>
            <a:r>
              <a:rPr lang="en-US" b="1" i="1" dirty="0" err="1">
                <a:solidFill>
                  <a:srgbClr val="00B050"/>
                </a:solidFill>
              </a:rPr>
              <a:t>SaaS</a:t>
            </a:r>
            <a:r>
              <a:rPr lang="en-US" b="1" dirty="0">
                <a:solidFill>
                  <a:srgbClr val="00B050"/>
                </a:solidFill>
              </a:rPr>
              <a:t>):</a:t>
            </a:r>
          </a:p>
          <a:p>
            <a:pPr lvl="1"/>
            <a:r>
              <a:rPr lang="en-US" dirty="0"/>
              <a:t>more secure,</a:t>
            </a:r>
          </a:p>
          <a:p>
            <a:pPr lvl="1"/>
            <a:r>
              <a:rPr lang="en-US" dirty="0"/>
              <a:t>no threats from shared technology </a:t>
            </a:r>
          </a:p>
          <a:p>
            <a:r>
              <a:rPr lang="en-US" b="1" i="1" dirty="0">
                <a:solidFill>
                  <a:srgbClr val="00B050"/>
                </a:solidFill>
              </a:rPr>
              <a:t>Software as a service </a:t>
            </a:r>
            <a:r>
              <a:rPr lang="en-US" b="1" dirty="0">
                <a:solidFill>
                  <a:srgbClr val="00B050"/>
                </a:solidFill>
              </a:rPr>
              <a:t>(</a:t>
            </a:r>
            <a:r>
              <a:rPr lang="en-US" b="1" i="1" dirty="0" err="1">
                <a:solidFill>
                  <a:srgbClr val="00B050"/>
                </a:solidFill>
              </a:rPr>
              <a:t>SaaS</a:t>
            </a:r>
            <a:r>
              <a:rPr lang="en-US" b="1" dirty="0">
                <a:solidFill>
                  <a:srgbClr val="00B050"/>
                </a:solidFill>
              </a:rPr>
              <a:t>):</a:t>
            </a:r>
          </a:p>
          <a:p>
            <a:pPr lvl="1"/>
            <a:r>
              <a:rPr lang="en-US" dirty="0"/>
              <a:t>the most secure</a:t>
            </a:r>
          </a:p>
          <a:p>
            <a:pPr lvl="1"/>
            <a:r>
              <a:rPr lang="en-US" dirty="0"/>
              <a:t>the cloud cannot be used to launch attacks and no threats from shared technology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190945759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technology threat</a:t>
            </a:r>
          </a:p>
        </p:txBody>
      </p:sp>
      <p:sp>
        <p:nvSpPr>
          <p:cNvPr id="3" name="Content Placeholder 2"/>
          <p:cNvSpPr>
            <a:spLocks noGrp="1"/>
          </p:cNvSpPr>
          <p:nvPr>
            <p:ph idx="1"/>
          </p:nvPr>
        </p:nvSpPr>
        <p:spPr/>
        <p:txBody>
          <a:bodyPr/>
          <a:lstStyle/>
          <a:p>
            <a:r>
              <a:rPr lang="en-US" dirty="0"/>
              <a:t>A computer in the cloud may run multiple virtual computers (instances).</a:t>
            </a:r>
          </a:p>
          <a:p>
            <a:r>
              <a:rPr lang="en-US" dirty="0"/>
              <a:t>Some </a:t>
            </a:r>
            <a:r>
              <a:rPr lang="en-US" b="1" dirty="0"/>
              <a:t>virtual machine managers </a:t>
            </a:r>
            <a:r>
              <a:rPr lang="en-US" dirty="0"/>
              <a:t>may have </a:t>
            </a:r>
            <a:r>
              <a:rPr lang="en-US" u="sng" dirty="0"/>
              <a:t>security flaws</a:t>
            </a:r>
            <a:r>
              <a:rPr lang="en-US" dirty="0"/>
              <a:t>, which may affect the security of the computer and the other virtual machines.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5" name="computr1"/>
          <p:cNvSpPr>
            <a:spLocks noEditPoints="1" noChangeArrowheads="1"/>
          </p:cNvSpPr>
          <p:nvPr/>
        </p:nvSpPr>
        <p:spPr bwMode="auto">
          <a:xfrm>
            <a:off x="3835400" y="5410200"/>
            <a:ext cx="965200" cy="992188"/>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0000"/>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6" name="Hexagon 5"/>
          <p:cNvSpPr/>
          <p:nvPr/>
        </p:nvSpPr>
        <p:spPr>
          <a:xfrm>
            <a:off x="2798862" y="5080491"/>
            <a:ext cx="1710432" cy="477069"/>
          </a:xfrm>
          <a:prstGeom prst="hexagon">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b="1" dirty="0"/>
              <a:t>Instance 1</a:t>
            </a:r>
          </a:p>
        </p:txBody>
      </p:sp>
      <p:sp>
        <p:nvSpPr>
          <p:cNvPr id="7" name="Hexagon 6"/>
          <p:cNvSpPr/>
          <p:nvPr/>
        </p:nvSpPr>
        <p:spPr>
          <a:xfrm>
            <a:off x="2798862" y="5577429"/>
            <a:ext cx="1710432" cy="477069"/>
          </a:xfrm>
          <a:prstGeom prst="hexagon">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b="1" dirty="0"/>
              <a:t>Instance 2</a:t>
            </a:r>
          </a:p>
        </p:txBody>
      </p:sp>
      <p:pic>
        <p:nvPicPr>
          <p:cNvPr id="8" name="Picture 4" descr="Image result for ubunt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9325" y="4819623"/>
            <a:ext cx="828950" cy="46592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ubunt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9325" y="5433739"/>
            <a:ext cx="828950" cy="465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957288"/>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40833 -0.01551 " pathEditMode="relative" ptsTypes="AA">
                                      <p:cBhvr>
                                        <p:cTn id="6" dur="2000" fill="hold"/>
                                        <p:tgtEl>
                                          <p:spTgt spid="7"/>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 0 L 0.40833 -0.01551 " pathEditMode="relative" ptsTypes="AA">
                                      <p:cBhvr>
                                        <p:cTn id="8" dur="2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6977" y="523875"/>
            <a:ext cx="7787023" cy="633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177225"/>
            <a:ext cx="4191000" cy="1077218"/>
          </a:xfrm>
          <a:prstGeom prst="rect">
            <a:avLst/>
          </a:prstGeom>
          <a:solidFill>
            <a:schemeClr val="bg1"/>
          </a:solidFill>
        </p:spPr>
        <p:txBody>
          <a:bodyPr wrap="square" rtlCol="0">
            <a:spAutoFit/>
          </a:bodyPr>
          <a:lstStyle/>
          <a:p>
            <a:r>
              <a:rPr lang="en-US" sz="3200" b="1" dirty="0"/>
              <a:t>Several surfaces of attack</a:t>
            </a:r>
          </a:p>
        </p:txBody>
      </p:sp>
    </p:spTree>
    <p:extLst>
      <p:ext uri="{BB962C8B-B14F-4D97-AF65-F5344CB8AC3E}">
        <p14:creationId xmlns:p14="http://schemas.microsoft.com/office/powerpoint/2010/main" val="12015739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Top concern for user </a:t>
            </a:r>
            <a:br>
              <a:rPr lang="en-US" dirty="0"/>
            </a:br>
            <a:r>
              <a:rPr lang="en-US" dirty="0"/>
              <a:t>(</a:t>
            </a:r>
            <a:r>
              <a:rPr lang="zh-CN" altLang="en-US" dirty="0"/>
              <a:t>最关心的问题 </a:t>
            </a:r>
            <a:r>
              <a:rPr lang="fr-CA" altLang="zh-CN" dirty="0"/>
              <a:t>)</a:t>
            </a:r>
            <a:r>
              <a:rPr lang="en-US" dirty="0"/>
              <a:t>: security</a:t>
            </a:r>
          </a:p>
        </p:txBody>
      </p:sp>
      <p:sp>
        <p:nvSpPr>
          <p:cNvPr id="3" name="Content Placeholder 2"/>
          <p:cNvSpPr>
            <a:spLocks noGrp="1"/>
          </p:cNvSpPr>
          <p:nvPr>
            <p:ph idx="1"/>
          </p:nvPr>
        </p:nvSpPr>
        <p:spPr/>
        <p:txBody>
          <a:bodyPr>
            <a:normAutofit fontScale="92500" lnSpcReduction="10000"/>
          </a:bodyPr>
          <a:lstStyle/>
          <a:p>
            <a:r>
              <a:rPr lang="en-US" sz="2800" b="1" dirty="0"/>
              <a:t>Surveys</a:t>
            </a:r>
            <a:r>
              <a:rPr lang="en-US" sz="2800" dirty="0"/>
              <a:t> report that </a:t>
            </a:r>
            <a:r>
              <a:rPr lang="en-US" sz="2800" b="1" dirty="0"/>
              <a:t>security is the top concern </a:t>
            </a:r>
            <a:r>
              <a:rPr lang="en-US" sz="2800" dirty="0"/>
              <a:t>for cloud users.</a:t>
            </a:r>
          </a:p>
          <a:p>
            <a:r>
              <a:rPr lang="en-US" sz="2800" dirty="0"/>
              <a:t>Users must </a:t>
            </a:r>
            <a:r>
              <a:rPr lang="en-US" sz="2800" b="1" dirty="0"/>
              <a:t>trust</a:t>
            </a:r>
            <a:r>
              <a:rPr lang="en-US" sz="2800" dirty="0"/>
              <a:t> the cloud service provider to </a:t>
            </a:r>
            <a:r>
              <a:rPr lang="en-US" sz="2800" b="1" dirty="0"/>
              <a:t>benefit from the economical advantages </a:t>
            </a:r>
            <a:r>
              <a:rPr lang="en-US" sz="2800" dirty="0"/>
              <a:t>provided by the cloud.</a:t>
            </a:r>
          </a:p>
          <a:p>
            <a:r>
              <a:rPr lang="en-US" sz="2800" b="1" dirty="0"/>
              <a:t>Major concerns</a:t>
            </a:r>
            <a:r>
              <a:rPr lang="en-US" sz="2800" dirty="0"/>
              <a:t>: unauthorized access to confidential information and data theft.</a:t>
            </a:r>
          </a:p>
          <a:p>
            <a:r>
              <a:rPr lang="en-US" sz="2800" b="1" dirty="0"/>
              <a:t>Data is more vulnerable in storage </a:t>
            </a:r>
            <a:r>
              <a:rPr lang="en-US" sz="2800" dirty="0"/>
              <a:t>than while it is being processed because it is processed for short periods of time.</a:t>
            </a:r>
          </a:p>
          <a:p>
            <a:r>
              <a:rPr lang="en-US" sz="2800" dirty="0"/>
              <a:t>Close attention should be paid to the security of </a:t>
            </a:r>
            <a:r>
              <a:rPr lang="en-US" sz="2800" b="1" dirty="0"/>
              <a:t>storage servers </a:t>
            </a:r>
            <a:r>
              <a:rPr lang="en-US" sz="2800" dirty="0"/>
              <a:t>and to </a:t>
            </a:r>
            <a:r>
              <a:rPr lang="en-US" sz="2800" b="1" dirty="0"/>
              <a:t>data in transit.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163167330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Another concern: cycle of data</a:t>
            </a:r>
          </a:p>
        </p:txBody>
      </p:sp>
      <p:sp>
        <p:nvSpPr>
          <p:cNvPr id="3" name="Content Placeholder 2"/>
          <p:cNvSpPr>
            <a:spLocks noGrp="1"/>
          </p:cNvSpPr>
          <p:nvPr>
            <p:ph idx="1"/>
          </p:nvPr>
        </p:nvSpPr>
        <p:spPr/>
        <p:txBody>
          <a:bodyPr/>
          <a:lstStyle/>
          <a:p>
            <a:r>
              <a:rPr lang="en-US" dirty="0"/>
              <a:t>The user cannot make sure that data that should have been deleted is deleted.</a:t>
            </a:r>
          </a:p>
          <a:p>
            <a:r>
              <a:rPr lang="en-US" dirty="0"/>
              <a:t>Even if deleted, another user may be able to recover the data, if it is not deleted properly.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824098314"/>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Protecting personal information</a:t>
            </a:r>
          </a:p>
        </p:txBody>
      </p:sp>
      <p:sp>
        <p:nvSpPr>
          <p:cNvPr id="3" name="Content Placeholder 2"/>
          <p:cNvSpPr>
            <a:spLocks noGrp="1"/>
          </p:cNvSpPr>
          <p:nvPr>
            <p:ph idx="1"/>
          </p:nvPr>
        </p:nvSpPr>
        <p:spPr/>
        <p:txBody>
          <a:bodyPr>
            <a:normAutofit/>
          </a:bodyPr>
          <a:lstStyle/>
          <a:p>
            <a:r>
              <a:rPr lang="en-US" dirty="0"/>
              <a:t>For users, it is important to protect </a:t>
            </a:r>
            <a:r>
              <a:rPr lang="en-US" b="1" dirty="0"/>
              <a:t>personal personal information </a:t>
            </a:r>
            <a:r>
              <a:rPr lang="en-US" dirty="0"/>
              <a:t>from malicious persons such as: </a:t>
            </a:r>
            <a:r>
              <a:rPr lang="en-US" dirty="0">
                <a:solidFill>
                  <a:srgbClr val="0070C0"/>
                </a:solidFill>
              </a:rPr>
              <a:t>names, birthdates, IDs, credit card numbers…</a:t>
            </a:r>
          </a:p>
          <a:p>
            <a:r>
              <a:rPr lang="en-US" dirty="0"/>
              <a:t>If the cloud provider is in another country, the laws may be different.</a:t>
            </a:r>
          </a:p>
          <a:p>
            <a:r>
              <a:rPr lang="en-US" dirty="0"/>
              <a:t>It may be difficult for a user to understand how the laws of another country apply to his data.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48615564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solutions</a:t>
            </a:r>
          </a:p>
        </p:txBody>
      </p:sp>
      <p:sp>
        <p:nvSpPr>
          <p:cNvPr id="3" name="Content Placeholder 2"/>
          <p:cNvSpPr>
            <a:spLocks noGrp="1"/>
          </p:cNvSpPr>
          <p:nvPr>
            <p:ph idx="1"/>
          </p:nvPr>
        </p:nvSpPr>
        <p:spPr>
          <a:xfrm>
            <a:off x="1066800" y="1447800"/>
            <a:ext cx="7866888" cy="4800600"/>
          </a:xfrm>
        </p:spPr>
        <p:txBody>
          <a:bodyPr/>
          <a:lstStyle/>
          <a:p>
            <a:r>
              <a:rPr lang="en-US" dirty="0"/>
              <a:t>A company may decide to </a:t>
            </a:r>
            <a:r>
              <a:rPr lang="en-US" b="1" dirty="0"/>
              <a:t>avoid processing sensitive data on the cloud </a:t>
            </a:r>
            <a:r>
              <a:rPr lang="en-US" dirty="0"/>
              <a:t>to reduce security risks.</a:t>
            </a:r>
          </a:p>
          <a:p>
            <a:r>
              <a:rPr lang="en-US" dirty="0"/>
              <a:t>Another solution is to </a:t>
            </a:r>
            <a:r>
              <a:rPr lang="en-US" b="1" dirty="0"/>
              <a:t>encrypt</a:t>
            </a:r>
            <a:r>
              <a:rPr lang="en-US" dirty="0"/>
              <a:t> the </a:t>
            </a:r>
            <a:r>
              <a:rPr lang="en-US" b="1" dirty="0"/>
              <a:t>data</a:t>
            </a:r>
            <a:r>
              <a:rPr lang="en-US" dirty="0"/>
              <a:t> before storing it in the cloud </a:t>
            </a:r>
            <a:br>
              <a:rPr lang="en-US" dirty="0"/>
            </a:br>
            <a:r>
              <a:rPr lang="en-US" sz="2400" dirty="0"/>
              <a:t>(using legal software; and it may require to apply for a permit).</a:t>
            </a:r>
          </a:p>
          <a:p>
            <a:r>
              <a:rPr lang="en-US" dirty="0"/>
              <a:t>Another solution is to use a </a:t>
            </a:r>
            <a:r>
              <a:rPr lang="en-US" b="1" dirty="0"/>
              <a:t>private cloud.</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106580543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Trust (</a:t>
            </a:r>
            <a:r>
              <a:rPr lang="ja-JP" altLang="en-US" dirty="0">
                <a:effectLst/>
              </a:rPr>
              <a:t>信任</a:t>
            </a:r>
            <a:r>
              <a:rPr lang="fr-CA" altLang="ja-JP" dirty="0">
                <a:effectLst/>
              </a:rPr>
              <a:t>)</a:t>
            </a:r>
            <a:endParaRPr lang="en-US" dirty="0"/>
          </a:p>
        </p:txBody>
      </p:sp>
      <p:sp>
        <p:nvSpPr>
          <p:cNvPr id="3" name="Content Placeholder 2"/>
          <p:cNvSpPr>
            <a:spLocks noGrp="1"/>
          </p:cNvSpPr>
          <p:nvPr>
            <p:ph idx="1"/>
          </p:nvPr>
        </p:nvSpPr>
        <p:spPr/>
        <p:txBody>
          <a:bodyPr>
            <a:normAutofit/>
          </a:bodyPr>
          <a:lstStyle/>
          <a:p>
            <a:r>
              <a:rPr lang="en-US" sz="2800" dirty="0"/>
              <a:t>Similar to the problem of trust on the internet (</a:t>
            </a:r>
            <a:r>
              <a:rPr lang="en-US" sz="2800" dirty="0">
                <a:solidFill>
                  <a:srgbClr val="0070C0"/>
                </a:solidFill>
              </a:rPr>
              <a:t>online banking </a:t>
            </a:r>
            <a:r>
              <a:rPr lang="ja-JP" altLang="en-US" sz="2800" dirty="0">
                <a:solidFill>
                  <a:srgbClr val="0070C0"/>
                </a:solidFill>
                <a:latin typeface="黑体" panose="02010609060101010101" pitchFamily="49" charset="-122"/>
                <a:ea typeface="黑体" panose="02010609060101010101" pitchFamily="49" charset="-122"/>
              </a:rPr>
              <a:t>网上银行</a:t>
            </a:r>
            <a:r>
              <a:rPr lang="en-US" sz="2800" dirty="0">
                <a:solidFill>
                  <a:srgbClr val="0070C0"/>
                </a:solidFill>
              </a:rPr>
              <a:t>, etc.</a:t>
            </a:r>
            <a:r>
              <a:rPr lang="en-US" sz="2800" dirty="0"/>
              <a:t>).</a:t>
            </a:r>
          </a:p>
          <a:p>
            <a:r>
              <a:rPr lang="en-US" sz="2800" dirty="0"/>
              <a:t>What is trust?</a:t>
            </a:r>
          </a:p>
          <a:p>
            <a:pPr lvl="1"/>
            <a:r>
              <a:rPr lang="en-US" sz="2400" b="1" dirty="0"/>
              <a:t>A perceived risk </a:t>
            </a:r>
            <a:r>
              <a:rPr lang="en-US" sz="2400" dirty="0"/>
              <a:t>(</a:t>
            </a:r>
            <a:r>
              <a:rPr lang="en-US" sz="2400" b="1" dirty="0"/>
              <a:t>e.g. </a:t>
            </a:r>
            <a:r>
              <a:rPr lang="en-US" sz="2400" dirty="0">
                <a:solidFill>
                  <a:srgbClr val="0070C0"/>
                </a:solidFill>
              </a:rPr>
              <a:t>probability of losing data, probability of hackers stealing data</a:t>
            </a:r>
            <a:r>
              <a:rPr lang="en-US" sz="2400" dirty="0"/>
              <a:t>)</a:t>
            </a:r>
          </a:p>
          <a:p>
            <a:pPr lvl="1"/>
            <a:r>
              <a:rPr lang="en-US" sz="2400" b="1" dirty="0"/>
              <a:t>Interdependence (</a:t>
            </a:r>
            <a:r>
              <a:rPr lang="ja-JP" altLang="en-US" sz="2400" b="1" dirty="0">
                <a:latin typeface="黑体" panose="02010609060101010101" pitchFamily="49" charset="-122"/>
                <a:ea typeface="黑体" panose="02010609060101010101" pitchFamily="49" charset="-122"/>
              </a:rPr>
              <a:t>相互依存 </a:t>
            </a:r>
            <a:r>
              <a:rPr lang="fr-CA" altLang="ja-JP" sz="2400" b="1" dirty="0"/>
              <a:t>)</a:t>
            </a:r>
            <a:r>
              <a:rPr lang="en-US" sz="2400" dirty="0"/>
              <a:t>: the interest of an entity cannot be achieved without reliance on the other entity. (</a:t>
            </a:r>
            <a:r>
              <a:rPr lang="en-US" sz="2400" b="1" dirty="0"/>
              <a:t>e.g. </a:t>
            </a:r>
            <a:r>
              <a:rPr lang="en-US" sz="2400" dirty="0">
                <a:solidFill>
                  <a:srgbClr val="0070C0"/>
                </a:solidFill>
              </a:rPr>
              <a:t>benefits of using the cloud)</a:t>
            </a:r>
            <a:endParaRPr lang="en-US" sz="2400" dirty="0"/>
          </a:p>
          <a:p>
            <a:r>
              <a:rPr lang="en-US" sz="2800" dirty="0"/>
              <a:t>Types of trust </a:t>
            </a:r>
            <a:r>
              <a:rPr lang="en-US" sz="2800" dirty="0">
                <a:sym typeface="Wingdings" pitchFamily="2" charset="2"/>
              </a:rPr>
              <a:t></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2221446807"/>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a:t>
            </a:r>
          </a:p>
        </p:txBody>
      </p:sp>
      <p:sp>
        <p:nvSpPr>
          <p:cNvPr id="3" name="Content Placeholder 2"/>
          <p:cNvSpPr>
            <a:spLocks noGrp="1"/>
          </p:cNvSpPr>
          <p:nvPr>
            <p:ph idx="1"/>
          </p:nvPr>
        </p:nvSpPr>
        <p:spPr/>
        <p:txBody>
          <a:bodyPr>
            <a:normAutofit/>
          </a:bodyPr>
          <a:lstStyle/>
          <a:p>
            <a:r>
              <a:rPr lang="en-US" sz="2400" b="1" dirty="0"/>
              <a:t>Deterrence-based trust </a:t>
            </a:r>
            <a:r>
              <a:rPr lang="en-US" sz="2400" dirty="0"/>
              <a:t>(</a:t>
            </a:r>
            <a:r>
              <a:rPr lang="zh-CN" altLang="en-US" sz="2400" dirty="0"/>
              <a:t>基于威慑的信任 </a:t>
            </a:r>
            <a:r>
              <a:rPr lang="fr-CA" altLang="zh-CN" sz="2400" dirty="0"/>
              <a:t>)</a:t>
            </a:r>
            <a:r>
              <a:rPr lang="en-US" sz="2400" dirty="0"/>
              <a:t>:  the penalty for breaching trust exceeds any potential benefits that one could get from breaching trust.</a:t>
            </a:r>
          </a:p>
          <a:p>
            <a:endParaRPr lang="en-US" sz="2400" b="1" dirty="0"/>
          </a:p>
          <a:p>
            <a:r>
              <a:rPr lang="en-US" sz="2400" b="1" dirty="0"/>
              <a:t>Calculus-based trust</a:t>
            </a:r>
            <a:r>
              <a:rPr lang="en-US" sz="2400" dirty="0"/>
              <a:t>:  it is believed that it is in the other party best interest to not breach trust.</a:t>
            </a:r>
          </a:p>
          <a:p>
            <a:endParaRPr lang="en-US" sz="2400" b="1" dirty="0"/>
          </a:p>
          <a:p>
            <a:r>
              <a:rPr lang="en-US" sz="2400" b="1" dirty="0"/>
              <a:t>Relational trust </a:t>
            </a:r>
            <a:r>
              <a:rPr lang="en-US" sz="2400" dirty="0"/>
              <a:t>(</a:t>
            </a:r>
            <a:r>
              <a:rPr lang="ja-JP" altLang="en-US" sz="2400" dirty="0">
                <a:latin typeface="黑体" panose="02010609060101010101" pitchFamily="49" charset="-122"/>
                <a:ea typeface="黑体" panose="02010609060101010101" pitchFamily="49" charset="-122"/>
              </a:rPr>
              <a:t>关系信任 </a:t>
            </a:r>
            <a:r>
              <a:rPr lang="fr-CA" altLang="ja-JP" sz="2400" dirty="0"/>
              <a:t>)</a:t>
            </a:r>
            <a:r>
              <a:rPr lang="en-US" sz="2400" dirty="0"/>
              <a:t>: two entities work together for a long time and both rely on each other. Thus, they know they can rely and depend on each other.</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423516369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trust</a:t>
            </a:r>
          </a:p>
        </p:txBody>
      </p:sp>
      <p:sp>
        <p:nvSpPr>
          <p:cNvPr id="3" name="Content Placeholder 2"/>
          <p:cNvSpPr>
            <a:spLocks noGrp="1"/>
          </p:cNvSpPr>
          <p:nvPr>
            <p:ph idx="1"/>
          </p:nvPr>
        </p:nvSpPr>
        <p:spPr/>
        <p:txBody>
          <a:bodyPr>
            <a:normAutofit/>
          </a:bodyPr>
          <a:lstStyle/>
          <a:p>
            <a:r>
              <a:rPr lang="en-US" sz="2800" dirty="0"/>
              <a:t>Unlike traditional trust, when using a cloud service, there might be </a:t>
            </a:r>
            <a:r>
              <a:rPr lang="en-US" sz="2800" b="1" dirty="0"/>
              <a:t>no person to person interaction</a:t>
            </a:r>
            <a:r>
              <a:rPr lang="en-US" sz="2800" dirty="0"/>
              <a:t> involved in trust. </a:t>
            </a:r>
          </a:p>
          <a:p>
            <a:r>
              <a:rPr lang="en-CA" sz="2800" dirty="0"/>
              <a:t>The Internet offers individuals the ability to </a:t>
            </a:r>
            <a:r>
              <a:rPr lang="en-CA" sz="2800" b="1" dirty="0"/>
              <a:t>change </a:t>
            </a:r>
            <a:r>
              <a:rPr lang="en-CA" sz="2800" dirty="0"/>
              <a:t>or </a:t>
            </a:r>
            <a:r>
              <a:rPr lang="en-CA" sz="2800" b="1" dirty="0"/>
              <a:t>hide their identities</a:t>
            </a:r>
            <a:r>
              <a:rPr lang="en-CA" sz="2800" dirty="0"/>
              <a:t>.</a:t>
            </a:r>
          </a:p>
          <a:p>
            <a:r>
              <a:rPr lang="en-CA" sz="2800" dirty="0"/>
              <a:t>Because of this, traditional ways of building trust are not applicable in an online environment.</a:t>
            </a:r>
          </a:p>
          <a:p>
            <a:r>
              <a:rPr lang="en-CA" sz="2800" dirty="0"/>
              <a:t>In real-life, trust is often based on </a:t>
            </a:r>
            <a:r>
              <a:rPr lang="en-CA" sz="2800" b="1" dirty="0"/>
              <a:t>accountability </a:t>
            </a:r>
            <a:r>
              <a:rPr lang="en-CA" sz="2800" dirty="0"/>
              <a:t>(</a:t>
            </a:r>
            <a:r>
              <a:rPr lang="ja-JP" altLang="en-US" sz="2800" dirty="0">
                <a:latin typeface="黑体" panose="02010609060101010101" pitchFamily="49" charset="-122"/>
                <a:ea typeface="黑体" panose="02010609060101010101" pitchFamily="49" charset="-122"/>
              </a:rPr>
              <a:t>问责</a:t>
            </a:r>
            <a:r>
              <a:rPr lang="fr-CA" altLang="ja-JP" sz="2800" dirty="0"/>
              <a:t>)</a:t>
            </a:r>
            <a:r>
              <a:rPr lang="en-CA" sz="2800" dirty="0"/>
              <a:t>, which requires to know the identity of a person.</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168541325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Introduction</a:t>
            </a:r>
          </a:p>
        </p:txBody>
      </p:sp>
      <p:sp>
        <p:nvSpPr>
          <p:cNvPr id="6" name="Content Placeholder 5"/>
          <p:cNvSpPr>
            <a:spLocks noGrp="1"/>
          </p:cNvSpPr>
          <p:nvPr>
            <p:ph idx="1"/>
          </p:nvPr>
        </p:nvSpPr>
        <p:spPr/>
        <p:txBody>
          <a:bodyPr>
            <a:normAutofit/>
          </a:bodyPr>
          <a:lstStyle/>
          <a:p>
            <a:r>
              <a:rPr lang="en-US" b="1" dirty="0">
                <a:solidFill>
                  <a:srgbClr val="00B050"/>
                </a:solidFill>
              </a:rPr>
              <a:t>Security</a:t>
            </a:r>
            <a:r>
              <a:rPr lang="en-US" dirty="0">
                <a:solidFill>
                  <a:srgbClr val="00B050"/>
                </a:solidFill>
              </a:rPr>
              <a:t> </a:t>
            </a:r>
            <a:r>
              <a:rPr lang="en-US" dirty="0"/>
              <a:t>has </a:t>
            </a:r>
            <a:r>
              <a:rPr lang="en-US" b="1" dirty="0"/>
              <a:t>always</a:t>
            </a:r>
            <a:r>
              <a:rPr lang="en-US" dirty="0"/>
              <a:t> been a concern for computer systems.</a:t>
            </a:r>
          </a:p>
          <a:p>
            <a:r>
              <a:rPr lang="en-US" dirty="0"/>
              <a:t>We may want to protect:</a:t>
            </a:r>
          </a:p>
          <a:p>
            <a:pPr lvl="1"/>
            <a:r>
              <a:rPr lang="en-US" dirty="0"/>
              <a:t>data (</a:t>
            </a:r>
            <a:r>
              <a:rPr lang="ja-JP" altLang="en-US" dirty="0">
                <a:latin typeface="黑体" panose="02010609060101010101" pitchFamily="49" charset="-122"/>
                <a:ea typeface="黑体" panose="02010609060101010101" pitchFamily="49" charset="-122"/>
              </a:rPr>
              <a:t>数据</a:t>
            </a:r>
            <a:r>
              <a:rPr lang="fr-CA" altLang="ja-JP" dirty="0"/>
              <a:t>)</a:t>
            </a:r>
            <a:endParaRPr lang="en-US" dirty="0"/>
          </a:p>
          <a:p>
            <a:pPr lvl="1"/>
            <a:r>
              <a:rPr lang="en-US" dirty="0"/>
              <a:t>software (</a:t>
            </a:r>
            <a:r>
              <a:rPr lang="ja-JP" altLang="en-US" dirty="0">
                <a:latin typeface="黑体" panose="02010609060101010101" pitchFamily="49" charset="-122"/>
                <a:ea typeface="黑体" panose="02010609060101010101" pitchFamily="49" charset="-122"/>
              </a:rPr>
              <a:t>软件</a:t>
            </a:r>
            <a:r>
              <a:rPr lang="fr-CA" altLang="ja-JP" dirty="0"/>
              <a:t>)</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99984991"/>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solutions</a:t>
            </a:r>
          </a:p>
        </p:txBody>
      </p:sp>
      <p:sp>
        <p:nvSpPr>
          <p:cNvPr id="3" name="Content Placeholder 2"/>
          <p:cNvSpPr>
            <a:spLocks noGrp="1"/>
          </p:cNvSpPr>
          <p:nvPr>
            <p:ph idx="1"/>
          </p:nvPr>
        </p:nvSpPr>
        <p:spPr/>
        <p:txBody>
          <a:bodyPr/>
          <a:lstStyle/>
          <a:p>
            <a:r>
              <a:rPr lang="en-US" b="1" dirty="0"/>
              <a:t>Digital signatures </a:t>
            </a:r>
            <a:r>
              <a:rPr lang="en-US" dirty="0"/>
              <a:t>(</a:t>
            </a:r>
            <a:r>
              <a:rPr lang="ja-JP" altLang="en-US" dirty="0">
                <a:latin typeface="SimHei" panose="02010609060101010101" pitchFamily="49" charset="-122"/>
                <a:ea typeface="SimHei" panose="02010609060101010101" pitchFamily="49" charset="-122"/>
              </a:rPr>
              <a:t>数字签名</a:t>
            </a:r>
            <a:r>
              <a:rPr lang="en-US" dirty="0"/>
              <a:t>), </a:t>
            </a:r>
            <a:r>
              <a:rPr lang="en-US" b="1" dirty="0"/>
              <a:t>digital certificates</a:t>
            </a:r>
            <a:r>
              <a:rPr lang="en-US" dirty="0"/>
              <a:t> (</a:t>
            </a:r>
            <a:r>
              <a:rPr lang="ja-JP" altLang="en-US" dirty="0">
                <a:latin typeface="SimHei" panose="02010609060101010101" pitchFamily="49" charset="-122"/>
                <a:ea typeface="SimHei" panose="02010609060101010101" pitchFamily="49" charset="-122"/>
              </a:rPr>
              <a:t>数字证书</a:t>
            </a:r>
            <a:r>
              <a:rPr lang="fr-CA" altLang="ja-JP" dirty="0"/>
              <a:t>)</a:t>
            </a:r>
            <a:r>
              <a:rPr lang="en-US" dirty="0"/>
              <a:t> to prove that some entity is who it claimed to be.</a:t>
            </a:r>
          </a:p>
          <a:p>
            <a:r>
              <a:rPr lang="en-US" dirty="0"/>
              <a:t>Digital certificates (</a:t>
            </a:r>
            <a:r>
              <a:rPr lang="ja-JP" altLang="en-US" dirty="0">
                <a:latin typeface="SimHei" panose="02010609060101010101" pitchFamily="49" charset="-122"/>
                <a:ea typeface="SimHei" panose="02010609060101010101" pitchFamily="49" charset="-122"/>
              </a:rPr>
              <a:t>数字证书</a:t>
            </a:r>
            <a:r>
              <a:rPr lang="fr-CA" altLang="ja-JP" dirty="0"/>
              <a:t>)</a:t>
            </a:r>
            <a:r>
              <a:rPr lang="en-US" dirty="0"/>
              <a:t> are provided by trusted organizations.</a:t>
            </a:r>
          </a:p>
          <a:p>
            <a:r>
              <a:rPr lang="en-US" dirty="0"/>
              <a:t>Evaluating the </a:t>
            </a:r>
            <a:r>
              <a:rPr lang="en-US" b="1" dirty="0"/>
              <a:t>reputation</a:t>
            </a:r>
            <a:r>
              <a:rPr lang="en-US" dirty="0"/>
              <a:t> </a:t>
            </a:r>
            <a:r>
              <a:rPr lang="en-US" b="1" dirty="0"/>
              <a:t>of a cloud provider </a:t>
            </a:r>
            <a:r>
              <a:rPr lang="en-US" dirty="0"/>
              <a:t>(</a:t>
            </a:r>
            <a:r>
              <a:rPr lang="en-US" dirty="0">
                <a:solidFill>
                  <a:srgbClr val="0070C0"/>
                </a:solidFill>
              </a:rPr>
              <a:t>long history, other users…).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2659542806"/>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system security</a:t>
            </a:r>
          </a:p>
        </p:txBody>
      </p:sp>
      <p:sp>
        <p:nvSpPr>
          <p:cNvPr id="3" name="Content Placeholder 2"/>
          <p:cNvSpPr>
            <a:spLocks noGrp="1"/>
          </p:cNvSpPr>
          <p:nvPr>
            <p:ph idx="1"/>
          </p:nvPr>
        </p:nvSpPr>
        <p:spPr/>
        <p:txBody>
          <a:bodyPr>
            <a:normAutofit lnSpcReduction="10000"/>
          </a:bodyPr>
          <a:lstStyle/>
          <a:p>
            <a:r>
              <a:rPr lang="en-CA" sz="2800" dirty="0"/>
              <a:t>An </a:t>
            </a:r>
            <a:r>
              <a:rPr lang="en-CA" sz="2800" b="1" dirty="0"/>
              <a:t>operating system </a:t>
            </a:r>
            <a:r>
              <a:rPr lang="en-CA" sz="2800" dirty="0"/>
              <a:t>(</a:t>
            </a:r>
            <a:r>
              <a:rPr lang="ja-JP" altLang="en-US" sz="2800" dirty="0">
                <a:latin typeface="黑体" panose="02010609060101010101" pitchFamily="49" charset="-122"/>
                <a:ea typeface="黑体" panose="02010609060101010101" pitchFamily="49" charset="-122"/>
              </a:rPr>
              <a:t>操作系统</a:t>
            </a:r>
            <a:r>
              <a:rPr lang="en-CA" sz="2800" dirty="0"/>
              <a:t>) allows multiple applications to share the hardware resources of a computer.</a:t>
            </a:r>
          </a:p>
          <a:p>
            <a:r>
              <a:rPr lang="en-CA" sz="2800" dirty="0"/>
              <a:t>An </a:t>
            </a:r>
            <a:r>
              <a:rPr lang="en-CA" sz="2800" b="1" dirty="0"/>
              <a:t>operating system </a:t>
            </a:r>
            <a:r>
              <a:rPr lang="en-CA" sz="2800" dirty="0"/>
              <a:t>may offer several security features: </a:t>
            </a:r>
          </a:p>
          <a:p>
            <a:pPr lvl="1"/>
            <a:r>
              <a:rPr lang="en-CA" sz="2400" dirty="0"/>
              <a:t>user authentication (</a:t>
            </a:r>
            <a:r>
              <a:rPr lang="ja-JP" altLang="en-US" sz="2400" dirty="0">
                <a:latin typeface="黑体" panose="02010609060101010101" pitchFamily="49" charset="-122"/>
                <a:ea typeface="黑体" panose="02010609060101010101" pitchFamily="49" charset="-122"/>
              </a:rPr>
              <a:t>用户认证</a:t>
            </a:r>
            <a:r>
              <a:rPr lang="fr-CA" altLang="ja-JP" sz="2400" dirty="0"/>
              <a:t>)</a:t>
            </a:r>
            <a:r>
              <a:rPr lang="en-CA" sz="2400" dirty="0"/>
              <a:t>, </a:t>
            </a:r>
          </a:p>
          <a:p>
            <a:pPr lvl="1"/>
            <a:r>
              <a:rPr lang="en-CA" sz="2400" dirty="0"/>
              <a:t>different levels of </a:t>
            </a:r>
            <a:r>
              <a:rPr lang="en-CA" sz="2400" b="1" dirty="0"/>
              <a:t>privileges </a:t>
            </a:r>
            <a:r>
              <a:rPr lang="en-CA" sz="2400" dirty="0">
                <a:latin typeface="黑体" panose="02010609060101010101" pitchFamily="49" charset="-122"/>
                <a:ea typeface="黑体" panose="02010609060101010101" pitchFamily="49" charset="-122"/>
              </a:rPr>
              <a:t>(</a:t>
            </a:r>
            <a:r>
              <a:rPr lang="ja-JP" altLang="en-US" sz="2400" dirty="0">
                <a:latin typeface="黑体" panose="02010609060101010101" pitchFamily="49" charset="-122"/>
                <a:ea typeface="黑体" panose="02010609060101010101" pitchFamily="49" charset="-122"/>
              </a:rPr>
              <a:t>安全特权 </a:t>
            </a:r>
            <a:r>
              <a:rPr lang="fr-CA" altLang="ja-JP" sz="2400" dirty="0">
                <a:latin typeface="黑体" panose="02010609060101010101" pitchFamily="49" charset="-122"/>
                <a:ea typeface="黑体" panose="02010609060101010101" pitchFamily="49" charset="-122"/>
              </a:rPr>
              <a:t>) </a:t>
            </a:r>
            <a:r>
              <a:rPr lang="en-CA" sz="2400" dirty="0"/>
              <a:t>for users, and for applications, </a:t>
            </a:r>
          </a:p>
          <a:p>
            <a:pPr lvl="1"/>
            <a:r>
              <a:rPr lang="en-CA" sz="2400" dirty="0"/>
              <a:t>Cryptography (</a:t>
            </a:r>
            <a:r>
              <a:rPr lang="ja-JP" altLang="en-US" sz="2400" dirty="0">
                <a:latin typeface="黑体" panose="02010609060101010101" pitchFamily="49" charset="-122"/>
                <a:ea typeface="黑体" panose="02010609060101010101" pitchFamily="49" charset="-122"/>
              </a:rPr>
              <a:t>密码</a:t>
            </a:r>
            <a:r>
              <a:rPr lang="fr-CA" altLang="ja-JP" sz="2400" dirty="0"/>
              <a:t>)</a:t>
            </a:r>
            <a:r>
              <a:rPr lang="en-CA" sz="2400" dirty="0"/>
              <a:t>, …</a:t>
            </a:r>
          </a:p>
          <a:p>
            <a:r>
              <a:rPr lang="en-CA" sz="2800" dirty="0"/>
              <a:t>Applications should just have enough privileges to perform their task.</a:t>
            </a:r>
          </a:p>
          <a:p>
            <a:endParaRPr lang="en-CA" sz="2800" dirty="0"/>
          </a:p>
          <a:p>
            <a:endParaRPr lang="en-CA" sz="2800" dirty="0"/>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2694190779"/>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issues</a:t>
            </a:r>
          </a:p>
        </p:txBody>
      </p:sp>
      <p:sp>
        <p:nvSpPr>
          <p:cNvPr id="3" name="Content Placeholder 2"/>
          <p:cNvSpPr>
            <a:spLocks noGrp="1"/>
          </p:cNvSpPr>
          <p:nvPr>
            <p:ph idx="1"/>
          </p:nvPr>
        </p:nvSpPr>
        <p:spPr/>
        <p:txBody>
          <a:bodyPr>
            <a:normAutofit/>
          </a:bodyPr>
          <a:lstStyle/>
          <a:p>
            <a:r>
              <a:rPr lang="en-US" sz="2800" dirty="0"/>
              <a:t>Should an operating system be able to protect the user from malicious software such as viruses, etc. ?</a:t>
            </a:r>
          </a:p>
          <a:p>
            <a:r>
              <a:rPr lang="en-US" sz="2800" dirty="0"/>
              <a:t>Some hardware like </a:t>
            </a:r>
            <a:r>
              <a:rPr lang="en-US" sz="2800" b="1" dirty="0"/>
              <a:t>ATM</a:t>
            </a:r>
            <a:r>
              <a:rPr lang="en-US" sz="2800" dirty="0"/>
              <a:t> (</a:t>
            </a:r>
            <a:r>
              <a:rPr lang="ja-JP" altLang="en-US" sz="2800" dirty="0">
                <a:latin typeface="SimHei" panose="02010609060101010101" pitchFamily="49" charset="-122"/>
                <a:ea typeface="SimHei" panose="02010609060101010101" pitchFamily="49" charset="-122"/>
              </a:rPr>
              <a:t>自动取款机</a:t>
            </a:r>
            <a:r>
              <a:rPr lang="en-US" sz="2800" dirty="0"/>
              <a:t>), </a:t>
            </a:r>
            <a:r>
              <a:rPr lang="en-US" sz="2800" b="1" dirty="0"/>
              <a:t>cellphones</a:t>
            </a:r>
            <a:r>
              <a:rPr lang="en-US" sz="2800" dirty="0"/>
              <a:t>, </a:t>
            </a:r>
            <a:r>
              <a:rPr lang="en-US" sz="2800" b="1" dirty="0"/>
              <a:t>webcams</a:t>
            </a:r>
            <a:r>
              <a:rPr lang="en-US" sz="2800" dirty="0"/>
              <a:t> (</a:t>
            </a:r>
            <a:r>
              <a:rPr lang="ja-JP" altLang="en-US" sz="2800" dirty="0">
                <a:latin typeface="SimHei" panose="02010609060101010101" pitchFamily="49" charset="-122"/>
                <a:ea typeface="SimHei" panose="02010609060101010101" pitchFamily="49" charset="-122"/>
              </a:rPr>
              <a:t>摄像头</a:t>
            </a:r>
            <a:r>
              <a:rPr lang="fr-CA" altLang="ja-JP" sz="2800" dirty="0"/>
              <a:t>)</a:t>
            </a:r>
            <a:r>
              <a:rPr lang="en-US" sz="2800" dirty="0"/>
              <a:t>, </a:t>
            </a:r>
            <a:r>
              <a:rPr lang="en-US" sz="2800" b="1" dirty="0"/>
              <a:t>video game consoles </a:t>
            </a:r>
            <a:r>
              <a:rPr lang="en-US" sz="2800" dirty="0"/>
              <a:t>(</a:t>
            </a:r>
            <a:r>
              <a:rPr lang="ja-JP" altLang="en-US" sz="2800" dirty="0">
                <a:latin typeface="SimHei" panose="02010609060101010101" pitchFamily="49" charset="-122"/>
                <a:ea typeface="SimHei" panose="02010609060101010101" pitchFamily="49" charset="-122"/>
              </a:rPr>
              <a:t>电子游戏机</a:t>
            </a:r>
            <a:r>
              <a:rPr lang="fr-CA" altLang="ja-JP" sz="2800" dirty="0"/>
              <a:t>)</a:t>
            </a:r>
            <a:r>
              <a:rPr lang="en-US" sz="2800" dirty="0"/>
              <a:t>, may have </a:t>
            </a:r>
            <a:r>
              <a:rPr lang="en-US" sz="2800" b="1" dirty="0"/>
              <a:t>security flaws</a:t>
            </a:r>
            <a:r>
              <a:rPr lang="en-US" sz="2800" dirty="0"/>
              <a:t> (</a:t>
            </a:r>
            <a:r>
              <a:rPr lang="ja-JP" altLang="en-US" sz="2800" dirty="0">
                <a:latin typeface="SimHei" panose="02010609060101010101" pitchFamily="49" charset="-122"/>
                <a:ea typeface="SimHei" panose="02010609060101010101" pitchFamily="49" charset="-122"/>
              </a:rPr>
              <a:t>安全漏洞</a:t>
            </a:r>
            <a:r>
              <a:rPr lang="en-US" sz="2800" dirty="0"/>
              <a:t>) that cannot be fixed.</a:t>
            </a:r>
          </a:p>
          <a:p>
            <a:r>
              <a:rPr lang="en-US" sz="2800" dirty="0"/>
              <a:t>In general, operating systems provide weak security. Thus, application security is more important.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133794127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Virtual machine security (</a:t>
            </a:r>
            <a:r>
              <a:rPr lang="ja-JP" altLang="en-US" sz="3200" dirty="0">
                <a:latin typeface="黑体" panose="02010609060101010101" pitchFamily="49" charset="-122"/>
                <a:ea typeface="黑体" panose="02010609060101010101" pitchFamily="49" charset="-122"/>
              </a:rPr>
              <a:t>虚拟机安全</a:t>
            </a:r>
            <a:r>
              <a:rPr lang="fr-CA" altLang="ja-JP" sz="3200" dirty="0"/>
              <a:t>)</a:t>
            </a:r>
            <a:endParaRPr lang="en-US" sz="3200" dirty="0"/>
          </a:p>
        </p:txBody>
      </p:sp>
      <p:sp>
        <p:nvSpPr>
          <p:cNvPr id="3" name="Content Placeholder 2"/>
          <p:cNvSpPr>
            <a:spLocks noGrp="1"/>
          </p:cNvSpPr>
          <p:nvPr>
            <p:ph idx="1"/>
          </p:nvPr>
        </p:nvSpPr>
        <p:spPr/>
        <p:txBody>
          <a:bodyPr>
            <a:normAutofit fontScale="92500"/>
          </a:bodyPr>
          <a:lstStyle/>
          <a:p>
            <a:r>
              <a:rPr lang="en-US" sz="2800" dirty="0"/>
              <a:t>Using </a:t>
            </a:r>
            <a:r>
              <a:rPr lang="en-US" sz="2800" b="1" dirty="0"/>
              <a:t>many virtual machines </a:t>
            </a:r>
            <a:r>
              <a:rPr lang="en-US" sz="2800" dirty="0"/>
              <a:t>(</a:t>
            </a:r>
            <a:r>
              <a:rPr lang="ja-JP" altLang="en-US" sz="2800" dirty="0">
                <a:latin typeface="SimHei" panose="02010609060101010101" pitchFamily="49" charset="-122"/>
                <a:ea typeface="SimHei" panose="02010609060101010101" pitchFamily="49" charset="-122"/>
              </a:rPr>
              <a:t>虚拟机</a:t>
            </a:r>
            <a:r>
              <a:rPr lang="fr-CA" altLang="ja-JP" sz="2800" dirty="0"/>
              <a:t>) </a:t>
            </a:r>
            <a:r>
              <a:rPr lang="en-US" sz="2800" dirty="0"/>
              <a:t>is safer than running multiple programs in the same operating system.</a:t>
            </a:r>
          </a:p>
          <a:p>
            <a:r>
              <a:rPr lang="en-US" sz="2800" dirty="0"/>
              <a:t>However, </a:t>
            </a:r>
            <a:r>
              <a:rPr lang="en-US" sz="2800" b="1" dirty="0"/>
              <a:t>virtual machines </a:t>
            </a:r>
            <a:r>
              <a:rPr lang="en-US" sz="2800" dirty="0"/>
              <a:t>running in an </a:t>
            </a:r>
            <a:r>
              <a:rPr lang="en-US" sz="2800" b="1" dirty="0"/>
              <a:t>operating system </a:t>
            </a:r>
            <a:r>
              <a:rPr lang="en-US" sz="2800" dirty="0"/>
              <a:t>can be attacked using security vulnerabilities (</a:t>
            </a:r>
            <a:r>
              <a:rPr lang="ja-JP" altLang="en-US" sz="2800" dirty="0">
                <a:latin typeface="SimHei" panose="02010609060101010101" pitchFamily="49" charset="-122"/>
                <a:ea typeface="SimHei" panose="02010609060101010101" pitchFamily="49" charset="-122"/>
              </a:rPr>
              <a:t>安全漏洞</a:t>
            </a:r>
            <a:r>
              <a:rPr lang="fr-CA" altLang="ja-JP" sz="2800" dirty="0"/>
              <a:t>)</a:t>
            </a:r>
            <a:r>
              <a:rPr lang="en-US" sz="2800" dirty="0"/>
              <a:t> of the operating system.</a:t>
            </a:r>
          </a:p>
          <a:p>
            <a:r>
              <a:rPr lang="en-US" sz="2800" dirty="0"/>
              <a:t>A virtual </a:t>
            </a:r>
            <a:r>
              <a:rPr lang="en-US" sz="2800" b="1" dirty="0"/>
              <a:t>machine manager </a:t>
            </a:r>
            <a:r>
              <a:rPr lang="en-US" sz="2800" dirty="0"/>
              <a:t>(</a:t>
            </a:r>
            <a:r>
              <a:rPr lang="zh-CN" altLang="en-US" sz="2800" dirty="0"/>
              <a:t>虚拟机管理器</a:t>
            </a:r>
            <a:r>
              <a:rPr lang="fr-CA" altLang="zh-CN" sz="2800" dirty="0"/>
              <a:t>)</a:t>
            </a:r>
            <a:r>
              <a:rPr lang="en-US" sz="2800" dirty="0"/>
              <a:t> will provide some security features.</a:t>
            </a:r>
          </a:p>
          <a:p>
            <a:r>
              <a:rPr lang="en-US" sz="2800" b="1" dirty="0"/>
              <a:t>Virtual machine managers </a:t>
            </a:r>
            <a:r>
              <a:rPr lang="en-US" sz="2800" dirty="0"/>
              <a:t>are often much less complex than traditional operating systems. Thus, it is easier to ensure security</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4289378539"/>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 security</a:t>
            </a:r>
          </a:p>
        </p:txBody>
      </p:sp>
      <p:sp>
        <p:nvSpPr>
          <p:cNvPr id="3" name="Content Placeholder 2"/>
          <p:cNvSpPr>
            <a:spLocks noGrp="1"/>
          </p:cNvSpPr>
          <p:nvPr>
            <p:ph idx="1"/>
          </p:nvPr>
        </p:nvSpPr>
        <p:spPr/>
        <p:txBody>
          <a:bodyPr>
            <a:normAutofit/>
          </a:bodyPr>
          <a:lstStyle/>
          <a:p>
            <a:r>
              <a:rPr lang="en-US" sz="2800" dirty="0"/>
              <a:t>It is possible to make a copy of a virtual machine and use it to test for malicious behavior.</a:t>
            </a:r>
          </a:p>
          <a:p>
            <a:endParaRPr lang="en-US" sz="2800" dirty="0"/>
          </a:p>
          <a:p>
            <a:r>
              <a:rPr lang="en-US" sz="2800" dirty="0"/>
              <a:t>Using virtual machines is </a:t>
            </a:r>
            <a:r>
              <a:rPr lang="en-US" sz="2800" b="1" dirty="0"/>
              <a:t>safer</a:t>
            </a:r>
            <a:r>
              <a:rPr lang="en-US" sz="2800" dirty="0"/>
              <a:t>…. but it </a:t>
            </a:r>
            <a:r>
              <a:rPr lang="en-US" sz="2800" b="1" dirty="0"/>
              <a:t>increases costs </a:t>
            </a:r>
            <a:r>
              <a:rPr lang="en-US" sz="2800" dirty="0"/>
              <a:t>(</a:t>
            </a:r>
            <a:r>
              <a:rPr lang="en-US" sz="2800" dirty="0">
                <a:solidFill>
                  <a:srgbClr val="0070C0"/>
                </a:solidFill>
              </a:rPr>
              <a:t>it requires more expensive hardware, more CPU time, memory, network bandwidth…)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218951448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virtual machine attacks</a:t>
            </a:r>
          </a:p>
        </p:txBody>
      </p:sp>
      <p:sp>
        <p:nvSpPr>
          <p:cNvPr id="3" name="Content Placeholder 2"/>
          <p:cNvSpPr>
            <a:spLocks noGrp="1"/>
          </p:cNvSpPr>
          <p:nvPr>
            <p:ph idx="1"/>
          </p:nvPr>
        </p:nvSpPr>
        <p:spPr/>
        <p:txBody>
          <a:bodyPr/>
          <a:lstStyle/>
          <a:p>
            <a:pPr marL="596646" indent="-514350">
              <a:buFont typeface="+mj-lt"/>
              <a:buAutoNum type="arabicPeriod"/>
            </a:pPr>
            <a:r>
              <a:rPr lang="en-US" dirty="0"/>
              <a:t>A virtual machine bypasses the resource limits and uses all the resources available by the VMM and starves other virtual machines.</a:t>
            </a:r>
          </a:p>
          <a:p>
            <a:pPr marL="596646" indent="-514350">
              <a:buFont typeface="+mj-lt"/>
              <a:buAutoNum type="arabicPeriod"/>
            </a:pPr>
            <a:r>
              <a:rPr lang="en-US" i="1" dirty="0"/>
              <a:t>Buffer overflow: </a:t>
            </a:r>
            <a:r>
              <a:rPr lang="en-US" dirty="0"/>
              <a:t>a virtual machine use a special type of attack to access the memory of another virtual machine.</a:t>
            </a:r>
          </a:p>
          <a:p>
            <a:pPr marL="596646" indent="-514350">
              <a:buFont typeface="+mj-lt"/>
              <a:buAutoNum type="arabicPeriod"/>
            </a:pP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904024241"/>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470DC9-C1AE-4669-8FEA-2C40986670CC}"/>
              </a:ext>
            </a:extLst>
          </p:cNvPr>
          <p:cNvSpPr>
            <a:spLocks noGrp="1"/>
          </p:cNvSpPr>
          <p:nvPr>
            <p:ph type="title"/>
          </p:nvPr>
        </p:nvSpPr>
        <p:spPr/>
        <p:txBody>
          <a:bodyPr>
            <a:normAutofit/>
          </a:bodyPr>
          <a:lstStyle/>
          <a:p>
            <a:r>
              <a:rPr lang="en-US" altLang="zh-CN" sz="2800"/>
              <a:t>Adaptive cyber-Defense</a:t>
            </a:r>
          </a:p>
        </p:txBody>
      </p:sp>
      <p:sp>
        <p:nvSpPr>
          <p:cNvPr id="4" name="Slide Number Placeholder 3">
            <a:extLst>
              <a:ext uri="{FF2B5EF4-FFF2-40B4-BE49-F238E27FC236}">
                <a16:creationId xmlns:a16="http://schemas.microsoft.com/office/drawing/2014/main" id="{7D83C8D5-3724-4A2E-81C0-946CEE193FFE}"/>
              </a:ext>
            </a:extLst>
          </p:cNvPr>
          <p:cNvSpPr>
            <a:spLocks noGrp="1"/>
          </p:cNvSpPr>
          <p:nvPr>
            <p:ph type="sldNum" sz="quarter" idx="12"/>
          </p:nvPr>
        </p:nvSpPr>
        <p:spPr/>
        <p:txBody>
          <a:bodyPr/>
          <a:lstStyle/>
          <a:p>
            <a:fld id="{B6F15528-21DE-4FAA-801E-634DDDAF4B2B}" type="slidenum">
              <a:rPr lang="en-US" smtClean="0"/>
              <a:pPr/>
              <a:t>56</a:t>
            </a:fld>
            <a:endParaRPr lang="en-US"/>
          </a:p>
        </p:txBody>
      </p:sp>
      <p:sp>
        <p:nvSpPr>
          <p:cNvPr id="7" name="TextBox 6">
            <a:extLst>
              <a:ext uri="{FF2B5EF4-FFF2-40B4-BE49-F238E27FC236}">
                <a16:creationId xmlns:a16="http://schemas.microsoft.com/office/drawing/2014/main" id="{95C5F32D-A220-4AC2-B8B6-0EB0E257AE58}"/>
              </a:ext>
            </a:extLst>
          </p:cNvPr>
          <p:cNvSpPr txBox="1"/>
          <p:nvPr/>
        </p:nvSpPr>
        <p:spPr>
          <a:xfrm>
            <a:off x="2578392" y="4800600"/>
            <a:ext cx="6184608" cy="646331"/>
          </a:xfrm>
          <a:prstGeom prst="rect">
            <a:avLst/>
          </a:prstGeom>
          <a:noFill/>
        </p:spPr>
        <p:txBody>
          <a:bodyPr wrap="square" rtlCol="0">
            <a:spAutoFit/>
          </a:bodyPr>
          <a:lstStyle/>
          <a:p>
            <a:r>
              <a:rPr lang="en-US" altLang="zh-CN" dirty="0"/>
              <a:t>Based on the boo</a:t>
            </a:r>
            <a:r>
              <a:rPr lang="fr-CA" altLang="zh-CN" dirty="0"/>
              <a:t>k « </a:t>
            </a:r>
            <a:r>
              <a:rPr lang="fr-CA" altLang="zh-CN" dirty="0" err="1"/>
              <a:t>Adversarial</a:t>
            </a:r>
            <a:r>
              <a:rPr lang="fr-CA" altLang="zh-CN" dirty="0"/>
              <a:t> and </a:t>
            </a:r>
            <a:r>
              <a:rPr lang="fr-CA" altLang="zh-CN" dirty="0" err="1"/>
              <a:t>uncertain</a:t>
            </a:r>
            <a:r>
              <a:rPr lang="fr-CA" altLang="zh-CN" dirty="0"/>
              <a:t> </a:t>
            </a:r>
            <a:r>
              <a:rPr lang="fr-CA" altLang="zh-CN" dirty="0" err="1"/>
              <a:t>reasoning</a:t>
            </a:r>
            <a:r>
              <a:rPr lang="fr-CA" altLang="zh-CN" dirty="0"/>
              <a:t> for adaptive </a:t>
            </a:r>
            <a:r>
              <a:rPr lang="fr-CA" altLang="zh-CN" dirty="0" err="1"/>
              <a:t>cyber-defense</a:t>
            </a:r>
            <a:r>
              <a:rPr lang="fr-CA" altLang="zh-CN" dirty="0"/>
              <a:t> » (2019)</a:t>
            </a:r>
            <a:endParaRPr lang="en-US" altLang="zh-CN" dirty="0"/>
          </a:p>
        </p:txBody>
      </p:sp>
    </p:spTree>
    <p:extLst>
      <p:ext uri="{BB962C8B-B14F-4D97-AF65-F5344CB8AC3E}">
        <p14:creationId xmlns:p14="http://schemas.microsoft.com/office/powerpoint/2010/main" val="1828869026"/>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0E1D-AA5F-4944-948A-D7BE04CFA6E2}"/>
              </a:ext>
            </a:extLst>
          </p:cNvPr>
          <p:cNvSpPr>
            <a:spLocks noGrp="1"/>
          </p:cNvSpPr>
          <p:nvPr>
            <p:ph type="title"/>
          </p:nvPr>
        </p:nvSpPr>
        <p:spPr/>
        <p:txBody>
          <a:bodyPr/>
          <a:lstStyle/>
          <a:p>
            <a:r>
              <a:rPr lang="fr-CA" altLang="zh-CN" dirty="0"/>
              <a:t>Introduction</a:t>
            </a:r>
            <a:endParaRPr lang="zh-CN" altLang="en-US" dirty="0"/>
          </a:p>
        </p:txBody>
      </p:sp>
      <p:sp>
        <p:nvSpPr>
          <p:cNvPr id="3" name="Content Placeholder 2">
            <a:extLst>
              <a:ext uri="{FF2B5EF4-FFF2-40B4-BE49-F238E27FC236}">
                <a16:creationId xmlns:a16="http://schemas.microsoft.com/office/drawing/2014/main" id="{4919549F-6B4C-4467-882D-C2FA682BEE57}"/>
              </a:ext>
            </a:extLst>
          </p:cNvPr>
          <p:cNvSpPr>
            <a:spLocks noGrp="1"/>
          </p:cNvSpPr>
          <p:nvPr>
            <p:ph idx="1"/>
          </p:nvPr>
        </p:nvSpPr>
        <p:spPr>
          <a:xfrm>
            <a:off x="1219200" y="1447800"/>
            <a:ext cx="7714488" cy="4800600"/>
          </a:xfrm>
        </p:spPr>
        <p:txBody>
          <a:bodyPr>
            <a:normAutofit/>
          </a:bodyPr>
          <a:lstStyle/>
          <a:p>
            <a:r>
              <a:rPr lang="en-CA" altLang="zh-CN" sz="2800" dirty="0"/>
              <a:t>Many companies focus on </a:t>
            </a:r>
            <a:r>
              <a:rPr lang="en-CA" altLang="zh-CN" sz="2800" b="1" dirty="0"/>
              <a:t>cost-effectiveness</a:t>
            </a:r>
            <a:r>
              <a:rPr lang="en-CA" altLang="zh-CN" sz="2800" dirty="0"/>
              <a:t> and </a:t>
            </a:r>
            <a:r>
              <a:rPr lang="en-CA" altLang="zh-CN" sz="2800" b="1" dirty="0"/>
              <a:t>performance</a:t>
            </a:r>
            <a:r>
              <a:rPr lang="en-CA" altLang="zh-CN" sz="2800" dirty="0"/>
              <a:t> of software or hardware rather than </a:t>
            </a:r>
            <a:r>
              <a:rPr lang="en-CA" altLang="zh-CN" sz="2800" b="1" dirty="0"/>
              <a:t>security</a:t>
            </a:r>
            <a:r>
              <a:rPr lang="en-CA" altLang="zh-CN" sz="2800" dirty="0"/>
              <a:t>.</a:t>
            </a:r>
          </a:p>
          <a:p>
            <a:r>
              <a:rPr lang="en-CA" altLang="zh-CN" sz="2800" dirty="0"/>
              <a:t>Companies that consider security often focus on: </a:t>
            </a:r>
          </a:p>
          <a:p>
            <a:pPr lvl="1"/>
            <a:r>
              <a:rPr lang="en-CA" altLang="zh-CN" sz="2400" dirty="0"/>
              <a:t>developing better </a:t>
            </a:r>
            <a:r>
              <a:rPr lang="en-CA" altLang="zh-CN" sz="2400" b="1" dirty="0"/>
              <a:t>software</a:t>
            </a:r>
            <a:r>
              <a:rPr lang="en-CA" altLang="zh-CN" sz="2400" dirty="0"/>
              <a:t> and </a:t>
            </a:r>
            <a:r>
              <a:rPr lang="en-CA" altLang="zh-CN" sz="2400" b="1" dirty="0"/>
              <a:t>hardware</a:t>
            </a:r>
            <a:r>
              <a:rPr lang="en-CA" altLang="zh-CN" sz="2400" dirty="0"/>
              <a:t> to increase security.</a:t>
            </a:r>
          </a:p>
          <a:p>
            <a:pPr lvl="1"/>
            <a:r>
              <a:rPr lang="en-CA" altLang="zh-CN" sz="2400" dirty="0"/>
              <a:t>Having many layers of security (</a:t>
            </a:r>
            <a:r>
              <a:rPr lang="en-CA" altLang="zh-CN" sz="2400" dirty="0">
                <a:solidFill>
                  <a:srgbClr val="0070C0"/>
                </a:solidFill>
              </a:rPr>
              <a:t>encryption, access control, firewall, virus scanner, etc.</a:t>
            </a:r>
            <a:r>
              <a:rPr lang="en-CA" altLang="zh-CN" sz="2400" dirty="0"/>
              <a:t>).</a:t>
            </a:r>
          </a:p>
          <a:p>
            <a:r>
              <a:rPr lang="en-CA" altLang="zh-CN" sz="2800" dirty="0"/>
              <a:t>The market often prefers </a:t>
            </a:r>
            <a:r>
              <a:rPr lang="en-CA" altLang="zh-CN" sz="2800" b="1" dirty="0"/>
              <a:t>homogeneity</a:t>
            </a:r>
            <a:r>
              <a:rPr lang="en-CA" altLang="zh-CN" sz="2800" dirty="0"/>
              <a:t>, </a:t>
            </a:r>
            <a:r>
              <a:rPr lang="en-CA" altLang="zh-CN" sz="2800" b="1" dirty="0"/>
              <a:t>standardization</a:t>
            </a:r>
            <a:r>
              <a:rPr lang="en-CA" altLang="zh-CN" sz="2800" dirty="0"/>
              <a:t> and </a:t>
            </a:r>
            <a:r>
              <a:rPr lang="en-CA" altLang="zh-CN" sz="2800" b="1" dirty="0"/>
              <a:t>predictability</a:t>
            </a:r>
            <a:r>
              <a:rPr lang="en-CA" altLang="zh-CN" sz="2800" dirty="0"/>
              <a:t>…</a:t>
            </a:r>
          </a:p>
          <a:p>
            <a:endParaRPr lang="en-CA" altLang="zh-CN" sz="2800" dirty="0"/>
          </a:p>
          <a:p>
            <a:pPr lvl="1"/>
            <a:endParaRPr lang="en-CA" altLang="zh-CN" sz="2400" dirty="0"/>
          </a:p>
        </p:txBody>
      </p:sp>
      <p:sp>
        <p:nvSpPr>
          <p:cNvPr id="4" name="Slide Number Placeholder 3">
            <a:extLst>
              <a:ext uri="{FF2B5EF4-FFF2-40B4-BE49-F238E27FC236}">
                <a16:creationId xmlns:a16="http://schemas.microsoft.com/office/drawing/2014/main" id="{D30FE4DE-C0CB-44B2-B5FA-CBDDEB2B7BE9}"/>
              </a:ext>
            </a:extLst>
          </p:cNvPr>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353275974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7ABD-E078-4135-905D-B1CA9EFD3C8D}"/>
              </a:ext>
            </a:extLst>
          </p:cNvPr>
          <p:cNvSpPr>
            <a:spLocks noGrp="1"/>
          </p:cNvSpPr>
          <p:nvPr>
            <p:ph type="title"/>
          </p:nvPr>
        </p:nvSpPr>
        <p:spPr/>
        <p:txBody>
          <a:bodyPr/>
          <a:lstStyle/>
          <a:p>
            <a:r>
              <a:rPr lang="fr-CA" dirty="0"/>
              <a:t>Introduction (</a:t>
            </a:r>
            <a:r>
              <a:rPr lang="fr-CA" dirty="0" err="1"/>
              <a:t>continued</a:t>
            </a:r>
            <a:r>
              <a:rPr lang="fr-CA" dirty="0"/>
              <a:t>)</a:t>
            </a:r>
            <a:endParaRPr lang="en-US" dirty="0"/>
          </a:p>
        </p:txBody>
      </p:sp>
      <p:sp>
        <p:nvSpPr>
          <p:cNvPr id="3" name="Content Placeholder 2">
            <a:extLst>
              <a:ext uri="{FF2B5EF4-FFF2-40B4-BE49-F238E27FC236}">
                <a16:creationId xmlns:a16="http://schemas.microsoft.com/office/drawing/2014/main" id="{E60E5019-A0EB-4953-8EBA-F4419192FD23}"/>
              </a:ext>
            </a:extLst>
          </p:cNvPr>
          <p:cNvSpPr>
            <a:spLocks noGrp="1"/>
          </p:cNvSpPr>
          <p:nvPr>
            <p:ph idx="1"/>
          </p:nvPr>
        </p:nvSpPr>
        <p:spPr/>
        <p:txBody>
          <a:bodyPr>
            <a:normAutofit fontScale="92500" lnSpcReduction="10000"/>
          </a:bodyPr>
          <a:lstStyle/>
          <a:p>
            <a:r>
              <a:rPr lang="fr-CA" dirty="0" err="1"/>
              <a:t>Thus</a:t>
            </a:r>
            <a:r>
              <a:rPr lang="fr-CA" dirty="0"/>
              <a:t>, </a:t>
            </a:r>
            <a:r>
              <a:rPr lang="fr-CA" dirty="0" err="1"/>
              <a:t>most</a:t>
            </a:r>
            <a:r>
              <a:rPr lang="fr-CA" dirty="0"/>
              <a:t> </a:t>
            </a:r>
            <a:r>
              <a:rPr lang="fr-CA" b="1" dirty="0" err="1"/>
              <a:t>cyber-defense</a:t>
            </a:r>
            <a:r>
              <a:rPr lang="fr-CA" dirty="0"/>
              <a:t> (technologies to </a:t>
            </a:r>
            <a:r>
              <a:rPr lang="fr-CA" dirty="0" err="1"/>
              <a:t>protect</a:t>
            </a:r>
            <a:r>
              <a:rPr lang="fr-CA" dirty="0"/>
              <a:t> a computer system) are </a:t>
            </a:r>
            <a:r>
              <a:rPr lang="fr-CA" b="1" dirty="0" err="1"/>
              <a:t>static</a:t>
            </a:r>
            <a:r>
              <a:rPr lang="fr-CA" b="1" dirty="0"/>
              <a:t> (do not change)</a:t>
            </a:r>
            <a:r>
              <a:rPr lang="fr-CA" dirty="0"/>
              <a:t>, </a:t>
            </a:r>
            <a:r>
              <a:rPr lang="fr-CA" dirty="0" err="1"/>
              <a:t>nowadays</a:t>
            </a:r>
            <a:r>
              <a:rPr lang="fr-CA" dirty="0"/>
              <a:t>.</a:t>
            </a:r>
          </a:p>
          <a:p>
            <a:r>
              <a:rPr lang="fr-CA" dirty="0"/>
              <a:t>If a </a:t>
            </a:r>
            <a:r>
              <a:rPr lang="fr-CA" dirty="0" err="1"/>
              <a:t>company</a:t>
            </a:r>
            <a:r>
              <a:rPr lang="fr-CA" dirty="0"/>
              <a:t> </a:t>
            </a:r>
            <a:r>
              <a:rPr lang="fr-CA" dirty="0" err="1"/>
              <a:t>is</a:t>
            </a:r>
            <a:r>
              <a:rPr lang="fr-CA" dirty="0"/>
              <a:t> </a:t>
            </a:r>
            <a:r>
              <a:rPr lang="fr-CA" dirty="0" err="1"/>
              <a:t>attacked</a:t>
            </a:r>
            <a:r>
              <a:rPr lang="fr-CA" dirty="0"/>
              <a:t>, </a:t>
            </a:r>
            <a:r>
              <a:rPr lang="fr-CA" dirty="0" err="1"/>
              <a:t>it</a:t>
            </a:r>
            <a:r>
              <a:rPr lang="fr-CA" dirty="0"/>
              <a:t> </a:t>
            </a:r>
            <a:r>
              <a:rPr lang="fr-CA" dirty="0" err="1"/>
              <a:t>will</a:t>
            </a:r>
            <a:r>
              <a:rPr lang="fr-CA" dirty="0"/>
              <a:t> </a:t>
            </a:r>
            <a:r>
              <a:rPr lang="fr-CA" dirty="0" err="1"/>
              <a:t>usually</a:t>
            </a:r>
            <a:r>
              <a:rPr lang="fr-CA" dirty="0"/>
              <a:t> </a:t>
            </a:r>
            <a:r>
              <a:rPr lang="fr-CA" b="1" dirty="0" err="1"/>
              <a:t>slowly</a:t>
            </a:r>
            <a:r>
              <a:rPr lang="fr-CA" b="1" dirty="0"/>
              <a:t> </a:t>
            </a:r>
            <a:r>
              <a:rPr lang="fr-CA" dirty="0" err="1"/>
              <a:t>react</a:t>
            </a:r>
            <a:r>
              <a:rPr lang="fr-CA" dirty="0"/>
              <a:t> and </a:t>
            </a:r>
            <a:r>
              <a:rPr lang="fr-CA" dirty="0" err="1"/>
              <a:t>then</a:t>
            </a:r>
            <a:r>
              <a:rPr lang="fr-CA" dirty="0"/>
              <a:t> </a:t>
            </a:r>
            <a:r>
              <a:rPr lang="fr-CA" dirty="0" err="1"/>
              <a:t>make</a:t>
            </a:r>
            <a:r>
              <a:rPr lang="fr-CA" dirty="0"/>
              <a:t> changes to </a:t>
            </a:r>
            <a:r>
              <a:rPr lang="fr-CA" dirty="0" err="1"/>
              <a:t>its</a:t>
            </a:r>
            <a:r>
              <a:rPr lang="fr-CA" dirty="0"/>
              <a:t> </a:t>
            </a:r>
            <a:r>
              <a:rPr lang="fr-CA" dirty="0" err="1"/>
              <a:t>cyber-defense</a:t>
            </a:r>
            <a:r>
              <a:rPr lang="fr-CA" dirty="0"/>
              <a:t>.</a:t>
            </a:r>
          </a:p>
          <a:p>
            <a:r>
              <a:rPr lang="fr-CA" dirty="0" err="1"/>
              <a:t>Attackers</a:t>
            </a:r>
            <a:r>
              <a:rPr lang="fr-CA" dirty="0"/>
              <a:t> can </a:t>
            </a:r>
            <a:r>
              <a:rPr lang="fr-CA" dirty="0" err="1"/>
              <a:t>take</a:t>
            </a:r>
            <a:r>
              <a:rPr lang="fr-CA" dirty="0"/>
              <a:t> </a:t>
            </a:r>
            <a:r>
              <a:rPr lang="fr-CA" dirty="0" err="1"/>
              <a:t>advantage</a:t>
            </a:r>
            <a:r>
              <a:rPr lang="fr-CA" dirty="0"/>
              <a:t> of </a:t>
            </a:r>
            <a:r>
              <a:rPr lang="fr-CA" dirty="0" err="1"/>
              <a:t>this</a:t>
            </a:r>
            <a:r>
              <a:rPr lang="fr-CA" dirty="0"/>
              <a:t>.</a:t>
            </a:r>
          </a:p>
          <a:p>
            <a:pPr lvl="1"/>
            <a:r>
              <a:rPr lang="fr-CA" dirty="0" err="1"/>
              <a:t>They</a:t>
            </a:r>
            <a:r>
              <a:rPr lang="fr-CA" dirty="0"/>
              <a:t> have time to plan </a:t>
            </a:r>
            <a:r>
              <a:rPr lang="fr-CA" dirty="0" err="1"/>
              <a:t>their</a:t>
            </a:r>
            <a:r>
              <a:rPr lang="fr-CA" dirty="0"/>
              <a:t> </a:t>
            </a:r>
            <a:r>
              <a:rPr lang="fr-CA" dirty="0" err="1"/>
              <a:t>attacks</a:t>
            </a:r>
            <a:r>
              <a:rPr lang="fr-CA" dirty="0"/>
              <a:t>.</a:t>
            </a:r>
          </a:p>
          <a:p>
            <a:pPr lvl="1"/>
            <a:r>
              <a:rPr lang="fr-CA" dirty="0" err="1"/>
              <a:t>They</a:t>
            </a:r>
            <a:r>
              <a:rPr lang="fr-CA" dirty="0"/>
              <a:t> have time to look for </a:t>
            </a:r>
            <a:r>
              <a:rPr lang="fr-CA" dirty="0" err="1"/>
              <a:t>vulnerabilities</a:t>
            </a:r>
            <a:r>
              <a:rPr lang="fr-CA" dirty="0"/>
              <a:t>.</a:t>
            </a:r>
          </a:p>
          <a:p>
            <a:pPr lvl="1"/>
            <a:r>
              <a:rPr lang="fr-CA" dirty="0" err="1"/>
              <a:t>After</a:t>
            </a:r>
            <a:r>
              <a:rPr lang="fr-CA" dirty="0"/>
              <a:t> hacking a computer system, hackers can </a:t>
            </a:r>
            <a:r>
              <a:rPr lang="fr-CA" dirty="0" err="1"/>
              <a:t>sometimes</a:t>
            </a:r>
            <a:r>
              <a:rPr lang="fr-CA" dirty="0"/>
              <a:t> use </a:t>
            </a:r>
            <a:r>
              <a:rPr lang="fr-CA" dirty="0" err="1"/>
              <a:t>it</a:t>
            </a:r>
            <a:r>
              <a:rPr lang="fr-CA" dirty="0"/>
              <a:t> for a long time.</a:t>
            </a:r>
          </a:p>
          <a:p>
            <a:endParaRPr lang="en-US" dirty="0"/>
          </a:p>
        </p:txBody>
      </p:sp>
      <p:sp>
        <p:nvSpPr>
          <p:cNvPr id="4" name="Slide Number Placeholder 3">
            <a:extLst>
              <a:ext uri="{FF2B5EF4-FFF2-40B4-BE49-F238E27FC236}">
                <a16:creationId xmlns:a16="http://schemas.microsoft.com/office/drawing/2014/main" id="{EA6EBD44-1B34-4533-AC1C-83BF122F720F}"/>
              </a:ext>
            </a:extLst>
          </p:cNvPr>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428325886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110EC-23C4-4BDC-8B09-A3270C87171F}"/>
              </a:ext>
            </a:extLst>
          </p:cNvPr>
          <p:cNvSpPr>
            <a:spLocks noGrp="1"/>
          </p:cNvSpPr>
          <p:nvPr>
            <p:ph type="title"/>
          </p:nvPr>
        </p:nvSpPr>
        <p:spPr/>
        <p:txBody>
          <a:bodyPr/>
          <a:lstStyle/>
          <a:p>
            <a:r>
              <a:rPr lang="fr-CA" dirty="0"/>
              <a:t>A solution</a:t>
            </a:r>
            <a:endParaRPr lang="en-US" dirty="0"/>
          </a:p>
        </p:txBody>
      </p:sp>
      <p:sp>
        <p:nvSpPr>
          <p:cNvPr id="3" name="Content Placeholder 2">
            <a:extLst>
              <a:ext uri="{FF2B5EF4-FFF2-40B4-BE49-F238E27FC236}">
                <a16:creationId xmlns:a16="http://schemas.microsoft.com/office/drawing/2014/main" id="{6FBE1438-228E-4008-8366-64F559E4C153}"/>
              </a:ext>
            </a:extLst>
          </p:cNvPr>
          <p:cNvSpPr>
            <a:spLocks noGrp="1"/>
          </p:cNvSpPr>
          <p:nvPr>
            <p:ph idx="1"/>
          </p:nvPr>
        </p:nvSpPr>
        <p:spPr/>
        <p:txBody>
          <a:bodyPr>
            <a:normAutofit fontScale="92500" lnSpcReduction="10000"/>
          </a:bodyPr>
          <a:lstStyle/>
          <a:p>
            <a:r>
              <a:rPr lang="fr-CA" dirty="0" err="1"/>
              <a:t>Some</a:t>
            </a:r>
            <a:r>
              <a:rPr lang="fr-CA" dirty="0"/>
              <a:t> </a:t>
            </a:r>
            <a:r>
              <a:rPr lang="fr-CA" dirty="0" err="1"/>
              <a:t>security</a:t>
            </a:r>
            <a:r>
              <a:rPr lang="fr-CA" dirty="0"/>
              <a:t> </a:t>
            </a:r>
            <a:r>
              <a:rPr lang="fr-CA" dirty="0" err="1"/>
              <a:t>researchers</a:t>
            </a:r>
            <a:r>
              <a:rPr lang="fr-CA" dirty="0"/>
              <a:t> </a:t>
            </a:r>
            <a:r>
              <a:rPr lang="fr-CA" dirty="0" err="1"/>
              <a:t>work</a:t>
            </a:r>
            <a:r>
              <a:rPr lang="fr-CA" dirty="0"/>
              <a:t> on </a:t>
            </a:r>
            <a:r>
              <a:rPr lang="fr-CA" dirty="0" err="1"/>
              <a:t>designing</a:t>
            </a:r>
            <a:r>
              <a:rPr lang="fr-CA" dirty="0"/>
              <a:t> </a:t>
            </a:r>
            <a:r>
              <a:rPr lang="fr-CA" dirty="0" err="1"/>
              <a:t>security</a:t>
            </a:r>
            <a:r>
              <a:rPr lang="fr-CA" dirty="0"/>
              <a:t> </a:t>
            </a:r>
            <a:r>
              <a:rPr lang="fr-CA" dirty="0" err="1"/>
              <a:t>systems</a:t>
            </a:r>
            <a:r>
              <a:rPr lang="fr-CA" dirty="0"/>
              <a:t> </a:t>
            </a:r>
            <a:r>
              <a:rPr lang="fr-CA" dirty="0" err="1"/>
              <a:t>that</a:t>
            </a:r>
            <a:r>
              <a:rPr lang="fr-CA" dirty="0"/>
              <a:t> are </a:t>
            </a:r>
            <a:r>
              <a:rPr lang="fr-CA" dirty="0" err="1"/>
              <a:t>less</a:t>
            </a:r>
            <a:r>
              <a:rPr lang="fr-CA" dirty="0"/>
              <a:t> </a:t>
            </a:r>
            <a:r>
              <a:rPr lang="fr-CA" dirty="0" err="1"/>
              <a:t>homogeneous</a:t>
            </a:r>
            <a:r>
              <a:rPr lang="fr-CA" dirty="0"/>
              <a:t> and </a:t>
            </a:r>
            <a:r>
              <a:rPr lang="fr-CA" dirty="0" err="1"/>
              <a:t>predictable</a:t>
            </a:r>
            <a:r>
              <a:rPr lang="fr-CA" dirty="0"/>
              <a:t>.</a:t>
            </a:r>
            <a:endParaRPr lang="en-US" dirty="0"/>
          </a:p>
          <a:p>
            <a:r>
              <a:rPr lang="en-US" dirty="0"/>
              <a:t>For example (advanced):</a:t>
            </a:r>
          </a:p>
          <a:p>
            <a:pPr lvl="1"/>
            <a:r>
              <a:rPr lang="en-US" dirty="0">
                <a:solidFill>
                  <a:srgbClr val="0070C0"/>
                </a:solidFill>
              </a:rPr>
              <a:t>Diversity, </a:t>
            </a:r>
          </a:p>
          <a:p>
            <a:pPr lvl="1"/>
            <a:r>
              <a:rPr lang="en-US" dirty="0">
                <a:solidFill>
                  <a:srgbClr val="0070C0"/>
                </a:solidFill>
              </a:rPr>
              <a:t>Randomization of the network address space,</a:t>
            </a:r>
          </a:p>
          <a:p>
            <a:pPr lvl="1"/>
            <a:r>
              <a:rPr lang="en-US" dirty="0">
                <a:solidFill>
                  <a:srgbClr val="0070C0"/>
                </a:solidFill>
              </a:rPr>
              <a:t>Randomization when compiling software,</a:t>
            </a:r>
          </a:p>
          <a:p>
            <a:pPr lvl="1"/>
            <a:r>
              <a:rPr lang="en-US" dirty="0">
                <a:solidFill>
                  <a:srgbClr val="0070C0"/>
                </a:solidFill>
              </a:rPr>
              <a:t>Randomization of memory space and instruction sets,</a:t>
            </a:r>
          </a:p>
          <a:p>
            <a:pPr lvl="1"/>
            <a:r>
              <a:rPr lang="en-US" dirty="0">
                <a:solidFill>
                  <a:srgbClr val="0070C0"/>
                </a:solidFill>
              </a:rPr>
              <a:t>Systems that dynamically changes over time…</a:t>
            </a:r>
          </a:p>
          <a:p>
            <a:pPr lvl="1"/>
            <a:r>
              <a:rPr lang="en-US" dirty="0">
                <a:solidFill>
                  <a:srgbClr val="0070C0"/>
                </a:solidFill>
              </a:rPr>
              <a:t>…</a:t>
            </a:r>
            <a:endParaRPr lang="fr-CA" dirty="0">
              <a:solidFill>
                <a:srgbClr val="0070C0"/>
              </a:solidFill>
            </a:endParaRPr>
          </a:p>
        </p:txBody>
      </p:sp>
      <p:sp>
        <p:nvSpPr>
          <p:cNvPr id="4" name="Slide Number Placeholder 3">
            <a:extLst>
              <a:ext uri="{FF2B5EF4-FFF2-40B4-BE49-F238E27FC236}">
                <a16:creationId xmlns:a16="http://schemas.microsoft.com/office/drawing/2014/main" id="{28FA8564-74F7-4BC7-904F-267CA40A3C15}"/>
              </a:ext>
            </a:extLst>
          </p:cNvPr>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205479535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Introduction</a:t>
            </a:r>
          </a:p>
        </p:txBody>
      </p:sp>
      <p:sp>
        <p:nvSpPr>
          <p:cNvPr id="6" name="Content Placeholder 5"/>
          <p:cNvSpPr>
            <a:spLocks noGrp="1"/>
          </p:cNvSpPr>
          <p:nvPr>
            <p:ph idx="1"/>
          </p:nvPr>
        </p:nvSpPr>
        <p:spPr/>
        <p:txBody>
          <a:bodyPr>
            <a:normAutofit/>
          </a:bodyPr>
          <a:lstStyle/>
          <a:p>
            <a:pPr marL="82296" indent="0">
              <a:buNone/>
            </a:pPr>
            <a:r>
              <a:rPr lang="en-US" sz="2400" dirty="0"/>
              <a:t>If we have a </a:t>
            </a:r>
            <a:r>
              <a:rPr lang="en-US" sz="2400" b="1" dirty="0"/>
              <a:t>single computer</a:t>
            </a:r>
            <a:r>
              <a:rPr lang="en-US" sz="2400" dirty="0"/>
              <a:t>, we can protect the data and software on this computer:</a:t>
            </a:r>
          </a:p>
          <a:p>
            <a:r>
              <a:rPr lang="en-US" sz="2400" dirty="0"/>
              <a:t>Using a password (</a:t>
            </a:r>
            <a:r>
              <a:rPr lang="ja-JP" altLang="en-US" sz="2400" dirty="0">
                <a:latin typeface="黑体" panose="02010609060101010101" pitchFamily="49" charset="-122"/>
                <a:ea typeface="黑体" panose="02010609060101010101" pitchFamily="49" charset="-122"/>
              </a:rPr>
              <a:t>密码</a:t>
            </a:r>
            <a:r>
              <a:rPr lang="fr-CA" altLang="ja-JP" sz="2400" dirty="0"/>
              <a:t>)</a:t>
            </a:r>
            <a:r>
              <a:rPr lang="en-US" altLang="ja-JP" sz="2400" dirty="0"/>
              <a:t> to access the computer.</a:t>
            </a:r>
          </a:p>
          <a:p>
            <a:r>
              <a:rPr lang="en-US" sz="2400" dirty="0"/>
              <a:t>Using a password (</a:t>
            </a:r>
            <a:r>
              <a:rPr lang="ja-JP" altLang="en-US" sz="2400" dirty="0">
                <a:latin typeface="黑体" panose="02010609060101010101" pitchFamily="49" charset="-122"/>
                <a:ea typeface="黑体" panose="02010609060101010101" pitchFamily="49" charset="-122"/>
              </a:rPr>
              <a:t>密码</a:t>
            </a:r>
            <a:r>
              <a:rPr lang="fr-CA" altLang="ja-JP" sz="2400" dirty="0"/>
              <a:t>)</a:t>
            </a:r>
            <a:r>
              <a:rPr lang="en-US" sz="2400" dirty="0"/>
              <a:t> to open sensitive files (</a:t>
            </a:r>
            <a:r>
              <a:rPr lang="ja-JP" altLang="en-US" sz="2400" dirty="0">
                <a:latin typeface="黑体" panose="02010609060101010101" pitchFamily="49" charset="-122"/>
                <a:ea typeface="黑体" panose="02010609060101010101" pitchFamily="49" charset="-122"/>
              </a:rPr>
              <a:t>敏感文件</a:t>
            </a:r>
            <a:r>
              <a:rPr lang="fr-CA" altLang="ja-JP" sz="2400" dirty="0"/>
              <a:t>) </a:t>
            </a:r>
            <a:r>
              <a:rPr lang="en-US" sz="2400" dirty="0"/>
              <a:t>on the computer.</a:t>
            </a:r>
          </a:p>
          <a:p>
            <a:r>
              <a:rPr lang="en-US" sz="2400" dirty="0"/>
              <a:t>Data encryption (</a:t>
            </a:r>
            <a:r>
              <a:rPr lang="ja-JP" altLang="en-US" sz="2400" dirty="0">
                <a:latin typeface="黑体" panose="02010609060101010101" pitchFamily="49" charset="-122"/>
                <a:ea typeface="黑体" panose="02010609060101010101" pitchFamily="49" charset="-122"/>
              </a:rPr>
              <a:t>数据加密</a:t>
            </a:r>
            <a:r>
              <a:rPr lang="en-US" sz="2400" dirty="0"/>
              <a:t>)</a:t>
            </a:r>
          </a:p>
          <a:p>
            <a:r>
              <a:rPr lang="en-US" sz="2400" dirty="0"/>
              <a:t>…</a:t>
            </a:r>
          </a:p>
          <a:p>
            <a:endParaRPr lang="en-US" sz="20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16" name="computr1"/>
          <p:cNvSpPr>
            <a:spLocks noEditPoints="1" noChangeArrowheads="1"/>
          </p:cNvSpPr>
          <p:nvPr/>
        </p:nvSpPr>
        <p:spPr bwMode="auto">
          <a:xfrm>
            <a:off x="6858000" y="4114800"/>
            <a:ext cx="965200" cy="992188"/>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47646934"/>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A10C-EC7F-438F-A4C4-316CDABD9594}"/>
              </a:ext>
            </a:extLst>
          </p:cNvPr>
          <p:cNvSpPr>
            <a:spLocks noGrp="1"/>
          </p:cNvSpPr>
          <p:nvPr>
            <p:ph type="title"/>
          </p:nvPr>
        </p:nvSpPr>
        <p:spPr/>
        <p:txBody>
          <a:bodyPr/>
          <a:lstStyle/>
          <a:p>
            <a:r>
              <a:rPr lang="fr-CA" dirty="0"/>
              <a:t>But…</a:t>
            </a:r>
            <a:endParaRPr lang="en-US" dirty="0"/>
          </a:p>
        </p:txBody>
      </p:sp>
      <p:sp>
        <p:nvSpPr>
          <p:cNvPr id="3" name="Content Placeholder 2">
            <a:extLst>
              <a:ext uri="{FF2B5EF4-FFF2-40B4-BE49-F238E27FC236}">
                <a16:creationId xmlns:a16="http://schemas.microsoft.com/office/drawing/2014/main" id="{8F7E7697-2EA5-4ACD-B009-8CC7F23718EB}"/>
              </a:ext>
            </a:extLst>
          </p:cNvPr>
          <p:cNvSpPr>
            <a:spLocks noGrp="1"/>
          </p:cNvSpPr>
          <p:nvPr>
            <p:ph idx="1"/>
          </p:nvPr>
        </p:nvSpPr>
        <p:spPr/>
        <p:txBody>
          <a:bodyPr/>
          <a:lstStyle/>
          <a:p>
            <a:r>
              <a:rPr lang="fr-CA" dirty="0" err="1"/>
              <a:t>Complex</a:t>
            </a:r>
            <a:r>
              <a:rPr lang="fr-CA" dirty="0"/>
              <a:t> </a:t>
            </a:r>
            <a:r>
              <a:rPr lang="fr-CA" dirty="0" err="1"/>
              <a:t>security</a:t>
            </a:r>
            <a:r>
              <a:rPr lang="fr-CA" dirty="0"/>
              <a:t> solutions </a:t>
            </a:r>
            <a:r>
              <a:rPr lang="fr-CA" dirty="0" err="1"/>
              <a:t>may</a:t>
            </a:r>
            <a:r>
              <a:rPr lang="fr-CA" dirty="0"/>
              <a:t> </a:t>
            </a:r>
            <a:r>
              <a:rPr lang="fr-CA" dirty="0" err="1"/>
              <a:t>decrease</a:t>
            </a:r>
            <a:r>
              <a:rPr lang="fr-CA" dirty="0"/>
              <a:t> performance,</a:t>
            </a:r>
          </a:p>
          <a:p>
            <a:r>
              <a:rPr lang="fr-CA" dirty="0" err="1"/>
              <a:t>Managing</a:t>
            </a:r>
            <a:r>
              <a:rPr lang="fr-CA" dirty="0"/>
              <a:t> </a:t>
            </a:r>
            <a:r>
              <a:rPr lang="fr-CA" dirty="0" err="1"/>
              <a:t>systems</a:t>
            </a:r>
            <a:r>
              <a:rPr lang="fr-CA" dirty="0"/>
              <a:t> </a:t>
            </a:r>
            <a:r>
              <a:rPr lang="fr-CA" dirty="0" err="1"/>
              <a:t>that</a:t>
            </a:r>
            <a:r>
              <a:rPr lang="fr-CA" dirty="0"/>
              <a:t> are </a:t>
            </a:r>
            <a:r>
              <a:rPr lang="fr-CA" dirty="0" err="1"/>
              <a:t>less</a:t>
            </a:r>
            <a:r>
              <a:rPr lang="fr-CA" dirty="0"/>
              <a:t> </a:t>
            </a:r>
            <a:r>
              <a:rPr lang="fr-CA" dirty="0" err="1"/>
              <a:t>homogeneous</a:t>
            </a:r>
            <a:r>
              <a:rPr lang="fr-CA" dirty="0"/>
              <a:t> and are </a:t>
            </a:r>
            <a:r>
              <a:rPr lang="fr-CA" dirty="0" err="1"/>
              <a:t>dynamic</a:t>
            </a:r>
            <a:r>
              <a:rPr lang="fr-CA" dirty="0"/>
              <a:t> </a:t>
            </a:r>
            <a:r>
              <a:rPr lang="fr-CA" dirty="0" err="1"/>
              <a:t>is</a:t>
            </a:r>
            <a:r>
              <a:rPr lang="fr-CA" dirty="0"/>
              <a:t> more </a:t>
            </a:r>
            <a:r>
              <a:rPr lang="fr-CA" dirty="0" err="1"/>
              <a:t>complicated</a:t>
            </a:r>
            <a:r>
              <a:rPr lang="fr-CA" dirty="0"/>
              <a:t> and </a:t>
            </a:r>
            <a:r>
              <a:rPr lang="fr-CA" dirty="0" err="1"/>
              <a:t>costly</a:t>
            </a:r>
            <a:r>
              <a:rPr lang="fr-CA" dirty="0"/>
              <a:t>.</a:t>
            </a:r>
          </a:p>
          <a:p>
            <a:endParaRPr lang="fr-CA" dirty="0"/>
          </a:p>
          <a:p>
            <a:r>
              <a:rPr lang="fr-CA" dirty="0"/>
              <a:t>Security of a system can </a:t>
            </a:r>
            <a:r>
              <a:rPr lang="fr-CA" dirty="0" err="1"/>
              <a:t>be</a:t>
            </a:r>
            <a:r>
              <a:rPr lang="fr-CA" dirty="0"/>
              <a:t> </a:t>
            </a:r>
            <a:r>
              <a:rPr lang="fr-CA" dirty="0" err="1"/>
              <a:t>modelled</a:t>
            </a:r>
            <a:r>
              <a:rPr lang="fr-CA" dirty="0"/>
              <a:t> </a:t>
            </a:r>
            <a:r>
              <a:rPr lang="fr-CA" dirty="0" err="1"/>
              <a:t>using</a:t>
            </a:r>
            <a:r>
              <a:rPr lang="fr-CA" dirty="0"/>
              <a:t> </a:t>
            </a:r>
            <a:r>
              <a:rPr lang="fr-CA" i="1" dirty="0" err="1"/>
              <a:t>game-theory</a:t>
            </a:r>
            <a:r>
              <a:rPr lang="fr-CA" i="1" dirty="0"/>
              <a:t> </a:t>
            </a:r>
            <a:r>
              <a:rPr lang="fr-CA" dirty="0"/>
              <a:t>or </a:t>
            </a:r>
            <a:r>
              <a:rPr lang="fr-CA" i="1" dirty="0"/>
              <a:t>control </a:t>
            </a:r>
            <a:r>
              <a:rPr lang="fr-CA" i="1" dirty="0" err="1"/>
              <a:t>theory</a:t>
            </a:r>
            <a:r>
              <a:rPr lang="fr-CA" dirty="0"/>
              <a:t>.</a:t>
            </a:r>
            <a:r>
              <a:rPr lang="fr-CA" i="1" dirty="0"/>
              <a:t> </a:t>
            </a:r>
            <a:endParaRPr lang="fr-CA" dirty="0"/>
          </a:p>
        </p:txBody>
      </p:sp>
      <p:sp>
        <p:nvSpPr>
          <p:cNvPr id="4" name="Slide Number Placeholder 3">
            <a:extLst>
              <a:ext uri="{FF2B5EF4-FFF2-40B4-BE49-F238E27FC236}">
                <a16:creationId xmlns:a16="http://schemas.microsoft.com/office/drawing/2014/main" id="{C4902938-FEE2-4CA1-AC89-41330A6AB37C}"/>
              </a:ext>
            </a:extLst>
          </p:cNvPr>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1392252557"/>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about this part</a:t>
            </a:r>
          </a:p>
        </p:txBody>
      </p:sp>
      <p:sp>
        <p:nvSpPr>
          <p:cNvPr id="3" name="Content Placeholder 2"/>
          <p:cNvSpPr>
            <a:spLocks noGrp="1"/>
          </p:cNvSpPr>
          <p:nvPr>
            <p:ph idx="1"/>
          </p:nvPr>
        </p:nvSpPr>
        <p:spPr/>
        <p:txBody>
          <a:bodyPr>
            <a:normAutofit/>
          </a:bodyPr>
          <a:lstStyle/>
          <a:p>
            <a:r>
              <a:rPr lang="en-US" sz="2800" dirty="0"/>
              <a:t>Prepare yourself well for the final exam.</a:t>
            </a:r>
          </a:p>
          <a:p>
            <a:r>
              <a:rPr lang="en-US" sz="2800" dirty="0"/>
              <a:t>Do not forget to do the second assignment.</a:t>
            </a:r>
            <a:endParaRPr lang="en-US" sz="2400" dirty="0"/>
          </a:p>
          <a:p>
            <a:endParaRPr lang="en-US" sz="2800" dirty="0"/>
          </a:p>
          <a:p>
            <a:pPr lvl="1"/>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248150"/>
            <a:ext cx="2590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6200" y="6172200"/>
            <a:ext cx="6172200" cy="369332"/>
          </a:xfrm>
          <a:prstGeom prst="rect">
            <a:avLst/>
          </a:prstGeom>
          <a:solidFill>
            <a:schemeClr val="bg1"/>
          </a:solidFill>
          <a:ln>
            <a:solidFill>
              <a:schemeClr val="tx1"/>
            </a:solidFill>
          </a:ln>
        </p:spPr>
        <p:txBody>
          <a:bodyPr wrap="square">
            <a:spAutoFit/>
          </a:bodyPr>
          <a:lstStyle/>
          <a:p>
            <a:pPr marL="82296" indent="0">
              <a:buNone/>
            </a:pPr>
            <a:r>
              <a:rPr lang="en-US" dirty="0">
                <a:hlinkClick r:id="rId3"/>
              </a:rPr>
              <a:t>http://philippe-fournier-viger.com/COURSES/CLOUD/</a:t>
            </a:r>
            <a:endParaRPr lang="en-US" sz="1400" dirty="0"/>
          </a:p>
        </p:txBody>
      </p:sp>
    </p:spTree>
    <p:extLst>
      <p:ext uri="{BB962C8B-B14F-4D97-AF65-F5344CB8AC3E}">
        <p14:creationId xmlns:p14="http://schemas.microsoft.com/office/powerpoint/2010/main" val="863600249"/>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FINAL EXAM</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extLst>
      <p:ext uri="{BB962C8B-B14F-4D97-AF65-F5344CB8AC3E}">
        <p14:creationId xmlns:p14="http://schemas.microsoft.com/office/powerpoint/2010/main" val="342868851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a:t>
            </a:r>
          </a:p>
        </p:txBody>
      </p:sp>
      <p:sp>
        <p:nvSpPr>
          <p:cNvPr id="4" name="Content Placeholder 3"/>
          <p:cNvSpPr>
            <a:spLocks noGrp="1"/>
          </p:cNvSpPr>
          <p:nvPr>
            <p:ph idx="1"/>
          </p:nvPr>
        </p:nvSpPr>
        <p:spPr>
          <a:xfrm>
            <a:off x="1066800" y="1447800"/>
            <a:ext cx="7866888" cy="4800600"/>
          </a:xfrm>
        </p:spPr>
        <p:txBody>
          <a:bodyPr>
            <a:normAutofit/>
          </a:bodyPr>
          <a:lstStyle/>
          <a:p>
            <a:r>
              <a:rPr lang="en-US" b="1"/>
              <a:t>120 </a:t>
            </a:r>
            <a:r>
              <a:rPr lang="en-US" b="1" dirty="0"/>
              <a:t>minutes</a:t>
            </a:r>
            <a:r>
              <a:rPr lang="en-US" dirty="0"/>
              <a:t>.</a:t>
            </a:r>
          </a:p>
          <a:p>
            <a:r>
              <a:rPr lang="en-US" dirty="0"/>
              <a:t>It is a </a:t>
            </a:r>
            <a:r>
              <a:rPr lang="en-US" b="1" dirty="0"/>
              <a:t>closed-book exam.</a:t>
            </a:r>
          </a:p>
          <a:p>
            <a:r>
              <a:rPr lang="en-US" dirty="0"/>
              <a:t>Questions will be approximately evenly distributed between the different topics that we have discussed.</a:t>
            </a:r>
            <a:br>
              <a:rPr lang="en-US" dirty="0"/>
            </a:br>
            <a:r>
              <a:rPr lang="en-US" dirty="0"/>
              <a:t>   </a:t>
            </a:r>
            <a:r>
              <a:rPr lang="en-US" dirty="0">
                <a:solidFill>
                  <a:srgbClr val="0070C0"/>
                </a:solidFill>
              </a:rPr>
              <a:t>8 lectures = 8 to 10 questions</a:t>
            </a:r>
          </a:p>
          <a:p>
            <a:pPr marL="82296" indent="0">
              <a:buNone/>
            </a:pP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63</a:t>
            </a:fld>
            <a:endParaRPr lang="en-US"/>
          </a:p>
        </p:txBody>
      </p:sp>
    </p:spTree>
    <p:extLst>
      <p:ext uri="{BB962C8B-B14F-4D97-AF65-F5344CB8AC3E}">
        <p14:creationId xmlns:p14="http://schemas.microsoft.com/office/powerpoint/2010/main" val="31932487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exam</a:t>
            </a:r>
            <a:endParaRPr lang="en-US" dirty="0"/>
          </a:p>
        </p:txBody>
      </p:sp>
      <p:sp>
        <p:nvSpPr>
          <p:cNvPr id="4" name="Content Placeholder 3"/>
          <p:cNvSpPr>
            <a:spLocks noGrp="1"/>
          </p:cNvSpPr>
          <p:nvPr>
            <p:ph idx="1"/>
          </p:nvPr>
        </p:nvSpPr>
        <p:spPr>
          <a:xfrm>
            <a:off x="457200" y="1447800"/>
            <a:ext cx="8476488" cy="4800600"/>
          </a:xfrm>
          <a:solidFill>
            <a:schemeClr val="bg1"/>
          </a:solidFill>
        </p:spPr>
        <p:txBody>
          <a:bodyPr>
            <a:noAutofit/>
          </a:bodyPr>
          <a:lstStyle/>
          <a:p>
            <a:r>
              <a:rPr lang="en-US" dirty="0"/>
              <a:t>Answers must be written in English.</a:t>
            </a:r>
          </a:p>
          <a:p>
            <a:r>
              <a:rPr lang="en-US" dirty="0"/>
              <a:t>Some typical questions in my exams:</a:t>
            </a:r>
          </a:p>
          <a:p>
            <a:pPr lvl="1"/>
            <a:r>
              <a:rPr lang="en-US" dirty="0">
                <a:solidFill>
                  <a:srgbClr val="0070C0"/>
                </a:solidFill>
              </a:rPr>
              <a:t>What is the advantages/disadvantages of using X instead of Y ?</a:t>
            </a:r>
          </a:p>
          <a:p>
            <a:pPr lvl="1"/>
            <a:r>
              <a:rPr lang="en-US" dirty="0">
                <a:solidFill>
                  <a:srgbClr val="0070C0"/>
                </a:solidFill>
              </a:rPr>
              <a:t>When X should be used?</a:t>
            </a:r>
          </a:p>
          <a:p>
            <a:pPr lvl="1"/>
            <a:r>
              <a:rPr lang="en-US" dirty="0">
                <a:solidFill>
                  <a:srgbClr val="0070C0"/>
                </a:solidFill>
              </a:rPr>
              <a:t>How X works ? or why X is designed like that?</a:t>
            </a:r>
          </a:p>
          <a:p>
            <a:pPr lvl="1"/>
            <a:r>
              <a:rPr lang="en-US" dirty="0">
                <a:solidFill>
                  <a:srgbClr val="0070C0"/>
                </a:solidFill>
              </a:rPr>
              <a:t>There could be 1 or 2 questions that are similar to the assignments.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64</a:t>
            </a:fld>
            <a:endParaRPr lang="en-US"/>
          </a:p>
        </p:txBody>
      </p:sp>
    </p:spTree>
    <p:extLst>
      <p:ext uri="{BB962C8B-B14F-4D97-AF65-F5344CB8AC3E}">
        <p14:creationId xmlns:p14="http://schemas.microsoft.com/office/powerpoint/2010/main" val="139017165"/>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exam</a:t>
            </a:r>
            <a:endParaRPr lang="en-US" dirty="0"/>
          </a:p>
        </p:txBody>
      </p:sp>
      <p:sp>
        <p:nvSpPr>
          <p:cNvPr id="4" name="Content Placeholder 3"/>
          <p:cNvSpPr>
            <a:spLocks noGrp="1"/>
          </p:cNvSpPr>
          <p:nvPr>
            <p:ph idx="1"/>
          </p:nvPr>
        </p:nvSpPr>
        <p:spPr>
          <a:xfrm>
            <a:off x="1219200" y="1447800"/>
            <a:ext cx="7714488" cy="4800600"/>
          </a:xfrm>
        </p:spPr>
        <p:txBody>
          <a:bodyPr>
            <a:normAutofit/>
          </a:bodyPr>
          <a:lstStyle/>
          <a:p>
            <a:r>
              <a:rPr lang="en-US" sz="2800" dirty="0"/>
              <a:t>I</a:t>
            </a:r>
            <a:r>
              <a:rPr lang="en-US" sz="2800" b="1" dirty="0"/>
              <a:t>f you are not sure about the meaning of a question in the final exam </a:t>
            </a:r>
            <a:r>
              <a:rPr lang="en-US" sz="2800" dirty="0"/>
              <a:t>because of English, you may raise your hand to ask me.</a:t>
            </a:r>
          </a:p>
          <a:p>
            <a:endParaRPr lang="en-US" sz="2800" dirty="0"/>
          </a:p>
          <a:p>
            <a:endParaRPr lang="en-US" sz="2800" dirty="0"/>
          </a:p>
          <a:p>
            <a:endParaRPr lang="en-US" sz="2800" dirty="0"/>
          </a:p>
          <a:p>
            <a:r>
              <a:rPr lang="en-US" sz="2800" b="1" dirty="0"/>
              <a:t>No electronic devices </a:t>
            </a:r>
            <a:r>
              <a:rPr lang="en-US" sz="2800" dirty="0"/>
              <a:t>are allowed.  </a:t>
            </a:r>
          </a:p>
          <a:p>
            <a:r>
              <a:rPr lang="en-US" sz="2800" dirty="0"/>
              <a:t>A pen/pencil/eraser can be used during the exam.</a:t>
            </a:r>
          </a:p>
          <a:p>
            <a:r>
              <a:rPr lang="en-US" sz="2800" dirty="0"/>
              <a:t>Bring your </a:t>
            </a:r>
            <a:r>
              <a:rPr lang="en-US" sz="2800" b="1" dirty="0"/>
              <a:t>student ID card</a:t>
            </a:r>
            <a:r>
              <a:rPr lang="en-US" sz="2800"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681288"/>
            <a:ext cx="2195512" cy="1281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9332849"/>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Question 1</a:t>
            </a:r>
            <a:endParaRPr lang="en-US" dirty="0"/>
          </a:p>
        </p:txBody>
      </p:sp>
      <p:sp>
        <p:nvSpPr>
          <p:cNvPr id="3" name="Content Placeholder 2"/>
          <p:cNvSpPr>
            <a:spLocks noGrp="1"/>
          </p:cNvSpPr>
          <p:nvPr>
            <p:ph idx="1"/>
          </p:nvPr>
        </p:nvSpPr>
        <p:spPr/>
        <p:txBody>
          <a:bodyPr>
            <a:normAutofit/>
          </a:bodyPr>
          <a:lstStyle/>
          <a:p>
            <a:pPr marL="82296" indent="0">
              <a:buNone/>
            </a:pPr>
            <a:r>
              <a:rPr lang="en-US" sz="2800" dirty="0"/>
              <a:t>What are the advantages and disadvantages of using a </a:t>
            </a:r>
            <a:r>
              <a:rPr lang="en-US" sz="2800" b="1" dirty="0"/>
              <a:t>private cloud </a:t>
            </a:r>
            <a:r>
              <a:rPr lang="en-US" sz="2800" dirty="0"/>
              <a:t>(instead of using a </a:t>
            </a:r>
            <a:r>
              <a:rPr lang="en-US" sz="2800" b="1" dirty="0"/>
              <a:t>public cloud</a:t>
            </a:r>
            <a:r>
              <a:rPr lang="en-US" sz="2800" dirty="0"/>
              <a:t>)?</a:t>
            </a:r>
            <a:endParaRPr lang="en-CA"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extLst>
      <p:ext uri="{BB962C8B-B14F-4D97-AF65-F5344CB8AC3E}">
        <p14:creationId xmlns:p14="http://schemas.microsoft.com/office/powerpoint/2010/main" val="3425085667"/>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t>Answer</a:t>
            </a:r>
            <a:r>
              <a:rPr lang="fr-CA" dirty="0"/>
              <a:t> 1</a:t>
            </a:r>
            <a:endParaRPr lang="en-US" dirty="0"/>
          </a:p>
        </p:txBody>
      </p:sp>
      <p:sp>
        <p:nvSpPr>
          <p:cNvPr id="3" name="Content Placeholder 2"/>
          <p:cNvSpPr>
            <a:spLocks noGrp="1"/>
          </p:cNvSpPr>
          <p:nvPr>
            <p:ph idx="1"/>
          </p:nvPr>
        </p:nvSpPr>
        <p:spPr/>
        <p:txBody>
          <a:bodyPr/>
          <a:lstStyle/>
          <a:p>
            <a:r>
              <a:rPr lang="en-US" b="1" dirty="0"/>
              <a:t>Advantages</a:t>
            </a:r>
            <a:r>
              <a:rPr lang="en-US" dirty="0"/>
              <a:t>: </a:t>
            </a:r>
          </a:p>
          <a:p>
            <a:pPr lvl="1"/>
            <a:r>
              <a:rPr lang="en-US" dirty="0"/>
              <a:t>more secure, better performance for real-time applications, </a:t>
            </a:r>
          </a:p>
          <a:p>
            <a:r>
              <a:rPr lang="en-US" b="1" dirty="0"/>
              <a:t>Disadvantages</a:t>
            </a:r>
            <a:r>
              <a:rPr lang="en-US" dirty="0"/>
              <a:t>: </a:t>
            </a:r>
          </a:p>
          <a:p>
            <a:pPr lvl="1"/>
            <a:r>
              <a:rPr lang="en-US" dirty="0"/>
              <a:t>requires an investment in infrastructures, need to be operated by the organization, </a:t>
            </a:r>
          </a:p>
          <a:p>
            <a:pPr lvl="1"/>
            <a:r>
              <a:rPr lang="en-US" dirty="0"/>
              <a:t>data may be centralized in one location (</a:t>
            </a:r>
            <a:r>
              <a:rPr lang="en-US" dirty="0">
                <a:solidFill>
                  <a:srgbClr val="0070C0"/>
                </a:solidFill>
              </a:rPr>
              <a:t>data loss, transfer speed to outside, </a:t>
            </a:r>
            <a:r>
              <a:rPr lang="en-US" dirty="0" err="1">
                <a:solidFill>
                  <a:srgbClr val="0070C0"/>
                </a:solidFill>
              </a:rPr>
              <a:t>etc</a:t>
            </a:r>
            <a:r>
              <a:rPr lang="en-US" dirty="0"/>
              <a:t>)    </a:t>
            </a: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extLst>
      <p:ext uri="{BB962C8B-B14F-4D97-AF65-F5344CB8AC3E}">
        <p14:creationId xmlns:p14="http://schemas.microsoft.com/office/powerpoint/2010/main" val="2922731596"/>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Question 2</a:t>
            </a:r>
            <a:endParaRPr lang="en-US" dirty="0"/>
          </a:p>
        </p:txBody>
      </p:sp>
      <p:sp>
        <p:nvSpPr>
          <p:cNvPr id="3" name="Content Placeholder 2"/>
          <p:cNvSpPr>
            <a:spLocks noGrp="1"/>
          </p:cNvSpPr>
          <p:nvPr>
            <p:ph idx="1"/>
          </p:nvPr>
        </p:nvSpPr>
        <p:spPr/>
        <p:txBody>
          <a:bodyPr/>
          <a:lstStyle/>
          <a:p>
            <a:pPr marL="82296" indent="0">
              <a:buNone/>
            </a:pPr>
            <a:r>
              <a:rPr lang="en-US" dirty="0"/>
              <a:t>What are the benefits of using data replication in cloud computing?  </a:t>
            </a:r>
            <a:endParaRPr lang="en-CA"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Tree>
    <p:extLst>
      <p:ext uri="{BB962C8B-B14F-4D97-AF65-F5344CB8AC3E}">
        <p14:creationId xmlns:p14="http://schemas.microsoft.com/office/powerpoint/2010/main" val="171623218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t>Answer</a:t>
            </a:r>
            <a:r>
              <a:rPr lang="fr-CA" dirty="0"/>
              <a:t> 2</a:t>
            </a:r>
            <a:endParaRPr lang="en-US" dirty="0"/>
          </a:p>
        </p:txBody>
      </p:sp>
      <p:sp>
        <p:nvSpPr>
          <p:cNvPr id="3" name="Content Placeholder 2"/>
          <p:cNvSpPr>
            <a:spLocks noGrp="1"/>
          </p:cNvSpPr>
          <p:nvPr>
            <p:ph idx="1"/>
          </p:nvPr>
        </p:nvSpPr>
        <p:spPr/>
        <p:txBody>
          <a:bodyPr/>
          <a:lstStyle/>
          <a:p>
            <a:pPr lvl="0"/>
            <a:r>
              <a:rPr lang="en-US" dirty="0"/>
              <a:t>Reduces the risk of data loss,</a:t>
            </a:r>
            <a:endParaRPr lang="en-CA" dirty="0"/>
          </a:p>
          <a:p>
            <a:pPr lvl="0"/>
            <a:r>
              <a:rPr lang="en-US" dirty="0"/>
              <a:t>Reduces communication traffic / increase speed,</a:t>
            </a:r>
            <a:endParaRPr lang="en-CA" dirty="0"/>
          </a:p>
          <a:p>
            <a:pPr lvl="0"/>
            <a:r>
              <a:rPr lang="en-US" dirty="0"/>
              <a:t>Reduces energy consumption (by dispatching computation to area where electricity is cheaper,</a:t>
            </a:r>
            <a:endParaRPr lang="en-CA"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Tree>
    <p:extLst>
      <p:ext uri="{BB962C8B-B14F-4D97-AF65-F5344CB8AC3E}">
        <p14:creationId xmlns:p14="http://schemas.microsoft.com/office/powerpoint/2010/main" val="2426512891"/>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Introduction</a:t>
            </a:r>
          </a:p>
        </p:txBody>
      </p:sp>
      <p:sp>
        <p:nvSpPr>
          <p:cNvPr id="6" name="Content Placeholder 5"/>
          <p:cNvSpPr>
            <a:spLocks noGrp="1"/>
          </p:cNvSpPr>
          <p:nvPr>
            <p:ph idx="1"/>
          </p:nvPr>
        </p:nvSpPr>
        <p:spPr/>
        <p:txBody>
          <a:bodyPr>
            <a:normAutofit/>
          </a:bodyPr>
          <a:lstStyle/>
          <a:p>
            <a:pPr marL="82296" indent="0">
              <a:buNone/>
            </a:pPr>
            <a:r>
              <a:rPr lang="fr-CA" sz="2400" dirty="0"/>
              <a:t>In </a:t>
            </a:r>
            <a:r>
              <a:rPr lang="fr-CA" sz="2400" dirty="0" err="1"/>
              <a:t>general</a:t>
            </a:r>
            <a:r>
              <a:rPr lang="fr-CA" sz="2400" dirty="0"/>
              <a:t>, if </a:t>
            </a:r>
            <a:r>
              <a:rPr lang="fr-CA" sz="2400" dirty="0" err="1"/>
              <a:t>someone</a:t>
            </a:r>
            <a:r>
              <a:rPr lang="fr-CA" sz="2400" dirty="0"/>
              <a:t> has </a:t>
            </a:r>
            <a:r>
              <a:rPr lang="fr-CA" sz="2400" b="1" dirty="0" err="1">
                <a:solidFill>
                  <a:srgbClr val="00B050"/>
                </a:solidFill>
              </a:rPr>
              <a:t>physical</a:t>
            </a:r>
            <a:r>
              <a:rPr lang="fr-CA" sz="2400" b="1" dirty="0">
                <a:solidFill>
                  <a:srgbClr val="00B050"/>
                </a:solidFill>
              </a:rPr>
              <a:t> </a:t>
            </a:r>
            <a:r>
              <a:rPr lang="fr-CA" sz="2400" b="1" dirty="0" err="1">
                <a:solidFill>
                  <a:srgbClr val="00B050"/>
                </a:solidFill>
              </a:rPr>
              <a:t>access</a:t>
            </a:r>
            <a:r>
              <a:rPr lang="fr-CA" sz="2400" b="1" dirty="0">
                <a:solidFill>
                  <a:srgbClr val="00B050"/>
                </a:solidFill>
              </a:rPr>
              <a:t> </a:t>
            </a:r>
            <a:r>
              <a:rPr lang="fr-CA" sz="2400" b="1" dirty="0"/>
              <a:t>(</a:t>
            </a:r>
            <a:r>
              <a:rPr lang="ja-JP" altLang="en-US" sz="2400" b="1" dirty="0">
                <a:latin typeface="黑体" panose="02010609060101010101" pitchFamily="49" charset="-122"/>
                <a:ea typeface="黑体" panose="02010609060101010101" pitchFamily="49" charset="-122"/>
              </a:rPr>
              <a:t>物理访问</a:t>
            </a:r>
            <a:r>
              <a:rPr lang="fr-CA" altLang="ja-JP" sz="2400" b="1" dirty="0"/>
              <a:t>)</a:t>
            </a:r>
            <a:r>
              <a:rPr lang="fr-CA" sz="2400" b="1" dirty="0"/>
              <a:t> </a:t>
            </a:r>
            <a:r>
              <a:rPr lang="fr-CA" sz="2400" dirty="0"/>
              <a:t>to a computer, </a:t>
            </a:r>
            <a:r>
              <a:rPr lang="fr-CA" sz="2400" dirty="0" err="1"/>
              <a:t>he</a:t>
            </a:r>
            <a:r>
              <a:rPr lang="fr-CA" sz="2400" dirty="0"/>
              <a:t> </a:t>
            </a:r>
            <a:r>
              <a:rPr lang="fr-CA" sz="2400" dirty="0" err="1"/>
              <a:t>can</a:t>
            </a:r>
            <a:r>
              <a:rPr lang="fr-CA" sz="2400" dirty="0"/>
              <a:t> </a:t>
            </a:r>
            <a:r>
              <a:rPr lang="fr-CA" sz="2400" dirty="0" err="1"/>
              <a:t>find</a:t>
            </a:r>
            <a:r>
              <a:rPr lang="fr-CA" sz="2400" dirty="0"/>
              <a:t> a </a:t>
            </a:r>
            <a:r>
              <a:rPr lang="fr-CA" sz="2400" dirty="0" err="1"/>
              <a:t>way</a:t>
            </a:r>
            <a:r>
              <a:rPr lang="fr-CA" sz="2400" dirty="0"/>
              <a:t> to </a:t>
            </a:r>
            <a:r>
              <a:rPr lang="fr-CA" sz="2400" dirty="0" err="1"/>
              <a:t>steal</a:t>
            </a:r>
            <a:r>
              <a:rPr lang="fr-CA" sz="2400" dirty="0"/>
              <a:t> data </a:t>
            </a:r>
            <a:r>
              <a:rPr lang="fr-CA" sz="2400" dirty="0" err="1"/>
              <a:t>from</a:t>
            </a:r>
            <a:r>
              <a:rPr lang="fr-CA" sz="2400" dirty="0"/>
              <a:t> the computer.</a:t>
            </a:r>
            <a:endParaRPr lang="en-US" sz="2400" dirty="0"/>
          </a:p>
          <a:p>
            <a:endParaRPr lang="en-US" sz="2000" dirty="0"/>
          </a:p>
          <a:p>
            <a:endParaRPr lang="en-US" sz="2400" dirty="0"/>
          </a:p>
        </p:txBody>
      </p:sp>
      <p:sp>
        <p:nvSpPr>
          <p:cNvPr id="4" name="Slide Number Placeholder 3"/>
          <p:cNvSpPr>
            <a:spLocks noGrp="1"/>
          </p:cNvSpPr>
          <p:nvPr>
            <p:ph type="sldNum" sz="quarter" idx="12"/>
          </p:nvPr>
        </p:nvSpPr>
        <p:spPr>
          <a:xfrm>
            <a:off x="8613648" y="5848350"/>
            <a:ext cx="457200" cy="476250"/>
          </a:xfrm>
        </p:spPr>
        <p:txBody>
          <a:bodyPr/>
          <a:lstStyle/>
          <a:p>
            <a:fld id="{B6F15528-21DE-4FAA-801E-634DDDAF4B2B}" type="slidenum">
              <a:rPr lang="en-US" smtClean="0"/>
              <a:pPr/>
              <a:t>7</a:t>
            </a:fld>
            <a:endParaRPr lang="en-US"/>
          </a:p>
        </p:txBody>
      </p:sp>
      <p:sp>
        <p:nvSpPr>
          <p:cNvPr id="16" name="computr1"/>
          <p:cNvSpPr>
            <a:spLocks noEditPoints="1" noChangeArrowheads="1"/>
          </p:cNvSpPr>
          <p:nvPr/>
        </p:nvSpPr>
        <p:spPr bwMode="auto">
          <a:xfrm>
            <a:off x="1724152" y="3276600"/>
            <a:ext cx="2143760" cy="22860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4191000" y="2362200"/>
            <a:ext cx="4419600" cy="1754326"/>
          </a:xfrm>
          <a:prstGeom prst="rect">
            <a:avLst/>
          </a:prstGeom>
          <a:noFill/>
        </p:spPr>
        <p:txBody>
          <a:bodyPr wrap="square" rtlCol="0">
            <a:spAutoFit/>
          </a:bodyPr>
          <a:lstStyle/>
          <a:p>
            <a:r>
              <a:rPr lang="fr-CA" b="1" dirty="0"/>
              <a:t>For </a:t>
            </a:r>
            <a:r>
              <a:rPr lang="fr-CA" b="1" dirty="0" err="1"/>
              <a:t>example</a:t>
            </a:r>
            <a:r>
              <a:rPr lang="fr-CA" dirty="0"/>
              <a:t>:</a:t>
            </a:r>
          </a:p>
          <a:p>
            <a:pPr marL="285750" indent="-285750">
              <a:buFont typeface="Arial" pitchFamily="34" charset="0"/>
              <a:buChar char="•"/>
            </a:pPr>
            <a:r>
              <a:rPr lang="fr-CA" dirty="0" err="1"/>
              <a:t>Remove</a:t>
            </a:r>
            <a:r>
              <a:rPr lang="fr-CA" dirty="0"/>
              <a:t> the hard drive (</a:t>
            </a:r>
            <a:r>
              <a:rPr lang="ja-JP" altLang="en-US" dirty="0">
                <a:latin typeface="黑体" panose="02010609060101010101" pitchFamily="49" charset="-122"/>
                <a:ea typeface="黑体" panose="02010609060101010101" pitchFamily="49" charset="-122"/>
              </a:rPr>
              <a:t>硬盘驱动器</a:t>
            </a:r>
            <a:r>
              <a:rPr lang="fr-CA" altLang="ja-JP" dirty="0"/>
              <a:t>)</a:t>
            </a:r>
            <a:r>
              <a:rPr lang="fr-CA" dirty="0"/>
              <a:t> </a:t>
            </a:r>
            <a:r>
              <a:rPr lang="fr-CA" dirty="0" err="1"/>
              <a:t>from</a:t>
            </a:r>
            <a:r>
              <a:rPr lang="fr-CA" dirty="0"/>
              <a:t> a computer and copy the data.</a:t>
            </a:r>
          </a:p>
          <a:p>
            <a:pPr marL="285750" indent="-285750">
              <a:buFont typeface="Arial" pitchFamily="34" charset="0"/>
              <a:buChar char="•"/>
            </a:pPr>
            <a:r>
              <a:rPr lang="fr-CA" dirty="0"/>
              <a:t>Use a </a:t>
            </a:r>
            <a:r>
              <a:rPr lang="fr-CA" b="1" dirty="0" err="1"/>
              <a:t>keylogger</a:t>
            </a:r>
            <a:r>
              <a:rPr lang="fr-CA" b="1" dirty="0"/>
              <a:t> (</a:t>
            </a:r>
            <a:r>
              <a:rPr lang="ja-JP" altLang="en-US" b="1" dirty="0">
                <a:latin typeface="黑体" panose="02010609060101010101" pitchFamily="49" charset="-122"/>
                <a:ea typeface="黑体" panose="02010609060101010101" pitchFamily="49" charset="-122"/>
              </a:rPr>
              <a:t>键盘记录 </a:t>
            </a:r>
            <a:r>
              <a:rPr lang="fr-CA" altLang="ja-JP" b="1" dirty="0"/>
              <a:t>)</a:t>
            </a:r>
            <a:r>
              <a:rPr lang="fr-CA" dirty="0"/>
              <a:t>:</a:t>
            </a:r>
            <a:br>
              <a:rPr lang="fr-CA" dirty="0"/>
            </a:br>
            <a:br>
              <a:rPr lang="fr-CA" dirty="0"/>
            </a:br>
            <a:endParaRPr lang="en-US" dirty="0"/>
          </a:p>
        </p:txBody>
      </p:sp>
      <p:pic>
        <p:nvPicPr>
          <p:cNvPr id="9218" name="Picture 2" descr="Image result for keylog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3636338"/>
            <a:ext cx="2771775" cy="27644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80367A39-323B-4121-B734-6351CF51C4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6458" y="5005690"/>
            <a:ext cx="1267542" cy="1295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9288156"/>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Question 3</a:t>
            </a:r>
            <a:endParaRPr lang="en-US" dirty="0"/>
          </a:p>
        </p:txBody>
      </p:sp>
      <p:sp>
        <p:nvSpPr>
          <p:cNvPr id="3" name="Content Placeholder 2"/>
          <p:cNvSpPr>
            <a:spLocks noGrp="1"/>
          </p:cNvSpPr>
          <p:nvPr>
            <p:ph idx="1"/>
          </p:nvPr>
        </p:nvSpPr>
        <p:spPr/>
        <p:txBody>
          <a:bodyPr/>
          <a:lstStyle/>
          <a:p>
            <a:r>
              <a:rPr lang="en-US" dirty="0"/>
              <a:t>In the </a:t>
            </a:r>
            <a:r>
              <a:rPr lang="en-US" b="1" dirty="0"/>
              <a:t>Map Reduce model, </a:t>
            </a:r>
            <a:r>
              <a:rPr lang="en-US" dirty="0"/>
              <a:t>what is the role of the “</a:t>
            </a:r>
            <a:r>
              <a:rPr lang="en-US" b="1" dirty="0"/>
              <a:t>master instance</a:t>
            </a:r>
            <a:r>
              <a:rPr lang="en-US" dirty="0"/>
              <a:t>” (what does it do?)</a:t>
            </a:r>
            <a:endParaRPr lang="en-CA"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extLst>
      <p:ext uri="{BB962C8B-B14F-4D97-AF65-F5344CB8AC3E}">
        <p14:creationId xmlns:p14="http://schemas.microsoft.com/office/powerpoint/2010/main" val="3826521574"/>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t>Answer</a:t>
            </a:r>
            <a:r>
              <a:rPr lang="fr-CA" dirty="0"/>
              <a:t> 3</a:t>
            </a:r>
            <a:endParaRPr lang="en-US" dirty="0"/>
          </a:p>
        </p:txBody>
      </p:sp>
      <p:sp>
        <p:nvSpPr>
          <p:cNvPr id="3" name="Content Placeholder 2"/>
          <p:cNvSpPr>
            <a:spLocks noGrp="1"/>
          </p:cNvSpPr>
          <p:nvPr>
            <p:ph idx="1"/>
          </p:nvPr>
        </p:nvSpPr>
        <p:spPr/>
        <p:txBody>
          <a:bodyPr>
            <a:normAutofit/>
          </a:bodyPr>
          <a:lstStyle/>
          <a:p>
            <a:pPr lvl="0"/>
            <a:r>
              <a:rPr lang="en-US" sz="2800" dirty="0"/>
              <a:t>It split the data into parts.</a:t>
            </a:r>
            <a:endParaRPr lang="en-CA" sz="2800" dirty="0"/>
          </a:p>
          <a:p>
            <a:pPr lvl="0"/>
            <a:r>
              <a:rPr lang="en-US" sz="2800" dirty="0"/>
              <a:t>It gives a data block to each instance.</a:t>
            </a:r>
            <a:endParaRPr lang="en-CA" sz="2800" dirty="0"/>
          </a:p>
          <a:p>
            <a:pPr lvl="0"/>
            <a:r>
              <a:rPr lang="en-CA" sz="2800" dirty="0"/>
              <a:t>Its starts the reducing instances</a:t>
            </a:r>
          </a:p>
          <a:p>
            <a:pPr lvl="0"/>
            <a:r>
              <a:rPr lang="en-CA" sz="2800" dirty="0"/>
              <a:t>It monitor the task completion and the state of the other computers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extLst>
      <p:ext uri="{BB962C8B-B14F-4D97-AF65-F5344CB8AC3E}">
        <p14:creationId xmlns:p14="http://schemas.microsoft.com/office/powerpoint/2010/main" val="3462464456"/>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Question 4</a:t>
            </a:r>
            <a:endParaRPr lang="en-US" dirty="0"/>
          </a:p>
        </p:txBody>
      </p:sp>
      <p:sp>
        <p:nvSpPr>
          <p:cNvPr id="3" name="Content Placeholder 2"/>
          <p:cNvSpPr>
            <a:spLocks noGrp="1"/>
          </p:cNvSpPr>
          <p:nvPr>
            <p:ph idx="1"/>
          </p:nvPr>
        </p:nvSpPr>
        <p:spPr/>
        <p:txBody>
          <a:bodyPr/>
          <a:lstStyle/>
          <a:p>
            <a:r>
              <a:rPr lang="en-US" dirty="0"/>
              <a:t>What is big data? Give a definition.</a:t>
            </a:r>
            <a:endParaRPr lang="en-CA"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extLst>
      <p:ext uri="{BB962C8B-B14F-4D97-AF65-F5344CB8AC3E}">
        <p14:creationId xmlns:p14="http://schemas.microsoft.com/office/powerpoint/2010/main" val="529282534"/>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t>Answer</a:t>
            </a:r>
            <a:r>
              <a:rPr lang="fr-CA" dirty="0"/>
              <a:t> 4</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t>Volume</a:t>
            </a:r>
            <a:r>
              <a:rPr lang="en-US" dirty="0"/>
              <a:t>: a large amount of data</a:t>
            </a:r>
            <a:endParaRPr lang="en-CA" dirty="0"/>
          </a:p>
          <a:p>
            <a:pPr lvl="0"/>
            <a:r>
              <a:rPr lang="en-US" b="1" dirty="0"/>
              <a:t>Velocity</a:t>
            </a:r>
            <a:r>
              <a:rPr lang="en-US" dirty="0"/>
              <a:t>: the data is arriving at a very high speed (e.g. streaming data)</a:t>
            </a:r>
            <a:endParaRPr lang="en-CA" dirty="0"/>
          </a:p>
          <a:p>
            <a:pPr lvl="0"/>
            <a:r>
              <a:rPr lang="en-US" b="1" dirty="0"/>
              <a:t>Variety</a:t>
            </a:r>
            <a:r>
              <a:rPr lang="en-US" dirty="0"/>
              <a:t>: the data is of different types such as text, images, audio, video, graphs,….</a:t>
            </a:r>
            <a:endParaRPr lang="en-CA" dirty="0"/>
          </a:p>
          <a:p>
            <a:pPr lvl="0"/>
            <a:r>
              <a:rPr lang="en-US" b="1" dirty="0"/>
              <a:t>Veracity</a:t>
            </a:r>
            <a:r>
              <a:rPr lang="en-US" dirty="0"/>
              <a:t>: the data may be of poor quality (inaccurate) or not trustworthy.</a:t>
            </a:r>
            <a:endParaRPr lang="en-CA" dirty="0"/>
          </a:p>
          <a:p>
            <a:r>
              <a:rPr lang="en-US" b="1" dirty="0"/>
              <a:t>Value: </a:t>
            </a:r>
            <a:r>
              <a:rPr lang="en-US" dirty="0"/>
              <a:t>it is important to try to use big data to obtain some “business value”, that is to extract useful knowledge from data.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Tree>
    <p:extLst>
      <p:ext uri="{BB962C8B-B14F-4D97-AF65-F5344CB8AC3E}">
        <p14:creationId xmlns:p14="http://schemas.microsoft.com/office/powerpoint/2010/main" val="2650412022"/>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Question 5</a:t>
            </a:r>
            <a:endParaRPr lang="en-US" dirty="0"/>
          </a:p>
        </p:txBody>
      </p:sp>
      <p:sp>
        <p:nvSpPr>
          <p:cNvPr id="3" name="Content Placeholder 2"/>
          <p:cNvSpPr>
            <a:spLocks noGrp="1"/>
          </p:cNvSpPr>
          <p:nvPr>
            <p:ph idx="1"/>
          </p:nvPr>
        </p:nvSpPr>
        <p:spPr/>
        <p:txBody>
          <a:bodyPr/>
          <a:lstStyle/>
          <a:p>
            <a:pPr marL="82296" indent="0">
              <a:buNone/>
            </a:pPr>
            <a:r>
              <a:rPr lang="en-US" dirty="0"/>
              <a:t>Why is it important for a cloud provider to </a:t>
            </a:r>
            <a:r>
              <a:rPr lang="en-US" b="1" dirty="0"/>
              <a:t>monitor performance </a:t>
            </a:r>
            <a:r>
              <a:rPr lang="en-US" dirty="0"/>
              <a:t>in the cloud? </a:t>
            </a:r>
          </a:p>
          <a:p>
            <a:pPr marL="82296" indent="0">
              <a:buNone/>
            </a:pPr>
            <a:endParaRPr lang="en-US" dirty="0"/>
          </a:p>
          <a:p>
            <a:pPr marL="82296" indent="0">
              <a:buNone/>
            </a:pPr>
            <a:r>
              <a:rPr lang="en-US" dirty="0"/>
              <a:t>Explain the reasons for monitoring performance.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a:p>
        </p:txBody>
      </p:sp>
    </p:spTree>
    <p:extLst>
      <p:ext uri="{BB962C8B-B14F-4D97-AF65-F5344CB8AC3E}">
        <p14:creationId xmlns:p14="http://schemas.microsoft.com/office/powerpoint/2010/main" val="1222971038"/>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t>Answer</a:t>
            </a:r>
            <a:r>
              <a:rPr lang="fr-CA" dirty="0"/>
              <a:t> 5</a:t>
            </a:r>
            <a:endParaRPr lang="en-US" dirty="0"/>
          </a:p>
        </p:txBody>
      </p:sp>
      <p:sp>
        <p:nvSpPr>
          <p:cNvPr id="3" name="Content Placeholder 2"/>
          <p:cNvSpPr>
            <a:spLocks noGrp="1"/>
          </p:cNvSpPr>
          <p:nvPr>
            <p:ph idx="1"/>
          </p:nvPr>
        </p:nvSpPr>
        <p:spPr/>
        <p:txBody>
          <a:bodyPr/>
          <a:lstStyle/>
          <a:p>
            <a:r>
              <a:rPr lang="en-US" dirty="0"/>
              <a:t>“pay for what you use” (each user pay for what he uses), </a:t>
            </a:r>
          </a:p>
          <a:p>
            <a:r>
              <a:rPr lang="en-US" dirty="0"/>
              <a:t>to perform load balancing and increase performance</a:t>
            </a:r>
          </a:p>
          <a:p>
            <a:r>
              <a:rPr lang="fr-CA" dirty="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Tree>
    <p:extLst>
      <p:ext uri="{BB962C8B-B14F-4D97-AF65-F5344CB8AC3E}">
        <p14:creationId xmlns:p14="http://schemas.microsoft.com/office/powerpoint/2010/main" val="1961969874"/>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noProof="0" dirty="0"/>
              <a:t>References</a:t>
            </a:r>
          </a:p>
        </p:txBody>
      </p:sp>
      <p:sp>
        <p:nvSpPr>
          <p:cNvPr id="3" name="Content Placeholder 2"/>
          <p:cNvSpPr>
            <a:spLocks noGrp="1"/>
          </p:cNvSpPr>
          <p:nvPr>
            <p:ph idx="1"/>
            <p:custDataLst>
              <p:tags r:id="rId2"/>
            </p:custDataLst>
          </p:nvPr>
        </p:nvSpPr>
        <p:spPr/>
        <p:txBody>
          <a:bodyPr>
            <a:normAutofit/>
          </a:bodyPr>
          <a:lstStyle/>
          <a:p>
            <a:r>
              <a:rPr lang="en-US" sz="2800" dirty="0" err="1"/>
              <a:t>Chaptre</a:t>
            </a:r>
            <a:r>
              <a:rPr lang="en-US" sz="2800" dirty="0"/>
              <a:t> 9. D. C. </a:t>
            </a:r>
            <a:r>
              <a:rPr lang="en-US" sz="2800" dirty="0" err="1"/>
              <a:t>Marinescu</a:t>
            </a:r>
            <a:r>
              <a:rPr lang="en-US" sz="2800" dirty="0"/>
              <a:t>. Cloud Computing Theory and Practice, Morgan Kaufmann, 2013.</a:t>
            </a:r>
          </a:p>
          <a:p>
            <a:endParaRPr lang="en-US" sz="2800" dirty="0"/>
          </a:p>
          <a:p>
            <a:endParaRPr lang="en-US" sz="2800" noProof="0" dirty="0"/>
          </a:p>
          <a:p>
            <a:endParaRPr lang="en-US" sz="2800" noProof="0" dirty="0"/>
          </a:p>
          <a:p>
            <a:endParaRPr lang="en-US" sz="2800" noProof="0" dirty="0"/>
          </a:p>
          <a:p>
            <a:endParaRPr lang="en-US" sz="2800" noProof="0" dirty="0"/>
          </a:p>
        </p:txBody>
      </p:sp>
      <p:sp>
        <p:nvSpPr>
          <p:cNvPr id="4" name="Rectangle 3"/>
          <p:cNvSpPr/>
          <p:nvPr/>
        </p:nvSpPr>
        <p:spPr>
          <a:xfrm>
            <a:off x="4216774" y="3244334"/>
            <a:ext cx="248786" cy="369332"/>
          </a:xfrm>
          <a:prstGeom prst="rect">
            <a:avLst/>
          </a:prstGeom>
        </p:spPr>
        <p:txBody>
          <a:bodyPr wrap="none">
            <a:spAutoFit/>
          </a:bodyPr>
          <a:lstStyle/>
          <a:p>
            <a:r>
              <a:rPr lang="en-US"/>
              <a: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76</a:t>
            </a:fld>
            <a:endParaRPr lang="en-US"/>
          </a:p>
        </p:txBody>
      </p:sp>
    </p:spTree>
    <p:extLst>
      <p:ext uri="{BB962C8B-B14F-4D97-AF65-F5344CB8AC3E}">
        <p14:creationId xmlns:p14="http://schemas.microsoft.com/office/powerpoint/2010/main" val="1686665143"/>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Introduction</a:t>
            </a:r>
          </a:p>
        </p:txBody>
      </p:sp>
      <p:sp>
        <p:nvSpPr>
          <p:cNvPr id="6" name="Content Placeholder 5"/>
          <p:cNvSpPr>
            <a:spLocks noGrp="1"/>
          </p:cNvSpPr>
          <p:nvPr>
            <p:ph idx="1"/>
          </p:nvPr>
        </p:nvSpPr>
        <p:spPr/>
        <p:txBody>
          <a:bodyPr>
            <a:normAutofit/>
          </a:bodyPr>
          <a:lstStyle/>
          <a:p>
            <a:pPr marL="82296" indent="0">
              <a:buNone/>
            </a:pPr>
            <a:r>
              <a:rPr lang="en-US" sz="2400" dirty="0"/>
              <a:t>Thus, we can put the computer in a room with </a:t>
            </a:r>
            <a:r>
              <a:rPr lang="en-US" sz="2400" b="1" dirty="0"/>
              <a:t>restricted access </a:t>
            </a:r>
            <a:r>
              <a:rPr lang="en-US" sz="2400" dirty="0"/>
              <a:t>(</a:t>
            </a:r>
            <a:r>
              <a:rPr lang="ja-JP" altLang="en-US" sz="2800" dirty="0">
                <a:latin typeface="黑体" panose="02010609060101010101" pitchFamily="49" charset="-122"/>
                <a:ea typeface="黑体" panose="02010609060101010101" pitchFamily="49" charset="-122"/>
              </a:rPr>
              <a:t>限制访问</a:t>
            </a:r>
            <a:r>
              <a:rPr lang="fr-CA" altLang="ja-JP" sz="2800" dirty="0"/>
              <a:t>)</a:t>
            </a:r>
            <a:r>
              <a:rPr lang="en-US" sz="2400" dirty="0"/>
              <a:t> to ensure security.</a:t>
            </a:r>
          </a:p>
          <a:p>
            <a:pPr lvl="1"/>
            <a:endParaRPr lang="en-US" sz="2400" dirty="0"/>
          </a:p>
          <a:p>
            <a:endParaRPr lang="en-US" sz="2800" dirty="0"/>
          </a:p>
        </p:txBody>
      </p:sp>
      <p:sp>
        <p:nvSpPr>
          <p:cNvPr id="4" name="Slide Number Placeholder 3"/>
          <p:cNvSpPr>
            <a:spLocks noGrp="1"/>
          </p:cNvSpPr>
          <p:nvPr>
            <p:ph type="sldNum" sz="quarter" idx="12"/>
          </p:nvPr>
        </p:nvSpPr>
        <p:spPr>
          <a:xfrm>
            <a:off x="8613648" y="5848350"/>
            <a:ext cx="457200" cy="476250"/>
          </a:xfrm>
        </p:spPr>
        <p:txBody>
          <a:bodyPr/>
          <a:lstStyle/>
          <a:p>
            <a:fld id="{B6F15528-21DE-4FAA-801E-634DDDAF4B2B}" type="slidenum">
              <a:rPr lang="en-US" smtClean="0"/>
              <a:pPr/>
              <a:t>8</a:t>
            </a:fld>
            <a:endParaRPr lang="en-US"/>
          </a:p>
        </p:txBody>
      </p:sp>
      <p:pic>
        <p:nvPicPr>
          <p:cNvPr id="8" name="Picture 3" descr="C:\Users\phil\AppData\Local\Microsoft\Windows\INetCache\IE\T0K77PEE\biometric[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81900" y="4843303"/>
            <a:ext cx="1181100" cy="8858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phil\AppData\Local\Microsoft\Windows\INetCache\IE\2QWJMJ49\mono-template-studentidcar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9050" y="3304064"/>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3405" y="3283982"/>
            <a:ext cx="2971800" cy="243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C:\Users\phil\AppData\Local\Microsoft\Windows\INetCache\IE\Z5T9XIBI\15568-illustration-of-a-cartoon-padlock-pv[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005" y="4198382"/>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142405" y="2895600"/>
            <a:ext cx="3657600" cy="369332"/>
          </a:xfrm>
          <a:prstGeom prst="rect">
            <a:avLst/>
          </a:prstGeom>
          <a:noFill/>
        </p:spPr>
        <p:txBody>
          <a:bodyPr wrap="square" rtlCol="0">
            <a:spAutoFit/>
          </a:bodyPr>
          <a:lstStyle/>
          <a:p>
            <a:r>
              <a:rPr lang="en-US" b="1" dirty="0"/>
              <a:t>Room with restricted access</a:t>
            </a:r>
          </a:p>
        </p:txBody>
      </p:sp>
      <p:pic>
        <p:nvPicPr>
          <p:cNvPr id="12" name="Picture 2" descr="C:\Users\phil\AppData\Local\Microsoft\Windows\INetCache\IE\FTS2FUIQ\120px-Drawing_of_a_CCTV_Camera.svg[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0505" y="3538100"/>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phil\AppData\Local\Microsoft\Windows\INetCache\IE\FTS2FUIQ\120px-Drawing_of_a_CCTV_Camera.svg[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0505" y="5341382"/>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phil\AppData\Local\Microsoft\Windows\INetCache\IE\FTS2FUIQ\120px-Drawing_of_a_CCTV_Camera.svg[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205" y="5341382"/>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phil\AppData\Local\Microsoft\Windows\INetCache\IE\FTS2FUIQ\120px-Drawing_of_a_CCTV_Camera.svg[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33255" y="3309182"/>
            <a:ext cx="533400" cy="457835"/>
          </a:xfrm>
          <a:prstGeom prst="rect">
            <a:avLst/>
          </a:prstGeom>
          <a:noFill/>
          <a:extLst>
            <a:ext uri="{909E8E84-426E-40DD-AFC4-6F175D3DCCD1}">
              <a14:hiddenFill xmlns:a14="http://schemas.microsoft.com/office/drawing/2010/main">
                <a:solidFill>
                  <a:srgbClr val="FFFFFF"/>
                </a:solidFill>
              </a14:hiddenFill>
            </a:ext>
          </a:extLst>
        </p:spPr>
      </p:pic>
      <p:sp>
        <p:nvSpPr>
          <p:cNvPr id="16" name="computr1"/>
          <p:cNvSpPr>
            <a:spLocks noEditPoints="1" noChangeArrowheads="1"/>
          </p:cNvSpPr>
          <p:nvPr/>
        </p:nvSpPr>
        <p:spPr bwMode="auto">
          <a:xfrm>
            <a:off x="2488605" y="4008635"/>
            <a:ext cx="965200" cy="992188"/>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pic>
        <p:nvPicPr>
          <p:cNvPr id="4098" name="Picture 2" descr="Image result for security guard carto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795" y="3893582"/>
            <a:ext cx="913805"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257800" y="2590800"/>
            <a:ext cx="3505200" cy="707886"/>
          </a:xfrm>
          <a:prstGeom prst="rect">
            <a:avLst/>
          </a:prstGeom>
          <a:noFill/>
        </p:spPr>
        <p:txBody>
          <a:bodyPr wrap="square" rtlCol="0">
            <a:spAutoFit/>
          </a:bodyPr>
          <a:lstStyle/>
          <a:p>
            <a:r>
              <a:rPr lang="en-US" sz="2000" dirty="0"/>
              <a:t>A person must prove his identity to enter the room.</a:t>
            </a:r>
          </a:p>
        </p:txBody>
      </p:sp>
      <p:sp>
        <p:nvSpPr>
          <p:cNvPr id="3" name="TextBox 2"/>
          <p:cNvSpPr txBox="1"/>
          <p:nvPr/>
        </p:nvSpPr>
        <p:spPr>
          <a:xfrm>
            <a:off x="7467600" y="4370864"/>
            <a:ext cx="1600200" cy="369332"/>
          </a:xfrm>
          <a:prstGeom prst="rect">
            <a:avLst/>
          </a:prstGeom>
          <a:noFill/>
        </p:spPr>
        <p:txBody>
          <a:bodyPr wrap="square" rtlCol="0">
            <a:spAutoFit/>
          </a:bodyPr>
          <a:lstStyle/>
          <a:p>
            <a:r>
              <a:rPr lang="en-US" dirty="0"/>
              <a:t>ID card (</a:t>
            </a:r>
            <a:r>
              <a:rPr lang="ja-JP" altLang="en-US" dirty="0"/>
              <a:t>证件</a:t>
            </a:r>
            <a:r>
              <a:rPr lang="fr-CA" altLang="ja-JP" dirty="0"/>
              <a:t>)</a:t>
            </a:r>
            <a:endParaRPr lang="en-US" dirty="0"/>
          </a:p>
        </p:txBody>
      </p:sp>
      <p:sp>
        <p:nvSpPr>
          <p:cNvPr id="20" name="TextBox 19"/>
          <p:cNvSpPr txBox="1"/>
          <p:nvPr/>
        </p:nvSpPr>
        <p:spPr>
          <a:xfrm>
            <a:off x="6629400" y="5782231"/>
            <a:ext cx="2133600" cy="369332"/>
          </a:xfrm>
          <a:prstGeom prst="rect">
            <a:avLst/>
          </a:prstGeom>
          <a:noFill/>
        </p:spPr>
        <p:txBody>
          <a:bodyPr wrap="square" rtlCol="0">
            <a:spAutoFit/>
          </a:bodyPr>
          <a:lstStyle/>
          <a:p>
            <a:r>
              <a:rPr lang="fr-CA" dirty="0" err="1"/>
              <a:t>Fingerprints</a:t>
            </a:r>
            <a:r>
              <a:rPr lang="fr-CA" dirty="0"/>
              <a:t> (</a:t>
            </a:r>
            <a:r>
              <a:rPr lang="ja-JP" altLang="en-US" dirty="0"/>
              <a:t>指纹</a:t>
            </a:r>
            <a:r>
              <a:rPr lang="fr-CA" altLang="ja-JP" dirty="0"/>
              <a:t>)</a:t>
            </a:r>
            <a:endParaRPr lang="en-US" dirty="0"/>
          </a:p>
        </p:txBody>
      </p:sp>
    </p:spTree>
    <p:extLst>
      <p:ext uri="{BB962C8B-B14F-4D97-AF65-F5344CB8AC3E}">
        <p14:creationId xmlns:p14="http://schemas.microsoft.com/office/powerpoint/2010/main" val="1062544270"/>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792162"/>
          </a:xfrm>
        </p:spPr>
        <p:txBody>
          <a:bodyPr/>
          <a:lstStyle/>
          <a:p>
            <a:r>
              <a:rPr lang="en-US" dirty="0"/>
              <a:t>Introduction</a:t>
            </a:r>
          </a:p>
        </p:txBody>
      </p:sp>
      <p:sp>
        <p:nvSpPr>
          <p:cNvPr id="6" name="Content Placeholder 5"/>
          <p:cNvSpPr>
            <a:spLocks noGrp="1"/>
          </p:cNvSpPr>
          <p:nvPr>
            <p:ph idx="1"/>
          </p:nvPr>
        </p:nvSpPr>
        <p:spPr>
          <a:xfrm>
            <a:off x="990600" y="1098550"/>
            <a:ext cx="8019288" cy="4800600"/>
          </a:xfrm>
        </p:spPr>
        <p:txBody>
          <a:bodyPr>
            <a:normAutofit/>
          </a:bodyPr>
          <a:lstStyle/>
          <a:p>
            <a:r>
              <a:rPr lang="en-US" sz="2000" dirty="0"/>
              <a:t>Nowadays, most computers are connected to networks and the internet.</a:t>
            </a:r>
          </a:p>
          <a:p>
            <a:r>
              <a:rPr lang="en-US" sz="2000" dirty="0"/>
              <a:t>Thus, ensuring security is more difficult.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2" name="Rectangle 1"/>
          <p:cNvSpPr/>
          <p:nvPr/>
        </p:nvSpPr>
        <p:spPr>
          <a:xfrm>
            <a:off x="1447800" y="3207782"/>
            <a:ext cx="2971800" cy="243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phil\AppData\Local\Microsoft\Windows\INetCache\IE\Z5T9XIBI\15568-illustration-of-a-cartoon-padlock-pv[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4122182"/>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66800" y="2819400"/>
            <a:ext cx="3657600" cy="369332"/>
          </a:xfrm>
          <a:prstGeom prst="rect">
            <a:avLst/>
          </a:prstGeom>
          <a:noFill/>
        </p:spPr>
        <p:txBody>
          <a:bodyPr wrap="square" rtlCol="0">
            <a:spAutoFit/>
          </a:bodyPr>
          <a:lstStyle/>
          <a:p>
            <a:r>
              <a:rPr lang="en-US" b="1" dirty="0"/>
              <a:t>Room with restricted access</a:t>
            </a:r>
          </a:p>
        </p:txBody>
      </p:sp>
      <p:pic>
        <p:nvPicPr>
          <p:cNvPr id="8"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3461900"/>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5265182"/>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5265182"/>
            <a:ext cx="533400" cy="4578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phil\AppData\Local\Microsoft\Windows\INetCache\IE\FTS2FUIQ\120px-Drawing_of_a_CCTV_Camera.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7650" y="3232982"/>
            <a:ext cx="533400" cy="457835"/>
          </a:xfrm>
          <a:prstGeom prst="rect">
            <a:avLst/>
          </a:prstGeom>
          <a:noFill/>
          <a:extLst>
            <a:ext uri="{909E8E84-426E-40DD-AFC4-6F175D3DCCD1}">
              <a14:hiddenFill xmlns:a14="http://schemas.microsoft.com/office/drawing/2010/main">
                <a:solidFill>
                  <a:srgbClr val="FFFFFF"/>
                </a:solidFill>
              </a14:hiddenFill>
            </a:ext>
          </a:extLst>
        </p:spPr>
      </p:pic>
      <p:sp>
        <p:nvSpPr>
          <p:cNvPr id="12" name="computr1"/>
          <p:cNvSpPr>
            <a:spLocks noEditPoints="1" noChangeArrowheads="1"/>
          </p:cNvSpPr>
          <p:nvPr/>
        </p:nvSpPr>
        <p:spPr bwMode="auto">
          <a:xfrm>
            <a:off x="2413000" y="3932435"/>
            <a:ext cx="965200" cy="992188"/>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cxnSp>
        <p:nvCxnSpPr>
          <p:cNvPr id="14" name="Straight Connector 13"/>
          <p:cNvCxnSpPr/>
          <p:nvPr/>
        </p:nvCxnSpPr>
        <p:spPr>
          <a:xfrm>
            <a:off x="3276600" y="4426982"/>
            <a:ext cx="4114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loud 14"/>
          <p:cNvSpPr/>
          <p:nvPr/>
        </p:nvSpPr>
        <p:spPr>
          <a:xfrm>
            <a:off x="6324600" y="3588782"/>
            <a:ext cx="2819400" cy="1752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Internet</a:t>
            </a:r>
          </a:p>
          <a:p>
            <a:pPr algn="ctr"/>
            <a:r>
              <a:rPr lang="fr-CA" sz="3200" b="1" dirty="0"/>
              <a:t>(</a:t>
            </a:r>
            <a:r>
              <a:rPr lang="ja-JP" altLang="en-US" sz="3200" b="1" dirty="0">
                <a:latin typeface="黑体" panose="02010609060101010101" pitchFamily="49" charset="-122"/>
                <a:ea typeface="黑体" panose="02010609060101010101" pitchFamily="49" charset="-122"/>
              </a:rPr>
              <a:t>互联网</a:t>
            </a:r>
            <a:r>
              <a:rPr lang="fr-CA" altLang="ja-JP" sz="3200" b="1" dirty="0"/>
              <a:t>)</a:t>
            </a:r>
            <a:endParaRPr lang="en-US" sz="3200" b="1" dirty="0"/>
          </a:p>
        </p:txBody>
      </p:sp>
      <p:pic>
        <p:nvPicPr>
          <p:cNvPr id="19" name="Picture 2" descr="Image result for security guard carto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795" y="3824764"/>
            <a:ext cx="913805"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353306"/>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3600</Words>
  <Application>Microsoft Office PowerPoint</Application>
  <PresentationFormat>On-screen Show (4:3)</PresentationFormat>
  <Paragraphs>495</Paragraphs>
  <Slides>76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76</vt:i4>
      </vt:variant>
    </vt:vector>
  </HeadingPairs>
  <TitlesOfParts>
    <vt:vector size="84" baseType="lpstr">
      <vt:lpstr>黑体</vt:lpstr>
      <vt:lpstr>黑体</vt:lpstr>
      <vt:lpstr>Arial</vt:lpstr>
      <vt:lpstr>Calibri</vt:lpstr>
      <vt:lpstr>Gill Sans MT</vt:lpstr>
      <vt:lpstr>Verdana</vt:lpstr>
      <vt:lpstr>Wingdings 2</vt:lpstr>
      <vt:lpstr>Solstice</vt:lpstr>
      <vt:lpstr>云计算入门 Introduction to Cloud Computing GESC1001</vt:lpstr>
      <vt:lpstr>Introduction</vt:lpstr>
      <vt:lpstr>PowerPoint Presentation</vt:lpstr>
      <vt:lpstr>Chap 9.  CLOUD SECURITY (云安全)</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What are the security threats (安全威胁)?</vt:lpstr>
      <vt:lpstr>Security in the cloud (云安全)</vt:lpstr>
      <vt:lpstr>Security in the cloud (云安全)</vt:lpstr>
      <vt:lpstr>Security in the cloud (云安全)</vt:lpstr>
      <vt:lpstr>Security in the cloud (云安全)</vt:lpstr>
      <vt:lpstr>Security in the cloud (云安全)</vt:lpstr>
      <vt:lpstr>Cloud security risks</vt:lpstr>
      <vt:lpstr>Traditional threats (传统威胁)</vt:lpstr>
      <vt:lpstr>Threats related to authentication  (认证) and authorization (授权)</vt:lpstr>
      <vt:lpstr>Some popular types of traditional attacks, used on the cloud</vt:lpstr>
      <vt:lpstr>Some popular types of traditional attacks, used on the cloud</vt:lpstr>
      <vt:lpstr>Finding who the attacker is?</vt:lpstr>
      <vt:lpstr>Availability (可用性) of cloud services</vt:lpstr>
      <vt:lpstr>The issue of third-party control</vt:lpstr>
      <vt:lpstr>Insider threat</vt:lpstr>
      <vt:lpstr>Not taking responsibility </vt:lpstr>
      <vt:lpstr>Proving responsibility</vt:lpstr>
      <vt:lpstr>Cloud may not be secure</vt:lpstr>
      <vt:lpstr>Cloud delivery models (review)</vt:lpstr>
      <vt:lpstr>Security for the cloud models</vt:lpstr>
      <vt:lpstr>Shared technology threat</vt:lpstr>
      <vt:lpstr>PowerPoint Presentation</vt:lpstr>
      <vt:lpstr>Top concern for user  (最关心的问题 ): security</vt:lpstr>
      <vt:lpstr>Another concern: cycle of data</vt:lpstr>
      <vt:lpstr>Protecting personal information</vt:lpstr>
      <vt:lpstr>Some solutions</vt:lpstr>
      <vt:lpstr>Trust (信任)</vt:lpstr>
      <vt:lpstr>Types of trust</vt:lpstr>
      <vt:lpstr>Online trust</vt:lpstr>
      <vt:lpstr>Some solutions</vt:lpstr>
      <vt:lpstr>Operating system security</vt:lpstr>
      <vt:lpstr>Related issues</vt:lpstr>
      <vt:lpstr>Virtual machine security (虚拟机安全)</vt:lpstr>
      <vt:lpstr>Virtual machine security</vt:lpstr>
      <vt:lpstr>Some virtual machine attacks</vt:lpstr>
      <vt:lpstr>Adaptive cyber-Defense</vt:lpstr>
      <vt:lpstr>Introduction</vt:lpstr>
      <vt:lpstr>Introduction (continued)</vt:lpstr>
      <vt:lpstr>A solution</vt:lpstr>
      <vt:lpstr>But…</vt:lpstr>
      <vt:lpstr>Conclusion about this part</vt:lpstr>
      <vt:lpstr>FINAL EXAM</vt:lpstr>
      <vt:lpstr>Final exam</vt:lpstr>
      <vt:lpstr>Final exam</vt:lpstr>
      <vt:lpstr>Final exam</vt:lpstr>
      <vt:lpstr>Question 1</vt:lpstr>
      <vt:lpstr>Answer 1</vt:lpstr>
      <vt:lpstr>Question 2</vt:lpstr>
      <vt:lpstr>Answer 2</vt:lpstr>
      <vt:lpstr>Question 3</vt:lpstr>
      <vt:lpstr>Answer 3</vt:lpstr>
      <vt:lpstr>Question 4</vt:lpstr>
      <vt:lpstr>Answer 4</vt:lpstr>
      <vt:lpstr>Question 5</vt:lpstr>
      <vt:lpstr>Answer 5</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2016-09-19T05:08:22Z</dcterms:created>
  <dcterms:modified xsi:type="dcterms:W3CDTF">2019-11-08T10:28:38Z</dcterms:modified>
</cp:coreProperties>
</file>