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1314" r:id="rId2"/>
    <p:sldId id="778" r:id="rId3"/>
    <p:sldId id="783" r:id="rId4"/>
    <p:sldId id="779" r:id="rId5"/>
    <p:sldId id="806" r:id="rId6"/>
    <p:sldId id="809" r:id="rId7"/>
    <p:sldId id="807" r:id="rId8"/>
    <p:sldId id="808" r:id="rId9"/>
    <p:sldId id="1315" r:id="rId10"/>
    <p:sldId id="1316" r:id="rId11"/>
    <p:sldId id="1317" r:id="rId12"/>
    <p:sldId id="1319" r:id="rId13"/>
    <p:sldId id="1320" r:id="rId14"/>
    <p:sldId id="1321" r:id="rId15"/>
    <p:sldId id="1322" r:id="rId16"/>
    <p:sldId id="1323" r:id="rId17"/>
    <p:sldId id="1325" r:id="rId18"/>
    <p:sldId id="1324" r:id="rId19"/>
    <p:sldId id="1326" r:id="rId20"/>
    <p:sldId id="810" r:id="rId21"/>
    <p:sldId id="811" r:id="rId22"/>
    <p:sldId id="812" r:id="rId23"/>
    <p:sldId id="1327" r:id="rId24"/>
    <p:sldId id="813" r:id="rId25"/>
    <p:sldId id="814" r:id="rId26"/>
    <p:sldId id="816" r:id="rId27"/>
    <p:sldId id="817" r:id="rId28"/>
    <p:sldId id="1328" r:id="rId29"/>
    <p:sldId id="818" r:id="rId30"/>
    <p:sldId id="819" r:id="rId31"/>
    <p:sldId id="1338" r:id="rId32"/>
    <p:sldId id="820" r:id="rId33"/>
    <p:sldId id="1329" r:id="rId34"/>
    <p:sldId id="821" r:id="rId35"/>
    <p:sldId id="823" r:id="rId36"/>
    <p:sldId id="824" r:id="rId37"/>
    <p:sldId id="825" r:id="rId38"/>
    <p:sldId id="826" r:id="rId39"/>
    <p:sldId id="827" r:id="rId40"/>
    <p:sldId id="1330" r:id="rId41"/>
    <p:sldId id="1333" r:id="rId42"/>
    <p:sldId id="1336" r:id="rId43"/>
    <p:sldId id="1335" r:id="rId44"/>
    <p:sldId id="1334" r:id="rId45"/>
    <p:sldId id="1337" r:id="rId46"/>
    <p:sldId id="77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85730" autoAdjust="0"/>
  </p:normalViewPr>
  <p:slideViewPr>
    <p:cSldViewPr>
      <p:cViewPr varScale="1">
        <p:scale>
          <a:sx n="107" d="100"/>
          <a:sy n="107" d="100"/>
        </p:scale>
        <p:origin x="555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9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4DD43-7848-4610-8FC8-5C942C22D452}" type="datetimeFigureOut">
              <a:rPr lang="fr-CA" smtClean="0"/>
              <a:t>2022-07-07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9E4F8-7960-47FB-A4B7-553178E3290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6131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367AAFA-53D7-4EAA-86E7-D2A0BD28408C}" type="slidenum">
              <a:rPr lang="en-GB" altLang="zh-CN" smtClean="0"/>
              <a:pPr/>
              <a:t>1</a:t>
            </a:fld>
            <a:endParaRPr lang="en-GB" altLang="zh-CN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2150"/>
            <a:ext cx="4559300" cy="3419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29113"/>
            <a:ext cx="5487988" cy="4103687"/>
          </a:xfrm>
          <a:noFill/>
          <a:ln/>
        </p:spPr>
        <p:txBody>
          <a:bodyPr wrap="none" lIns="81921" tIns="40961" rIns="81921" bIns="40961" anchor="ctr"/>
          <a:lstStyle/>
          <a:p>
            <a:pPr eaLnBrk="1" hangingPunct="1"/>
            <a:r>
              <a:rPr lang="fr-CA" sz="1200" b="0" i="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Fournier-Viger, P., Wu, C.-W., Gomariz, A., </a:t>
            </a:r>
            <a:r>
              <a:rPr lang="fr-CA" sz="1200" b="0" i="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Tseng</a:t>
            </a:r>
            <a:r>
              <a:rPr lang="fr-CA" sz="1200" b="0" i="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, V. S. (2014). </a:t>
            </a:r>
            <a:r>
              <a:rPr lang="fr-CA" sz="1200" b="1" i="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VMSP: Efficient Vertical </a:t>
            </a:r>
            <a:r>
              <a:rPr lang="fr-CA" sz="1200" b="1" i="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Mining</a:t>
            </a:r>
            <a:r>
              <a:rPr lang="fr-CA" sz="1200" b="1" i="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of Maximal </a:t>
            </a:r>
            <a:r>
              <a:rPr lang="fr-CA" sz="1200" b="1" i="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Sequential</a:t>
            </a:r>
            <a:r>
              <a:rPr lang="fr-CA" sz="1200" b="1" i="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Patterns. </a:t>
            </a:r>
            <a:r>
              <a:rPr lang="fr-CA" sz="1200" b="0" i="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Proc. 27th Canadian </a:t>
            </a:r>
            <a:r>
              <a:rPr lang="fr-CA" sz="1200" b="0" i="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Conference</a:t>
            </a:r>
            <a:r>
              <a:rPr lang="fr-CA" sz="1200" b="0" i="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on </a:t>
            </a:r>
            <a:r>
              <a:rPr lang="fr-CA" sz="1200" b="0" i="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Artificial</a:t>
            </a:r>
            <a:r>
              <a:rPr lang="fr-CA" sz="1200" b="0" i="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Intelligence (AI 2014), Springer, LNAI, pp. 83-94.</a:t>
            </a:r>
          </a:p>
          <a:p>
            <a:pPr eaLnBrk="1" hangingPunct="1"/>
            <a:endParaRPr lang="fr-CA" altLang="zh-CN" sz="1200" b="0" i="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eaLnBrk="1" hangingPunct="1"/>
            <a:r>
              <a:rPr lang="fr-CA" altLang="zh-CN" sz="1200" b="0" i="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It’s</a:t>
            </a:r>
            <a:r>
              <a:rPr lang="fr-CA" altLang="zh-CN" sz="1200" b="0" i="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not </a:t>
            </a:r>
            <a:r>
              <a:rPr lang="fr-CA" altLang="zh-CN" sz="1200" b="0" i="0" kern="1200" dirty="0" err="1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really</a:t>
            </a:r>
            <a:r>
              <a:rPr lang="fr-CA" altLang="zh-CN" sz="1200" b="0" i="0" kern="1200" dirty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about « APPLICATIONS OF AI »</a:t>
            </a:r>
            <a:endParaRPr lang="fr-CA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AC97-CA75-4EB5-93D4-20EA96E565E7}" type="datetime1">
              <a:rPr lang="en-US" smtClean="0"/>
              <a:t>7/7/2022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CFB7-491B-488A-9312-96902782004F}" type="datetime1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35E3-0D70-44E0-A1F5-D703313E4CE3}" type="datetime1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42" y="138256"/>
            <a:ext cx="8701920" cy="12788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6FF72-82BD-4D9A-99D9-086DA268F3B9}" type="datetime1">
              <a:rPr lang="fr-FR" smtClean="0"/>
              <a:t>07/07/2022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Faghihi, et al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0A22D-6833-4D7D-AAB9-C67AB34A90F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279353"/>
      </p:ext>
    </p:extLst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AA27-84D8-445F-9740-BEE968FA8602}" type="datetime1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1C33-2741-4E29-964F-ED27CA70A149}" type="datetime1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F35E-D509-46D7-9522-044BA2D56CB0}" type="datetime1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F7B8E-CFA4-49F5-9D84-702BF885AEF0}" type="datetime1">
              <a:rPr lang="en-US" smtClean="0"/>
              <a:t>7/7/2022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F88A-BC2C-4624-A260-44A7ABA18084}" type="datetime1">
              <a:rPr lang="en-US" smtClean="0"/>
              <a:t>7/7/2022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DE01-1EC3-44F9-8F93-BDB27239F1B4}" type="datetime1">
              <a:rPr lang="en-US" smtClean="0"/>
              <a:t>7/7/2022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C7A9-5943-40CC-8E40-CFAC02199690}" type="datetime1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2C55-8B53-4855-BBE9-315B9EC9F179}" type="datetime1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03866" y="611696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497D2CA-6DD3-48AC-BE7C-75E23794F508}" type="datetime1">
              <a:rPr lang="en-US" smtClean="0"/>
              <a:t>7/7/2022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://www.philippe-fournier-viger.com/spmf/" TargetMode="External"/><Relationship Id="rId5" Type="http://schemas.openxmlformats.org/officeDocument/2006/relationships/hyperlink" Target="http://www.philippe-fournier-viger.com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7.xml"/><Relationship Id="rId7" Type="http://schemas.microsoft.com/office/2007/relationships/hdphoto" Target="../media/hdphoto1.wdp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4" Type="http://schemas.openxmlformats.org/officeDocument/2006/relationships/tags" Target="../tags/tag18.xml"/><Relationship Id="rId9" Type="http://schemas.openxmlformats.org/officeDocument/2006/relationships/tags" Target="../tags/tag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7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hilippe-fournier-viger.com/spmf/apriorirare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23.png"/><Relationship Id="rId4" Type="http://schemas.openxmlformats.org/officeDocument/2006/relationships/tags" Target="../tags/tag2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5.xml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0.xml"/><Relationship Id="rId7" Type="http://schemas.openxmlformats.org/officeDocument/2006/relationships/image" Target="../media/image3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5.xml"/><Relationship Id="rId7" Type="http://schemas.openxmlformats.org/officeDocument/2006/relationships/image" Target="../media/image3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ilippe-fournier-viger.com/spmf/koh2005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5" Type="http://schemas.openxmlformats.org/officeDocument/2006/relationships/image" Target="../media/image8.png"/><Relationship Id="rId4" Type="http://schemas.openxmlformats.org/officeDocument/2006/relationships/tags" Target="../tags/tag3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1.xml"/><Relationship Id="rId7" Type="http://schemas.openxmlformats.org/officeDocument/2006/relationships/tags" Target="../tags/tag39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6.png"/><Relationship Id="rId5" Type="http://schemas.openxmlformats.org/officeDocument/2006/relationships/tags" Target="../tags/tag43.xml"/><Relationship Id="rId10" Type="http://schemas.microsoft.com/office/2007/relationships/hdphoto" Target="../media/hdphoto1.wdp"/><Relationship Id="rId4" Type="http://schemas.openxmlformats.org/officeDocument/2006/relationships/tags" Target="../tags/tag42.xml"/><Relationship Id="rId9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6.xml"/><Relationship Id="rId7" Type="http://schemas.openxmlformats.org/officeDocument/2006/relationships/tags" Target="../tags/tag44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9.png"/><Relationship Id="rId5" Type="http://schemas.openxmlformats.org/officeDocument/2006/relationships/tags" Target="../tags/tag48.xml"/><Relationship Id="rId10" Type="http://schemas.microsoft.com/office/2007/relationships/hdphoto" Target="../media/hdphoto1.wdp"/><Relationship Id="rId4" Type="http://schemas.openxmlformats.org/officeDocument/2006/relationships/tags" Target="../tags/tag47.xml"/><Relationship Id="rId9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51.xml"/><Relationship Id="rId7" Type="http://schemas.openxmlformats.org/officeDocument/2006/relationships/tags" Target="../tags/tag49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9.png"/><Relationship Id="rId5" Type="http://schemas.openxmlformats.org/officeDocument/2006/relationships/tags" Target="../tags/tag53.xml"/><Relationship Id="rId10" Type="http://schemas.microsoft.com/office/2007/relationships/hdphoto" Target="../media/hdphoto1.wdp"/><Relationship Id="rId4" Type="http://schemas.openxmlformats.org/officeDocument/2006/relationships/tags" Target="../tags/tag52.xml"/><Relationship Id="rId9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56.xml"/><Relationship Id="rId7" Type="http://schemas.openxmlformats.org/officeDocument/2006/relationships/tags" Target="../tags/tag54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6.png"/><Relationship Id="rId5" Type="http://schemas.openxmlformats.org/officeDocument/2006/relationships/tags" Target="../tags/tag58.xml"/><Relationship Id="rId10" Type="http://schemas.microsoft.com/office/2007/relationships/hdphoto" Target="../media/hdphoto1.wdp"/><Relationship Id="rId4" Type="http://schemas.openxmlformats.org/officeDocument/2006/relationships/tags" Target="../tags/tag57.xml"/><Relationship Id="rId9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NUL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NULL"/><Relationship Id="rId4" Type="http://schemas.openxmlformats.org/officeDocument/2006/relationships/tags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NUL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NUL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-128160" y="3429000"/>
            <a:ext cx="9144000" cy="2468879"/>
          </a:xfrm>
          <a:prstGeom prst="rect">
            <a:avLst/>
          </a:prstGeom>
        </p:spPr>
        <p:txBody>
          <a:bodyPr lIns="82921" tIns="41461" rIns="82921" bIns="41461"/>
          <a:lstStyle/>
          <a:p>
            <a:pPr marL="391581" indent="-293685" algn="ctr" defTabSz="414614">
              <a:lnSpc>
                <a:spcPct val="80000"/>
              </a:lnSpc>
              <a:spcAft>
                <a:spcPts val="1292"/>
              </a:spcAft>
              <a:buClr>
                <a:srgbClr val="9999CC"/>
              </a:buClr>
              <a:buSzPct val="80000"/>
              <a:defRPr/>
            </a:pPr>
            <a:r>
              <a:rPr lang="en-CA" altLang="en-US" sz="3266" b="1" kern="0" dirty="0"/>
              <a:t>Philippe Fournier-</a:t>
            </a:r>
            <a:r>
              <a:rPr lang="en-CA" altLang="en-US" sz="3266" b="1" kern="0" dirty="0" err="1"/>
              <a:t>Viger</a:t>
            </a:r>
            <a:br>
              <a:rPr lang="en-CA" altLang="en-US" sz="2540" b="1" kern="0" dirty="0"/>
            </a:br>
            <a:r>
              <a:rPr lang="en-CA" altLang="en-US" sz="2540" kern="0" dirty="0">
                <a:hlinkClick r:id="rId5"/>
              </a:rPr>
              <a:t>http://www.philippe-Fournier-viger.com</a:t>
            </a:r>
            <a:endParaRPr lang="en-CA" altLang="en-US" sz="2540" kern="0" dirty="0"/>
          </a:p>
          <a:p>
            <a:pPr marL="391581" indent="-293685" algn="ctr" defTabSz="414614">
              <a:lnSpc>
                <a:spcPct val="80000"/>
              </a:lnSpc>
              <a:spcAft>
                <a:spcPts val="1292"/>
              </a:spcAft>
              <a:buClr>
                <a:srgbClr val="9999CC"/>
              </a:buClr>
              <a:buSzPct val="80000"/>
              <a:defRPr/>
            </a:pPr>
            <a:endParaRPr lang="en-US" altLang="en-US" sz="1451" b="1" kern="0" dirty="0"/>
          </a:p>
          <a:p>
            <a:pPr marL="391581" indent="-293685" algn="ctr" defTabSz="414614">
              <a:lnSpc>
                <a:spcPct val="80000"/>
              </a:lnSpc>
              <a:spcAft>
                <a:spcPts val="1292"/>
              </a:spcAft>
              <a:buClr>
                <a:srgbClr val="9999CC"/>
              </a:buClr>
              <a:buSzPct val="80000"/>
              <a:defRPr/>
            </a:pPr>
            <a:br>
              <a:rPr lang="en-US" altLang="en-US" sz="1270" b="1" kern="0" dirty="0"/>
            </a:br>
            <a:endParaRPr lang="en-US" altLang="en-US" sz="1270" b="1" kern="0" dirty="0"/>
          </a:p>
        </p:txBody>
      </p:sp>
      <p:sp>
        <p:nvSpPr>
          <p:cNvPr id="3379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3921" y="664201"/>
            <a:ext cx="8176320" cy="58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21" tIns="41461" rIns="82921" bIns="41461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1633"/>
          </a:p>
        </p:txBody>
      </p:sp>
      <p:sp>
        <p:nvSpPr>
          <p:cNvPr id="11" name="Title 3"/>
          <p:cNvSpPr txBox="1">
            <a:spLocks/>
          </p:cNvSpPr>
          <p:nvPr/>
        </p:nvSpPr>
        <p:spPr bwMode="auto">
          <a:xfrm>
            <a:off x="10081" y="1148041"/>
            <a:ext cx="9144000" cy="1470240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0" lvl="2" algn="ctr" defTabSz="414614" eaLnBrk="0" hangingPunct="0">
              <a:lnSpc>
                <a:spcPct val="115000"/>
              </a:lnSpc>
              <a:buClr>
                <a:srgbClr val="000000"/>
              </a:buClr>
              <a:buSzPct val="45000"/>
              <a:tabLst>
                <a:tab pos="656473" algn="l"/>
                <a:tab pos="1312944" algn="l"/>
                <a:tab pos="1969418" algn="l"/>
                <a:tab pos="2625890" algn="l"/>
                <a:tab pos="3282363" algn="l"/>
                <a:tab pos="3938835" algn="l"/>
                <a:tab pos="4593868" algn="l"/>
                <a:tab pos="5251781" algn="l"/>
                <a:tab pos="5908253" algn="l"/>
                <a:tab pos="6563286" algn="l"/>
                <a:tab pos="7219759" algn="l"/>
                <a:tab pos="7877671" algn="l"/>
              </a:tabLst>
              <a:defRPr/>
            </a:pPr>
            <a:r>
              <a:rPr lang="en-US" sz="4354" b="1" kern="0" dirty="0">
                <a:solidFill>
                  <a:srgbClr val="C00000"/>
                </a:solidFill>
                <a:latin typeface="Berlin Sans FB Demi" panose="020E0802020502020306" pitchFamily="34" charset="0"/>
                <a:ea typeface="Cambria Math" panose="02040503050406030204" pitchFamily="18" charset="0"/>
                <a:cs typeface="Times New Roman" pitchFamily="18" charset="0"/>
              </a:rPr>
              <a:t>Discovering Rare Itemsets</a:t>
            </a:r>
            <a:endParaRPr lang="en-GB" sz="1814" b="1" kern="0" dirty="0">
              <a:solidFill>
                <a:schemeClr val="tx2">
                  <a:lumMod val="60000"/>
                  <a:lumOff val="40000"/>
                </a:schemeClr>
              </a:solidFill>
              <a:latin typeface="Berlin Sans FB Demi" panose="020E0802020502020306" pitchFamily="34" charset="0"/>
              <a:ea typeface="Cambria Math" panose="02040503050406030204" pitchFamily="18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0A22D-6833-4D7D-AAB9-C67AB34A90F2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1A68F4-1E92-4DFC-B5BF-CF8E463D37CF}"/>
              </a:ext>
            </a:extLst>
          </p:cNvPr>
          <p:cNvSpPr txBox="1"/>
          <p:nvPr/>
        </p:nvSpPr>
        <p:spPr>
          <a:xfrm>
            <a:off x="1765441" y="6322984"/>
            <a:ext cx="5633279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3" b="1" dirty="0"/>
              <a:t>Source code and datasets</a:t>
            </a:r>
            <a:r>
              <a:rPr lang="en-US" sz="1633" dirty="0"/>
              <a:t> available in the </a:t>
            </a:r>
            <a:r>
              <a:rPr lang="en-US" sz="1633" dirty="0">
                <a:hlinkClick r:id="rId6"/>
              </a:rPr>
              <a:t>SPMF library</a:t>
            </a:r>
            <a:endParaRPr lang="en-US" sz="1633" dirty="0"/>
          </a:p>
        </p:txBody>
      </p:sp>
      <p:pic>
        <p:nvPicPr>
          <p:cNvPr id="1026" name="Picture 2" descr="SPMF">
            <a:extLst>
              <a:ext uri="{FF2B5EF4-FFF2-40B4-BE49-F238E27FC236}">
                <a16:creationId xmlns:a16="http://schemas.microsoft.com/office/drawing/2014/main" id="{F6365011-EE7C-499E-8506-D75797E9F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96389"/>
            <a:ext cx="1693440" cy="59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1759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E99AE3-168D-47A0-A245-5E9BECDA2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448" y="2605611"/>
            <a:ext cx="6400800" cy="2286000"/>
          </a:xfrm>
        </p:spPr>
        <p:txBody>
          <a:bodyPr/>
          <a:lstStyle/>
          <a:p>
            <a:r>
              <a:rPr lang="fr-CA" dirty="0"/>
              <a:t>Rare pattern </a:t>
            </a:r>
            <a:r>
              <a:rPr lang="fr-CA" dirty="0" err="1"/>
              <a:t>mINING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94B59-0F7F-4142-AD32-2E061F55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 descr="Diamond, Gem, Cubic Zirconia, Jewel, Shiny, Fashion">
            <a:extLst>
              <a:ext uri="{FF2B5EF4-FFF2-40B4-BE49-F238E27FC236}">
                <a16:creationId xmlns:a16="http://schemas.microsoft.com/office/drawing/2014/main" id="{70E9A4DB-692C-4C71-89F2-72CD356A5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196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34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AB692B-FB66-427B-9B92-6E239FB5C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rare patterns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46C5BA-5C7A-4122-9A9C-694136618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/>
              <a:t>We</a:t>
            </a:r>
            <a:r>
              <a:rPr lang="fr-CA" dirty="0"/>
              <a:t> first </a:t>
            </a:r>
            <a:r>
              <a:rPr lang="fr-CA" dirty="0" err="1"/>
              <a:t>need</a:t>
            </a:r>
            <a:r>
              <a:rPr lang="fr-CA" dirty="0"/>
              <a:t> to </a:t>
            </a:r>
            <a:r>
              <a:rPr lang="fr-CA" dirty="0" err="1"/>
              <a:t>define</a:t>
            </a:r>
            <a:r>
              <a:rPr lang="fr-CA" dirty="0"/>
              <a:t> </a:t>
            </a:r>
            <a:r>
              <a:rPr lang="fr-CA" dirty="0" err="1"/>
              <a:t>what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a </a:t>
            </a:r>
            <a:r>
              <a:rPr lang="fr-CA" b="1" dirty="0"/>
              <a:t>rare pattern</a:t>
            </a:r>
            <a:r>
              <a:rPr lang="fr-CA" dirty="0"/>
              <a:t>.</a:t>
            </a:r>
          </a:p>
          <a:p>
            <a:r>
              <a:rPr lang="en-US" dirty="0"/>
              <a:t>There are different definitions.</a:t>
            </a:r>
          </a:p>
          <a:p>
            <a:r>
              <a:rPr lang="en-US" dirty="0"/>
              <a:t>I will give an overview.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5011E-DC46-4AA8-A2E1-B6F383A22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9CAD6B43-1AD4-4C88-9D8F-5B5CEACBEBC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55" t="26607" r="41367" b="12679"/>
          <a:stretch/>
        </p:blipFill>
        <p:spPr bwMode="auto">
          <a:xfrm>
            <a:off x="851709" y="1143000"/>
            <a:ext cx="7485990" cy="570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3">
            <a:extLst>
              <a:ext uri="{FF2B5EF4-FFF2-40B4-BE49-F238E27FC236}">
                <a16:creationId xmlns:a16="http://schemas.microsoft.com/office/drawing/2014/main" id="{99865AA4-D9DE-4ECE-AAF8-1FBAC388F5B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8244" y="1439852"/>
            <a:ext cx="21955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/>
          </a:p>
        </p:txBody>
      </p:sp>
      <p:sp>
        <p:nvSpPr>
          <p:cNvPr id="13" name="Ellipse 7">
            <a:extLst>
              <a:ext uri="{FF2B5EF4-FFF2-40B4-BE49-F238E27FC236}">
                <a16:creationId xmlns:a16="http://schemas.microsoft.com/office/drawing/2014/main" id="{DDB16580-9454-452B-8FFA-6619521C5AB3}"/>
              </a:ext>
            </a:extLst>
          </p:cNvPr>
          <p:cNvSpPr/>
          <p:nvPr/>
        </p:nvSpPr>
        <p:spPr>
          <a:xfrm>
            <a:off x="4273140" y="6335762"/>
            <a:ext cx="685800" cy="45720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lpboc</a:t>
            </a:r>
          </a:p>
        </p:txBody>
      </p:sp>
      <p:sp>
        <p:nvSpPr>
          <p:cNvPr id="14" name="Ellipse 9">
            <a:extLst>
              <a:ext uri="{FF2B5EF4-FFF2-40B4-BE49-F238E27FC236}">
                <a16:creationId xmlns:a16="http://schemas.microsoft.com/office/drawing/2014/main" id="{E479EE4F-148D-495B-837B-8467A173700D}"/>
              </a:ext>
            </a:extLst>
          </p:cNvPr>
          <p:cNvSpPr/>
          <p:nvPr/>
        </p:nvSpPr>
        <p:spPr>
          <a:xfrm>
            <a:off x="2271844" y="1992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5" name="Ellipse 10">
            <a:extLst>
              <a:ext uri="{FF2B5EF4-FFF2-40B4-BE49-F238E27FC236}">
                <a16:creationId xmlns:a16="http://schemas.microsoft.com/office/drawing/2014/main" id="{685FFD75-5437-4E6C-812A-B8B45A84B84B}"/>
              </a:ext>
            </a:extLst>
          </p:cNvPr>
          <p:cNvSpPr/>
          <p:nvPr/>
        </p:nvSpPr>
        <p:spPr>
          <a:xfrm>
            <a:off x="3338644" y="1992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6" name="Ellipse 11">
            <a:extLst>
              <a:ext uri="{FF2B5EF4-FFF2-40B4-BE49-F238E27FC236}">
                <a16:creationId xmlns:a16="http://schemas.microsoft.com/office/drawing/2014/main" id="{84A86911-366B-4FF3-A9C8-3DC40479C86F}"/>
              </a:ext>
            </a:extLst>
          </p:cNvPr>
          <p:cNvSpPr/>
          <p:nvPr/>
        </p:nvSpPr>
        <p:spPr>
          <a:xfrm>
            <a:off x="4273140" y="1992362"/>
            <a:ext cx="685800" cy="45720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" name="Ellipse 12">
            <a:extLst>
              <a:ext uri="{FF2B5EF4-FFF2-40B4-BE49-F238E27FC236}">
                <a16:creationId xmlns:a16="http://schemas.microsoft.com/office/drawing/2014/main" id="{90BE5D1B-127A-4639-A10D-05B0ADE47AE7}"/>
              </a:ext>
            </a:extLst>
          </p:cNvPr>
          <p:cNvSpPr/>
          <p:nvPr/>
        </p:nvSpPr>
        <p:spPr>
          <a:xfrm>
            <a:off x="5327380" y="1992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8" name="Ellipse 13">
            <a:extLst>
              <a:ext uri="{FF2B5EF4-FFF2-40B4-BE49-F238E27FC236}">
                <a16:creationId xmlns:a16="http://schemas.microsoft.com/office/drawing/2014/main" id="{7C59179F-F9F1-4E98-BD2B-C33564E02C8B}"/>
              </a:ext>
            </a:extLst>
          </p:cNvPr>
          <p:cNvSpPr/>
          <p:nvPr/>
        </p:nvSpPr>
        <p:spPr>
          <a:xfrm>
            <a:off x="6386644" y="1992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9" name="Ellipse 14">
            <a:extLst>
              <a:ext uri="{FF2B5EF4-FFF2-40B4-BE49-F238E27FC236}">
                <a16:creationId xmlns:a16="http://schemas.microsoft.com/office/drawing/2014/main" id="{4BF8D743-6FF8-4534-A3EF-4AE89BAC4301}"/>
              </a:ext>
            </a:extLst>
          </p:cNvPr>
          <p:cNvSpPr/>
          <p:nvPr/>
        </p:nvSpPr>
        <p:spPr>
          <a:xfrm>
            <a:off x="851709" y="3135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</a:t>
            </a:r>
          </a:p>
        </p:txBody>
      </p:sp>
      <p:sp>
        <p:nvSpPr>
          <p:cNvPr id="20" name="Ellipse 15">
            <a:extLst>
              <a:ext uri="{FF2B5EF4-FFF2-40B4-BE49-F238E27FC236}">
                <a16:creationId xmlns:a16="http://schemas.microsoft.com/office/drawing/2014/main" id="{72F8757C-000E-41F1-9ACE-4A9F48FC1F7E}"/>
              </a:ext>
            </a:extLst>
          </p:cNvPr>
          <p:cNvSpPr/>
          <p:nvPr/>
        </p:nvSpPr>
        <p:spPr>
          <a:xfrm>
            <a:off x="1662244" y="3132850"/>
            <a:ext cx="685800" cy="45720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lb</a:t>
            </a:r>
          </a:p>
        </p:txBody>
      </p:sp>
      <p:sp>
        <p:nvSpPr>
          <p:cNvPr id="21" name="Ellipse 16">
            <a:extLst>
              <a:ext uri="{FF2B5EF4-FFF2-40B4-BE49-F238E27FC236}">
                <a16:creationId xmlns:a16="http://schemas.microsoft.com/office/drawing/2014/main" id="{868BE16D-0241-4E40-BCFB-8A666D86A4B6}"/>
              </a:ext>
            </a:extLst>
          </p:cNvPr>
          <p:cNvSpPr/>
          <p:nvPr/>
        </p:nvSpPr>
        <p:spPr>
          <a:xfrm>
            <a:off x="2424244" y="313285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lo</a:t>
            </a:r>
          </a:p>
        </p:txBody>
      </p:sp>
      <p:sp>
        <p:nvSpPr>
          <p:cNvPr id="22" name="Ellipse 17">
            <a:extLst>
              <a:ext uri="{FF2B5EF4-FFF2-40B4-BE49-F238E27FC236}">
                <a16:creationId xmlns:a16="http://schemas.microsoft.com/office/drawing/2014/main" id="{B60A5F5F-97B4-4E15-BD26-D0C360B00C52}"/>
              </a:ext>
            </a:extLst>
          </p:cNvPr>
          <p:cNvSpPr/>
          <p:nvPr/>
        </p:nvSpPr>
        <p:spPr>
          <a:xfrm>
            <a:off x="3186244" y="3132850"/>
            <a:ext cx="685800" cy="45720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lc</a:t>
            </a:r>
          </a:p>
        </p:txBody>
      </p:sp>
      <p:sp>
        <p:nvSpPr>
          <p:cNvPr id="23" name="Ellipse 18">
            <a:extLst>
              <a:ext uri="{FF2B5EF4-FFF2-40B4-BE49-F238E27FC236}">
                <a16:creationId xmlns:a16="http://schemas.microsoft.com/office/drawing/2014/main" id="{DA5DB51D-0605-4814-948E-5208D9589D6B}"/>
              </a:ext>
            </a:extLst>
          </p:cNvPr>
          <p:cNvSpPr/>
          <p:nvPr/>
        </p:nvSpPr>
        <p:spPr>
          <a:xfrm>
            <a:off x="3930240" y="3132850"/>
            <a:ext cx="685800" cy="45720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pb</a:t>
            </a:r>
          </a:p>
        </p:txBody>
      </p:sp>
      <p:sp>
        <p:nvSpPr>
          <p:cNvPr id="24" name="Ellipse 19">
            <a:extLst>
              <a:ext uri="{FF2B5EF4-FFF2-40B4-BE49-F238E27FC236}">
                <a16:creationId xmlns:a16="http://schemas.microsoft.com/office/drawing/2014/main" id="{14B7A5E8-86CE-4CAD-8B30-4BA9E1018C5A}"/>
              </a:ext>
            </a:extLst>
          </p:cNvPr>
          <p:cNvSpPr/>
          <p:nvPr/>
        </p:nvSpPr>
        <p:spPr>
          <a:xfrm>
            <a:off x="4649954" y="3135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po</a:t>
            </a:r>
          </a:p>
        </p:txBody>
      </p:sp>
      <p:sp>
        <p:nvSpPr>
          <p:cNvPr id="25" name="Ellipse 20">
            <a:extLst>
              <a:ext uri="{FF2B5EF4-FFF2-40B4-BE49-F238E27FC236}">
                <a16:creationId xmlns:a16="http://schemas.microsoft.com/office/drawing/2014/main" id="{E3F98523-D63C-4921-BC6D-2A7CF545FF29}"/>
              </a:ext>
            </a:extLst>
          </p:cNvPr>
          <p:cNvSpPr/>
          <p:nvPr/>
        </p:nvSpPr>
        <p:spPr>
          <a:xfrm>
            <a:off x="5472244" y="3135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26" name="Ellipse 21">
            <a:extLst>
              <a:ext uri="{FF2B5EF4-FFF2-40B4-BE49-F238E27FC236}">
                <a16:creationId xmlns:a16="http://schemas.microsoft.com/office/drawing/2014/main" id="{7D511107-3314-4F01-B3E4-96DD12C0B2F6}"/>
              </a:ext>
            </a:extLst>
          </p:cNvPr>
          <p:cNvSpPr/>
          <p:nvPr/>
        </p:nvSpPr>
        <p:spPr>
          <a:xfrm>
            <a:off x="6196562" y="3135362"/>
            <a:ext cx="685800" cy="45720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bo</a:t>
            </a:r>
          </a:p>
        </p:txBody>
      </p:sp>
      <p:sp>
        <p:nvSpPr>
          <p:cNvPr id="27" name="Ellipse 22">
            <a:extLst>
              <a:ext uri="{FF2B5EF4-FFF2-40B4-BE49-F238E27FC236}">
                <a16:creationId xmlns:a16="http://schemas.microsoft.com/office/drawing/2014/main" id="{4AF9EC9F-C4D2-42D7-B521-D96FB8D94EB1}"/>
              </a:ext>
            </a:extLst>
          </p:cNvPr>
          <p:cNvSpPr/>
          <p:nvPr/>
        </p:nvSpPr>
        <p:spPr>
          <a:xfrm>
            <a:off x="6996244" y="3135362"/>
            <a:ext cx="685800" cy="45720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bc</a:t>
            </a:r>
          </a:p>
        </p:txBody>
      </p:sp>
      <p:sp>
        <p:nvSpPr>
          <p:cNvPr id="28" name="Ellipse 23">
            <a:extLst>
              <a:ext uri="{FF2B5EF4-FFF2-40B4-BE49-F238E27FC236}">
                <a16:creationId xmlns:a16="http://schemas.microsoft.com/office/drawing/2014/main" id="{88E14F6A-46CD-42E4-B07F-155F6CFFC08E}"/>
              </a:ext>
            </a:extLst>
          </p:cNvPr>
          <p:cNvSpPr/>
          <p:nvPr/>
        </p:nvSpPr>
        <p:spPr>
          <a:xfrm>
            <a:off x="7758244" y="3135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oc</a:t>
            </a:r>
          </a:p>
        </p:txBody>
      </p:sp>
      <p:sp>
        <p:nvSpPr>
          <p:cNvPr id="29" name="Ellipse 24">
            <a:extLst>
              <a:ext uri="{FF2B5EF4-FFF2-40B4-BE49-F238E27FC236}">
                <a16:creationId xmlns:a16="http://schemas.microsoft.com/office/drawing/2014/main" id="{6B733D7E-DD95-4E08-9227-1F3E41D9B189}"/>
              </a:ext>
            </a:extLst>
          </p:cNvPr>
          <p:cNvSpPr/>
          <p:nvPr/>
        </p:nvSpPr>
        <p:spPr>
          <a:xfrm>
            <a:off x="851709" y="4278362"/>
            <a:ext cx="685800" cy="45720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lpb</a:t>
            </a:r>
          </a:p>
        </p:txBody>
      </p:sp>
      <p:sp>
        <p:nvSpPr>
          <p:cNvPr id="30" name="Ellipse 25">
            <a:extLst>
              <a:ext uri="{FF2B5EF4-FFF2-40B4-BE49-F238E27FC236}">
                <a16:creationId xmlns:a16="http://schemas.microsoft.com/office/drawing/2014/main" id="{4C68ED73-D9B4-4A3B-A209-F94E81C9CB5C}"/>
              </a:ext>
            </a:extLst>
          </p:cNvPr>
          <p:cNvSpPr/>
          <p:nvPr/>
        </p:nvSpPr>
        <p:spPr>
          <a:xfrm>
            <a:off x="1648009" y="4278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lpo</a:t>
            </a:r>
          </a:p>
        </p:txBody>
      </p:sp>
      <p:sp>
        <p:nvSpPr>
          <p:cNvPr id="31" name="Ellipse 26">
            <a:extLst>
              <a:ext uri="{FF2B5EF4-FFF2-40B4-BE49-F238E27FC236}">
                <a16:creationId xmlns:a16="http://schemas.microsoft.com/office/drawing/2014/main" id="{BA706B50-DD53-4DC7-9E82-FAA656084F45}"/>
              </a:ext>
            </a:extLst>
          </p:cNvPr>
          <p:cNvSpPr/>
          <p:nvPr/>
        </p:nvSpPr>
        <p:spPr>
          <a:xfrm>
            <a:off x="2424244" y="4278362"/>
            <a:ext cx="685800" cy="45720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lpc</a:t>
            </a:r>
          </a:p>
        </p:txBody>
      </p:sp>
      <p:sp>
        <p:nvSpPr>
          <p:cNvPr id="32" name="Ellipse 27">
            <a:extLst>
              <a:ext uri="{FF2B5EF4-FFF2-40B4-BE49-F238E27FC236}">
                <a16:creationId xmlns:a16="http://schemas.microsoft.com/office/drawing/2014/main" id="{5604E562-5672-4FC5-982A-5E4039847D6E}"/>
              </a:ext>
            </a:extLst>
          </p:cNvPr>
          <p:cNvSpPr/>
          <p:nvPr/>
        </p:nvSpPr>
        <p:spPr>
          <a:xfrm>
            <a:off x="3186244" y="4278362"/>
            <a:ext cx="685800" cy="45720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lbo</a:t>
            </a:r>
          </a:p>
        </p:txBody>
      </p:sp>
      <p:sp>
        <p:nvSpPr>
          <p:cNvPr id="33" name="Ellipse 28">
            <a:extLst>
              <a:ext uri="{FF2B5EF4-FFF2-40B4-BE49-F238E27FC236}">
                <a16:creationId xmlns:a16="http://schemas.microsoft.com/office/drawing/2014/main" id="{3C17E79D-45EF-4599-92D3-50A36552C331}"/>
              </a:ext>
            </a:extLst>
          </p:cNvPr>
          <p:cNvSpPr/>
          <p:nvPr/>
        </p:nvSpPr>
        <p:spPr>
          <a:xfrm>
            <a:off x="3972109" y="4278362"/>
            <a:ext cx="685800" cy="45720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lbc</a:t>
            </a:r>
          </a:p>
        </p:txBody>
      </p:sp>
      <p:sp>
        <p:nvSpPr>
          <p:cNvPr id="34" name="Ellipse 29">
            <a:extLst>
              <a:ext uri="{FF2B5EF4-FFF2-40B4-BE49-F238E27FC236}">
                <a16:creationId xmlns:a16="http://schemas.microsoft.com/office/drawing/2014/main" id="{8020DF6F-83C7-4C4A-A5BD-3141CFFFDE94}"/>
              </a:ext>
            </a:extLst>
          </p:cNvPr>
          <p:cNvSpPr/>
          <p:nvPr/>
        </p:nvSpPr>
        <p:spPr>
          <a:xfrm>
            <a:off x="4708150" y="4278362"/>
            <a:ext cx="685800" cy="45720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loc</a:t>
            </a:r>
          </a:p>
        </p:txBody>
      </p:sp>
      <p:sp>
        <p:nvSpPr>
          <p:cNvPr id="35" name="Ellipse 30">
            <a:extLst>
              <a:ext uri="{FF2B5EF4-FFF2-40B4-BE49-F238E27FC236}">
                <a16:creationId xmlns:a16="http://schemas.microsoft.com/office/drawing/2014/main" id="{D6555708-8236-43CB-91AA-3054341AD14E}"/>
              </a:ext>
            </a:extLst>
          </p:cNvPr>
          <p:cNvSpPr/>
          <p:nvPr/>
        </p:nvSpPr>
        <p:spPr>
          <a:xfrm>
            <a:off x="5510762" y="4278362"/>
            <a:ext cx="685800" cy="45720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pbo</a:t>
            </a:r>
          </a:p>
        </p:txBody>
      </p:sp>
      <p:sp>
        <p:nvSpPr>
          <p:cNvPr id="36" name="Ellipse 31">
            <a:extLst>
              <a:ext uri="{FF2B5EF4-FFF2-40B4-BE49-F238E27FC236}">
                <a16:creationId xmlns:a16="http://schemas.microsoft.com/office/drawing/2014/main" id="{F16E737C-C3F4-41BA-9ECC-C4933DBEF39A}"/>
              </a:ext>
            </a:extLst>
          </p:cNvPr>
          <p:cNvSpPr/>
          <p:nvPr/>
        </p:nvSpPr>
        <p:spPr>
          <a:xfrm>
            <a:off x="6229219" y="4270826"/>
            <a:ext cx="685800" cy="45720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pbc</a:t>
            </a:r>
          </a:p>
        </p:txBody>
      </p:sp>
      <p:sp>
        <p:nvSpPr>
          <p:cNvPr id="37" name="Ellipse 32">
            <a:extLst>
              <a:ext uri="{FF2B5EF4-FFF2-40B4-BE49-F238E27FC236}">
                <a16:creationId xmlns:a16="http://schemas.microsoft.com/office/drawing/2014/main" id="{50674DA8-7CE1-4709-9431-E06A0457A57E}"/>
              </a:ext>
            </a:extLst>
          </p:cNvPr>
          <p:cNvSpPr/>
          <p:nvPr/>
        </p:nvSpPr>
        <p:spPr>
          <a:xfrm>
            <a:off x="6996244" y="4270826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poc</a:t>
            </a:r>
          </a:p>
        </p:txBody>
      </p:sp>
      <p:sp>
        <p:nvSpPr>
          <p:cNvPr id="38" name="Ellipse 33">
            <a:extLst>
              <a:ext uri="{FF2B5EF4-FFF2-40B4-BE49-F238E27FC236}">
                <a16:creationId xmlns:a16="http://schemas.microsoft.com/office/drawing/2014/main" id="{E878F216-39D5-4E6D-89AD-01C7FBFA4772}"/>
              </a:ext>
            </a:extLst>
          </p:cNvPr>
          <p:cNvSpPr/>
          <p:nvPr/>
        </p:nvSpPr>
        <p:spPr>
          <a:xfrm>
            <a:off x="7758244" y="4270826"/>
            <a:ext cx="685800" cy="45720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boc</a:t>
            </a:r>
          </a:p>
        </p:txBody>
      </p:sp>
      <p:sp>
        <p:nvSpPr>
          <p:cNvPr id="39" name="Ellipse 34">
            <a:extLst>
              <a:ext uri="{FF2B5EF4-FFF2-40B4-BE49-F238E27FC236}">
                <a16:creationId xmlns:a16="http://schemas.microsoft.com/office/drawing/2014/main" id="{016D622E-173E-4465-BE35-03EC57D78520}"/>
              </a:ext>
            </a:extLst>
          </p:cNvPr>
          <p:cNvSpPr/>
          <p:nvPr/>
        </p:nvSpPr>
        <p:spPr>
          <a:xfrm>
            <a:off x="2271844" y="5463120"/>
            <a:ext cx="685800" cy="45720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lpbo</a:t>
            </a:r>
          </a:p>
        </p:txBody>
      </p:sp>
      <p:sp>
        <p:nvSpPr>
          <p:cNvPr id="40" name="Ellipse 35">
            <a:extLst>
              <a:ext uri="{FF2B5EF4-FFF2-40B4-BE49-F238E27FC236}">
                <a16:creationId xmlns:a16="http://schemas.microsoft.com/office/drawing/2014/main" id="{1457D9F0-2D23-43A9-B942-E851EC1F1ED0}"/>
              </a:ext>
            </a:extLst>
          </p:cNvPr>
          <p:cNvSpPr/>
          <p:nvPr/>
        </p:nvSpPr>
        <p:spPr>
          <a:xfrm>
            <a:off x="3268724" y="5468982"/>
            <a:ext cx="685800" cy="45720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lpbc</a:t>
            </a:r>
          </a:p>
        </p:txBody>
      </p:sp>
      <p:sp>
        <p:nvSpPr>
          <p:cNvPr id="41" name="Ellipse 36">
            <a:extLst>
              <a:ext uri="{FF2B5EF4-FFF2-40B4-BE49-F238E27FC236}">
                <a16:creationId xmlns:a16="http://schemas.microsoft.com/office/drawing/2014/main" id="{D77B02C5-90E1-4917-AD76-9E45E3A8C0FC}"/>
              </a:ext>
            </a:extLst>
          </p:cNvPr>
          <p:cNvSpPr/>
          <p:nvPr/>
        </p:nvSpPr>
        <p:spPr>
          <a:xfrm>
            <a:off x="4281949" y="5468982"/>
            <a:ext cx="685800" cy="45720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lpoc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2" name="Ellipse 37">
            <a:extLst>
              <a:ext uri="{FF2B5EF4-FFF2-40B4-BE49-F238E27FC236}">
                <a16:creationId xmlns:a16="http://schemas.microsoft.com/office/drawing/2014/main" id="{9901F816-676D-411E-874F-B5BAA39E41D6}"/>
              </a:ext>
            </a:extLst>
          </p:cNvPr>
          <p:cNvSpPr/>
          <p:nvPr/>
        </p:nvSpPr>
        <p:spPr>
          <a:xfrm>
            <a:off x="5319006" y="5463120"/>
            <a:ext cx="685800" cy="45720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lboc</a:t>
            </a:r>
          </a:p>
        </p:txBody>
      </p:sp>
      <p:sp>
        <p:nvSpPr>
          <p:cNvPr id="43" name="Ellipse 38">
            <a:extLst>
              <a:ext uri="{FF2B5EF4-FFF2-40B4-BE49-F238E27FC236}">
                <a16:creationId xmlns:a16="http://schemas.microsoft.com/office/drawing/2014/main" id="{35B1F72F-A38C-4253-BA4E-CD41ADBF38F7}"/>
              </a:ext>
            </a:extLst>
          </p:cNvPr>
          <p:cNvSpPr/>
          <p:nvPr/>
        </p:nvSpPr>
        <p:spPr>
          <a:xfrm>
            <a:off x="6310444" y="5468982"/>
            <a:ext cx="685800" cy="45720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pboc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Ellipse 39">
                <a:extLst>
                  <a:ext uri="{FF2B5EF4-FFF2-40B4-BE49-F238E27FC236}">
                    <a16:creationId xmlns:a16="http://schemas.microsoft.com/office/drawing/2014/main" id="{D19C74AD-679C-42EB-AB57-A5DA2BAB228E}"/>
                  </a:ext>
                </a:extLst>
              </p:cNvPr>
              <p:cNvSpPr/>
              <p:nvPr/>
            </p:nvSpPr>
            <p:spPr>
              <a:xfrm>
                <a:off x="4281949" y="1292588"/>
                <a:ext cx="685800" cy="4572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3600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∅</m:t>
                      </m:r>
                    </m:oMath>
                  </m:oMathPara>
                </a14:m>
                <a:endParaRPr lang="en-US" sz="1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Ellipse 39">
                <a:extLst>
                  <a:ext uri="{FF2B5EF4-FFF2-40B4-BE49-F238E27FC236}">
                    <a16:creationId xmlns:a16="http://schemas.microsoft.com/office/drawing/2014/main" id="{D19C74AD-679C-42EB-AB57-A5DA2BAB2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949" y="1292588"/>
                <a:ext cx="685800" cy="45720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Forme libre 4">
            <a:extLst>
              <a:ext uri="{FF2B5EF4-FFF2-40B4-BE49-F238E27FC236}">
                <a16:creationId xmlns:a16="http://schemas.microsoft.com/office/drawing/2014/main" id="{502CA646-2518-4552-9921-1ADD895CCC84}"/>
              </a:ext>
            </a:extLst>
          </p:cNvPr>
          <p:cNvSpPr/>
          <p:nvPr/>
        </p:nvSpPr>
        <p:spPr>
          <a:xfrm>
            <a:off x="541898" y="1907924"/>
            <a:ext cx="8501449" cy="4250724"/>
          </a:xfrm>
          <a:custGeom>
            <a:avLst/>
            <a:gdLst>
              <a:gd name="connsiteX0" fmla="*/ 1581665 w 8501449"/>
              <a:gd name="connsiteY0" fmla="*/ 4250724 h 4250724"/>
              <a:gd name="connsiteX1" fmla="*/ 1458097 w 8501449"/>
              <a:gd name="connsiteY1" fmla="*/ 4003589 h 4250724"/>
              <a:gd name="connsiteX2" fmla="*/ 1433384 w 8501449"/>
              <a:gd name="connsiteY2" fmla="*/ 3966519 h 4250724"/>
              <a:gd name="connsiteX3" fmla="*/ 1408670 w 8501449"/>
              <a:gd name="connsiteY3" fmla="*/ 3904735 h 4250724"/>
              <a:gd name="connsiteX4" fmla="*/ 1334530 w 8501449"/>
              <a:gd name="connsiteY4" fmla="*/ 3805881 h 4250724"/>
              <a:gd name="connsiteX5" fmla="*/ 1309816 w 8501449"/>
              <a:gd name="connsiteY5" fmla="*/ 3768811 h 4250724"/>
              <a:gd name="connsiteX6" fmla="*/ 1272746 w 8501449"/>
              <a:gd name="connsiteY6" fmla="*/ 3744097 h 4250724"/>
              <a:gd name="connsiteX7" fmla="*/ 1210962 w 8501449"/>
              <a:gd name="connsiteY7" fmla="*/ 3669957 h 4250724"/>
              <a:gd name="connsiteX8" fmla="*/ 1173892 w 8501449"/>
              <a:gd name="connsiteY8" fmla="*/ 3645243 h 4250724"/>
              <a:gd name="connsiteX9" fmla="*/ 1112108 w 8501449"/>
              <a:gd name="connsiteY9" fmla="*/ 3571103 h 4250724"/>
              <a:gd name="connsiteX10" fmla="*/ 1037968 w 8501449"/>
              <a:gd name="connsiteY10" fmla="*/ 3521676 h 4250724"/>
              <a:gd name="connsiteX11" fmla="*/ 914400 w 8501449"/>
              <a:gd name="connsiteY11" fmla="*/ 3398108 h 4250724"/>
              <a:gd name="connsiteX12" fmla="*/ 827903 w 8501449"/>
              <a:gd name="connsiteY12" fmla="*/ 3311611 h 4250724"/>
              <a:gd name="connsiteX13" fmla="*/ 778476 w 8501449"/>
              <a:gd name="connsiteY13" fmla="*/ 3262184 h 4250724"/>
              <a:gd name="connsiteX14" fmla="*/ 729049 w 8501449"/>
              <a:gd name="connsiteY14" fmla="*/ 3188043 h 4250724"/>
              <a:gd name="connsiteX15" fmla="*/ 716692 w 8501449"/>
              <a:gd name="connsiteY15" fmla="*/ 3150973 h 4250724"/>
              <a:gd name="connsiteX16" fmla="*/ 679622 w 8501449"/>
              <a:gd name="connsiteY16" fmla="*/ 3089189 h 4250724"/>
              <a:gd name="connsiteX17" fmla="*/ 654908 w 8501449"/>
              <a:gd name="connsiteY17" fmla="*/ 3052119 h 4250724"/>
              <a:gd name="connsiteX18" fmla="*/ 617838 w 8501449"/>
              <a:gd name="connsiteY18" fmla="*/ 3027406 h 4250724"/>
              <a:gd name="connsiteX19" fmla="*/ 593124 w 8501449"/>
              <a:gd name="connsiteY19" fmla="*/ 2990335 h 4250724"/>
              <a:gd name="connsiteX20" fmla="*/ 518984 w 8501449"/>
              <a:gd name="connsiteY20" fmla="*/ 2953265 h 4250724"/>
              <a:gd name="connsiteX21" fmla="*/ 481914 w 8501449"/>
              <a:gd name="connsiteY21" fmla="*/ 2928552 h 4250724"/>
              <a:gd name="connsiteX22" fmla="*/ 407773 w 8501449"/>
              <a:gd name="connsiteY22" fmla="*/ 2891481 h 4250724"/>
              <a:gd name="connsiteX23" fmla="*/ 358346 w 8501449"/>
              <a:gd name="connsiteY23" fmla="*/ 2854411 h 4250724"/>
              <a:gd name="connsiteX24" fmla="*/ 321276 w 8501449"/>
              <a:gd name="connsiteY24" fmla="*/ 2817341 h 4250724"/>
              <a:gd name="connsiteX25" fmla="*/ 259492 w 8501449"/>
              <a:gd name="connsiteY25" fmla="*/ 2804984 h 4250724"/>
              <a:gd name="connsiteX26" fmla="*/ 185351 w 8501449"/>
              <a:gd name="connsiteY26" fmla="*/ 2743200 h 4250724"/>
              <a:gd name="connsiteX27" fmla="*/ 111211 w 8501449"/>
              <a:gd name="connsiteY27" fmla="*/ 2669060 h 4250724"/>
              <a:gd name="connsiteX28" fmla="*/ 61784 w 8501449"/>
              <a:gd name="connsiteY28" fmla="*/ 2619633 h 4250724"/>
              <a:gd name="connsiteX29" fmla="*/ 0 w 8501449"/>
              <a:gd name="connsiteY29" fmla="*/ 2533135 h 4250724"/>
              <a:gd name="connsiteX30" fmla="*/ 12357 w 8501449"/>
              <a:gd name="connsiteY30" fmla="*/ 2397211 h 4250724"/>
              <a:gd name="connsiteX31" fmla="*/ 74141 w 8501449"/>
              <a:gd name="connsiteY31" fmla="*/ 2335427 h 4250724"/>
              <a:gd name="connsiteX32" fmla="*/ 172995 w 8501449"/>
              <a:gd name="connsiteY32" fmla="*/ 2261287 h 4250724"/>
              <a:gd name="connsiteX33" fmla="*/ 259492 w 8501449"/>
              <a:gd name="connsiteY33" fmla="*/ 2236573 h 4250724"/>
              <a:gd name="connsiteX34" fmla="*/ 308919 w 8501449"/>
              <a:gd name="connsiteY34" fmla="*/ 2211860 h 4250724"/>
              <a:gd name="connsiteX35" fmla="*/ 358346 w 8501449"/>
              <a:gd name="connsiteY35" fmla="*/ 2199503 h 4250724"/>
              <a:gd name="connsiteX36" fmla="*/ 506627 w 8501449"/>
              <a:gd name="connsiteY36" fmla="*/ 2174789 h 4250724"/>
              <a:gd name="connsiteX37" fmla="*/ 667265 w 8501449"/>
              <a:gd name="connsiteY37" fmla="*/ 2187146 h 4250724"/>
              <a:gd name="connsiteX38" fmla="*/ 704335 w 8501449"/>
              <a:gd name="connsiteY38" fmla="*/ 2224216 h 4250724"/>
              <a:gd name="connsiteX39" fmla="*/ 803189 w 8501449"/>
              <a:gd name="connsiteY39" fmla="*/ 2298357 h 4250724"/>
              <a:gd name="connsiteX40" fmla="*/ 877330 w 8501449"/>
              <a:gd name="connsiteY40" fmla="*/ 2347784 h 4250724"/>
              <a:gd name="connsiteX41" fmla="*/ 914400 w 8501449"/>
              <a:gd name="connsiteY41" fmla="*/ 2384854 h 4250724"/>
              <a:gd name="connsiteX42" fmla="*/ 1000897 w 8501449"/>
              <a:gd name="connsiteY42" fmla="*/ 2409568 h 4250724"/>
              <a:gd name="connsiteX43" fmla="*/ 1025611 w 8501449"/>
              <a:gd name="connsiteY43" fmla="*/ 2446638 h 4250724"/>
              <a:gd name="connsiteX44" fmla="*/ 1037968 w 8501449"/>
              <a:gd name="connsiteY44" fmla="*/ 2483708 h 4250724"/>
              <a:gd name="connsiteX45" fmla="*/ 1075038 w 8501449"/>
              <a:gd name="connsiteY45" fmla="*/ 2508422 h 4250724"/>
              <a:gd name="connsiteX46" fmla="*/ 1112108 w 8501449"/>
              <a:gd name="connsiteY46" fmla="*/ 2582562 h 4250724"/>
              <a:gd name="connsiteX47" fmla="*/ 1136822 w 8501449"/>
              <a:gd name="connsiteY47" fmla="*/ 2656703 h 4250724"/>
              <a:gd name="connsiteX48" fmla="*/ 1161535 w 8501449"/>
              <a:gd name="connsiteY48" fmla="*/ 2706130 h 4250724"/>
              <a:gd name="connsiteX49" fmla="*/ 1198605 w 8501449"/>
              <a:gd name="connsiteY49" fmla="*/ 2817341 h 4250724"/>
              <a:gd name="connsiteX50" fmla="*/ 1248032 w 8501449"/>
              <a:gd name="connsiteY50" fmla="*/ 2842054 h 4250724"/>
              <a:gd name="connsiteX51" fmla="*/ 1309816 w 8501449"/>
              <a:gd name="connsiteY51" fmla="*/ 2891481 h 4250724"/>
              <a:gd name="connsiteX52" fmla="*/ 1334530 w 8501449"/>
              <a:gd name="connsiteY52" fmla="*/ 2928552 h 4250724"/>
              <a:gd name="connsiteX53" fmla="*/ 1408670 w 8501449"/>
              <a:gd name="connsiteY53" fmla="*/ 2953265 h 4250724"/>
              <a:gd name="connsiteX54" fmla="*/ 1507524 w 8501449"/>
              <a:gd name="connsiteY54" fmla="*/ 2990335 h 4250724"/>
              <a:gd name="connsiteX55" fmla="*/ 1556951 w 8501449"/>
              <a:gd name="connsiteY55" fmla="*/ 3015049 h 4250724"/>
              <a:gd name="connsiteX56" fmla="*/ 1767016 w 8501449"/>
              <a:gd name="connsiteY56" fmla="*/ 3002692 h 4250724"/>
              <a:gd name="connsiteX57" fmla="*/ 1865870 w 8501449"/>
              <a:gd name="connsiteY57" fmla="*/ 2903838 h 4250724"/>
              <a:gd name="connsiteX58" fmla="*/ 1915297 w 8501449"/>
              <a:gd name="connsiteY58" fmla="*/ 2804984 h 4250724"/>
              <a:gd name="connsiteX59" fmla="*/ 1902941 w 8501449"/>
              <a:gd name="connsiteY59" fmla="*/ 2681416 h 4250724"/>
              <a:gd name="connsiteX60" fmla="*/ 1890584 w 8501449"/>
              <a:gd name="connsiteY60" fmla="*/ 2644346 h 4250724"/>
              <a:gd name="connsiteX61" fmla="*/ 1816443 w 8501449"/>
              <a:gd name="connsiteY61" fmla="*/ 2570206 h 4250724"/>
              <a:gd name="connsiteX62" fmla="*/ 1791730 w 8501449"/>
              <a:gd name="connsiteY62" fmla="*/ 2533135 h 4250724"/>
              <a:gd name="connsiteX63" fmla="*/ 1779373 w 8501449"/>
              <a:gd name="connsiteY63" fmla="*/ 2397211 h 4250724"/>
              <a:gd name="connsiteX64" fmla="*/ 1767016 w 8501449"/>
              <a:gd name="connsiteY64" fmla="*/ 2360141 h 4250724"/>
              <a:gd name="connsiteX65" fmla="*/ 1742303 w 8501449"/>
              <a:gd name="connsiteY65" fmla="*/ 2273643 h 4250724"/>
              <a:gd name="connsiteX66" fmla="*/ 1729946 w 8501449"/>
              <a:gd name="connsiteY66" fmla="*/ 2236573 h 4250724"/>
              <a:gd name="connsiteX67" fmla="*/ 1692876 w 8501449"/>
              <a:gd name="connsiteY67" fmla="*/ 2199503 h 4250724"/>
              <a:gd name="connsiteX68" fmla="*/ 1668162 w 8501449"/>
              <a:gd name="connsiteY68" fmla="*/ 2162433 h 4250724"/>
              <a:gd name="connsiteX69" fmla="*/ 1594022 w 8501449"/>
              <a:gd name="connsiteY69" fmla="*/ 2088292 h 4250724"/>
              <a:gd name="connsiteX70" fmla="*/ 1544595 w 8501449"/>
              <a:gd name="connsiteY70" fmla="*/ 2038865 h 4250724"/>
              <a:gd name="connsiteX71" fmla="*/ 1495168 w 8501449"/>
              <a:gd name="connsiteY71" fmla="*/ 1989438 h 4250724"/>
              <a:gd name="connsiteX72" fmla="*/ 1458097 w 8501449"/>
              <a:gd name="connsiteY72" fmla="*/ 1940011 h 4250724"/>
              <a:gd name="connsiteX73" fmla="*/ 1383957 w 8501449"/>
              <a:gd name="connsiteY73" fmla="*/ 1865870 h 4250724"/>
              <a:gd name="connsiteX74" fmla="*/ 1359243 w 8501449"/>
              <a:gd name="connsiteY74" fmla="*/ 1828800 h 4250724"/>
              <a:gd name="connsiteX75" fmla="*/ 1285103 w 8501449"/>
              <a:gd name="connsiteY75" fmla="*/ 1767016 h 4250724"/>
              <a:gd name="connsiteX76" fmla="*/ 1223319 w 8501449"/>
              <a:gd name="connsiteY76" fmla="*/ 1692876 h 4250724"/>
              <a:gd name="connsiteX77" fmla="*/ 1173892 w 8501449"/>
              <a:gd name="connsiteY77" fmla="*/ 1581665 h 4250724"/>
              <a:gd name="connsiteX78" fmla="*/ 1161535 w 8501449"/>
              <a:gd name="connsiteY78" fmla="*/ 1519881 h 4250724"/>
              <a:gd name="connsiteX79" fmla="*/ 1136822 w 8501449"/>
              <a:gd name="connsiteY79" fmla="*/ 1433384 h 4250724"/>
              <a:gd name="connsiteX80" fmla="*/ 1149178 w 8501449"/>
              <a:gd name="connsiteY80" fmla="*/ 1223319 h 4250724"/>
              <a:gd name="connsiteX81" fmla="*/ 1248032 w 8501449"/>
              <a:gd name="connsiteY81" fmla="*/ 1136822 h 4250724"/>
              <a:gd name="connsiteX82" fmla="*/ 1346887 w 8501449"/>
              <a:gd name="connsiteY82" fmla="*/ 1087395 h 4250724"/>
              <a:gd name="connsiteX83" fmla="*/ 1445741 w 8501449"/>
              <a:gd name="connsiteY83" fmla="*/ 1062681 h 4250724"/>
              <a:gd name="connsiteX84" fmla="*/ 1532238 w 8501449"/>
              <a:gd name="connsiteY84" fmla="*/ 1037968 h 4250724"/>
              <a:gd name="connsiteX85" fmla="*/ 1680519 w 8501449"/>
              <a:gd name="connsiteY85" fmla="*/ 1050324 h 4250724"/>
              <a:gd name="connsiteX86" fmla="*/ 1754660 w 8501449"/>
              <a:gd name="connsiteY86" fmla="*/ 1124465 h 4250724"/>
              <a:gd name="connsiteX87" fmla="*/ 1791730 w 8501449"/>
              <a:gd name="connsiteY87" fmla="*/ 1161535 h 4250724"/>
              <a:gd name="connsiteX88" fmla="*/ 1828800 w 8501449"/>
              <a:gd name="connsiteY88" fmla="*/ 1433384 h 4250724"/>
              <a:gd name="connsiteX89" fmla="*/ 1878227 w 8501449"/>
              <a:gd name="connsiteY89" fmla="*/ 1618735 h 4250724"/>
              <a:gd name="connsiteX90" fmla="*/ 1927654 w 8501449"/>
              <a:gd name="connsiteY90" fmla="*/ 1767016 h 4250724"/>
              <a:gd name="connsiteX91" fmla="*/ 1940011 w 8501449"/>
              <a:gd name="connsiteY91" fmla="*/ 1804087 h 4250724"/>
              <a:gd name="connsiteX92" fmla="*/ 2063578 w 8501449"/>
              <a:gd name="connsiteY92" fmla="*/ 1915297 h 4250724"/>
              <a:gd name="connsiteX93" fmla="*/ 2088292 w 8501449"/>
              <a:gd name="connsiteY93" fmla="*/ 1952368 h 4250724"/>
              <a:gd name="connsiteX94" fmla="*/ 2125362 w 8501449"/>
              <a:gd name="connsiteY94" fmla="*/ 1964724 h 4250724"/>
              <a:gd name="connsiteX95" fmla="*/ 2446638 w 8501449"/>
              <a:gd name="connsiteY95" fmla="*/ 1952368 h 4250724"/>
              <a:gd name="connsiteX96" fmla="*/ 2483708 w 8501449"/>
              <a:gd name="connsiteY96" fmla="*/ 1915297 h 4250724"/>
              <a:gd name="connsiteX97" fmla="*/ 2496065 w 8501449"/>
              <a:gd name="connsiteY97" fmla="*/ 1878227 h 4250724"/>
              <a:gd name="connsiteX98" fmla="*/ 2533135 w 8501449"/>
              <a:gd name="connsiteY98" fmla="*/ 1853514 h 4250724"/>
              <a:gd name="connsiteX99" fmla="*/ 2582562 w 8501449"/>
              <a:gd name="connsiteY99" fmla="*/ 1742303 h 4250724"/>
              <a:gd name="connsiteX100" fmla="*/ 2594919 w 8501449"/>
              <a:gd name="connsiteY100" fmla="*/ 1692876 h 4250724"/>
              <a:gd name="connsiteX101" fmla="*/ 2644346 w 8501449"/>
              <a:gd name="connsiteY101" fmla="*/ 1618735 h 4250724"/>
              <a:gd name="connsiteX102" fmla="*/ 2669060 w 8501449"/>
              <a:gd name="connsiteY102" fmla="*/ 1581665 h 4250724"/>
              <a:gd name="connsiteX103" fmla="*/ 2718487 w 8501449"/>
              <a:gd name="connsiteY103" fmla="*/ 1495168 h 4250724"/>
              <a:gd name="connsiteX104" fmla="*/ 2730843 w 8501449"/>
              <a:gd name="connsiteY104" fmla="*/ 1458097 h 4250724"/>
              <a:gd name="connsiteX105" fmla="*/ 2743200 w 8501449"/>
              <a:gd name="connsiteY105" fmla="*/ 1309816 h 4250724"/>
              <a:gd name="connsiteX106" fmla="*/ 2780270 w 8501449"/>
              <a:gd name="connsiteY106" fmla="*/ 1272746 h 4250724"/>
              <a:gd name="connsiteX107" fmla="*/ 2804984 w 8501449"/>
              <a:gd name="connsiteY107" fmla="*/ 1235676 h 4250724"/>
              <a:gd name="connsiteX108" fmla="*/ 2879124 w 8501449"/>
              <a:gd name="connsiteY108" fmla="*/ 1210962 h 4250724"/>
              <a:gd name="connsiteX109" fmla="*/ 2916195 w 8501449"/>
              <a:gd name="connsiteY109" fmla="*/ 1173892 h 4250724"/>
              <a:gd name="connsiteX110" fmla="*/ 3027405 w 8501449"/>
              <a:gd name="connsiteY110" fmla="*/ 1149179 h 4250724"/>
              <a:gd name="connsiteX111" fmla="*/ 3089189 w 8501449"/>
              <a:gd name="connsiteY111" fmla="*/ 1124465 h 4250724"/>
              <a:gd name="connsiteX112" fmla="*/ 3150973 w 8501449"/>
              <a:gd name="connsiteY112" fmla="*/ 1112108 h 4250724"/>
              <a:gd name="connsiteX113" fmla="*/ 3188043 w 8501449"/>
              <a:gd name="connsiteY113" fmla="*/ 1099752 h 4250724"/>
              <a:gd name="connsiteX114" fmla="*/ 3225114 w 8501449"/>
              <a:gd name="connsiteY114" fmla="*/ 1062681 h 4250724"/>
              <a:gd name="connsiteX115" fmla="*/ 3237470 w 8501449"/>
              <a:gd name="connsiteY115" fmla="*/ 1025611 h 4250724"/>
              <a:gd name="connsiteX116" fmla="*/ 3274541 w 8501449"/>
              <a:gd name="connsiteY116" fmla="*/ 1000897 h 4250724"/>
              <a:gd name="connsiteX117" fmla="*/ 3299254 w 8501449"/>
              <a:gd name="connsiteY117" fmla="*/ 963827 h 4250724"/>
              <a:gd name="connsiteX118" fmla="*/ 3385751 w 8501449"/>
              <a:gd name="connsiteY118" fmla="*/ 889687 h 4250724"/>
              <a:gd name="connsiteX119" fmla="*/ 3447535 w 8501449"/>
              <a:gd name="connsiteY119" fmla="*/ 815546 h 4250724"/>
              <a:gd name="connsiteX120" fmla="*/ 3484605 w 8501449"/>
              <a:gd name="connsiteY120" fmla="*/ 790833 h 4250724"/>
              <a:gd name="connsiteX121" fmla="*/ 3509319 w 8501449"/>
              <a:gd name="connsiteY121" fmla="*/ 716692 h 4250724"/>
              <a:gd name="connsiteX122" fmla="*/ 3534032 w 8501449"/>
              <a:gd name="connsiteY122" fmla="*/ 667265 h 4250724"/>
              <a:gd name="connsiteX123" fmla="*/ 3558746 w 8501449"/>
              <a:gd name="connsiteY123" fmla="*/ 593124 h 4250724"/>
              <a:gd name="connsiteX124" fmla="*/ 3583460 w 8501449"/>
              <a:gd name="connsiteY124" fmla="*/ 518984 h 4250724"/>
              <a:gd name="connsiteX125" fmla="*/ 3608173 w 8501449"/>
              <a:gd name="connsiteY125" fmla="*/ 407773 h 4250724"/>
              <a:gd name="connsiteX126" fmla="*/ 3632887 w 8501449"/>
              <a:gd name="connsiteY126" fmla="*/ 358346 h 4250724"/>
              <a:gd name="connsiteX127" fmla="*/ 3694670 w 8501449"/>
              <a:gd name="connsiteY127" fmla="*/ 222422 h 4250724"/>
              <a:gd name="connsiteX128" fmla="*/ 3719384 w 8501449"/>
              <a:gd name="connsiteY128" fmla="*/ 135924 h 4250724"/>
              <a:gd name="connsiteX129" fmla="*/ 3756454 w 8501449"/>
              <a:gd name="connsiteY129" fmla="*/ 98854 h 4250724"/>
              <a:gd name="connsiteX130" fmla="*/ 3842951 w 8501449"/>
              <a:gd name="connsiteY130" fmla="*/ 49427 h 4250724"/>
              <a:gd name="connsiteX131" fmla="*/ 3892378 w 8501449"/>
              <a:gd name="connsiteY131" fmla="*/ 37070 h 4250724"/>
              <a:gd name="connsiteX132" fmla="*/ 3929449 w 8501449"/>
              <a:gd name="connsiteY132" fmla="*/ 24714 h 4250724"/>
              <a:gd name="connsiteX133" fmla="*/ 4040660 w 8501449"/>
              <a:gd name="connsiteY133" fmla="*/ 0 h 4250724"/>
              <a:gd name="connsiteX134" fmla="*/ 4374292 w 8501449"/>
              <a:gd name="connsiteY134" fmla="*/ 12357 h 4250724"/>
              <a:gd name="connsiteX135" fmla="*/ 4411362 w 8501449"/>
              <a:gd name="connsiteY135" fmla="*/ 24714 h 4250724"/>
              <a:gd name="connsiteX136" fmla="*/ 4448432 w 8501449"/>
              <a:gd name="connsiteY136" fmla="*/ 61784 h 4250724"/>
              <a:gd name="connsiteX137" fmla="*/ 4497860 w 8501449"/>
              <a:gd name="connsiteY137" fmla="*/ 160638 h 4250724"/>
              <a:gd name="connsiteX138" fmla="*/ 4485503 w 8501449"/>
              <a:gd name="connsiteY138" fmla="*/ 420130 h 4250724"/>
              <a:gd name="connsiteX139" fmla="*/ 4473146 w 8501449"/>
              <a:gd name="connsiteY139" fmla="*/ 457200 h 4250724"/>
              <a:gd name="connsiteX140" fmla="*/ 4436076 w 8501449"/>
              <a:gd name="connsiteY140" fmla="*/ 568411 h 4250724"/>
              <a:gd name="connsiteX141" fmla="*/ 4399005 w 8501449"/>
              <a:gd name="connsiteY141" fmla="*/ 605481 h 4250724"/>
              <a:gd name="connsiteX142" fmla="*/ 4386649 w 8501449"/>
              <a:gd name="connsiteY142" fmla="*/ 642552 h 4250724"/>
              <a:gd name="connsiteX143" fmla="*/ 4324865 w 8501449"/>
              <a:gd name="connsiteY143" fmla="*/ 716692 h 4250724"/>
              <a:gd name="connsiteX144" fmla="*/ 4287795 w 8501449"/>
              <a:gd name="connsiteY144" fmla="*/ 741406 h 4250724"/>
              <a:gd name="connsiteX145" fmla="*/ 4238368 w 8501449"/>
              <a:gd name="connsiteY145" fmla="*/ 815546 h 4250724"/>
              <a:gd name="connsiteX146" fmla="*/ 4188941 w 8501449"/>
              <a:gd name="connsiteY146" fmla="*/ 914400 h 4250724"/>
              <a:gd name="connsiteX147" fmla="*/ 4164227 w 8501449"/>
              <a:gd name="connsiteY147" fmla="*/ 963827 h 4250724"/>
              <a:gd name="connsiteX148" fmla="*/ 4127157 w 8501449"/>
              <a:gd name="connsiteY148" fmla="*/ 988541 h 4250724"/>
              <a:gd name="connsiteX149" fmla="*/ 4114800 w 8501449"/>
              <a:gd name="connsiteY149" fmla="*/ 1025611 h 4250724"/>
              <a:gd name="connsiteX150" fmla="*/ 4090087 w 8501449"/>
              <a:gd name="connsiteY150" fmla="*/ 1075038 h 4250724"/>
              <a:gd name="connsiteX151" fmla="*/ 4040660 w 8501449"/>
              <a:gd name="connsiteY151" fmla="*/ 1173892 h 4250724"/>
              <a:gd name="connsiteX152" fmla="*/ 4028303 w 8501449"/>
              <a:gd name="connsiteY152" fmla="*/ 1223319 h 4250724"/>
              <a:gd name="connsiteX153" fmla="*/ 4053016 w 8501449"/>
              <a:gd name="connsiteY153" fmla="*/ 1309816 h 4250724"/>
              <a:gd name="connsiteX154" fmla="*/ 4065373 w 8501449"/>
              <a:gd name="connsiteY154" fmla="*/ 1346887 h 4250724"/>
              <a:gd name="connsiteX155" fmla="*/ 4102443 w 8501449"/>
              <a:gd name="connsiteY155" fmla="*/ 1383957 h 4250724"/>
              <a:gd name="connsiteX156" fmla="*/ 4102443 w 8501449"/>
              <a:gd name="connsiteY156" fmla="*/ 1692876 h 4250724"/>
              <a:gd name="connsiteX157" fmla="*/ 4139514 w 8501449"/>
              <a:gd name="connsiteY157" fmla="*/ 1791730 h 4250724"/>
              <a:gd name="connsiteX158" fmla="*/ 4188941 w 8501449"/>
              <a:gd name="connsiteY158" fmla="*/ 1804087 h 4250724"/>
              <a:gd name="connsiteX159" fmla="*/ 4226011 w 8501449"/>
              <a:gd name="connsiteY159" fmla="*/ 1828800 h 4250724"/>
              <a:gd name="connsiteX160" fmla="*/ 4263081 w 8501449"/>
              <a:gd name="connsiteY160" fmla="*/ 1841157 h 4250724"/>
              <a:gd name="connsiteX161" fmla="*/ 5016843 w 8501449"/>
              <a:gd name="connsiteY161" fmla="*/ 1816443 h 4250724"/>
              <a:gd name="connsiteX162" fmla="*/ 5239265 w 8501449"/>
              <a:gd name="connsiteY162" fmla="*/ 1791730 h 4250724"/>
              <a:gd name="connsiteX163" fmla="*/ 5301049 w 8501449"/>
              <a:gd name="connsiteY163" fmla="*/ 1767016 h 4250724"/>
              <a:gd name="connsiteX164" fmla="*/ 5350476 w 8501449"/>
              <a:gd name="connsiteY164" fmla="*/ 1754660 h 4250724"/>
              <a:gd name="connsiteX165" fmla="*/ 5436973 w 8501449"/>
              <a:gd name="connsiteY165" fmla="*/ 1717589 h 4250724"/>
              <a:gd name="connsiteX166" fmla="*/ 5535827 w 8501449"/>
              <a:gd name="connsiteY166" fmla="*/ 1692876 h 4250724"/>
              <a:gd name="connsiteX167" fmla="*/ 5634681 w 8501449"/>
              <a:gd name="connsiteY167" fmla="*/ 1606379 h 4250724"/>
              <a:gd name="connsiteX168" fmla="*/ 5659395 w 8501449"/>
              <a:gd name="connsiteY168" fmla="*/ 1544595 h 4250724"/>
              <a:gd name="connsiteX169" fmla="*/ 5684108 w 8501449"/>
              <a:gd name="connsiteY169" fmla="*/ 1507524 h 4250724"/>
              <a:gd name="connsiteX170" fmla="*/ 5708822 w 8501449"/>
              <a:gd name="connsiteY170" fmla="*/ 1359243 h 4250724"/>
              <a:gd name="connsiteX171" fmla="*/ 5770605 w 8501449"/>
              <a:gd name="connsiteY171" fmla="*/ 1260389 h 4250724"/>
              <a:gd name="connsiteX172" fmla="*/ 5807676 w 8501449"/>
              <a:gd name="connsiteY172" fmla="*/ 1235676 h 4250724"/>
              <a:gd name="connsiteX173" fmla="*/ 5955957 w 8501449"/>
              <a:gd name="connsiteY173" fmla="*/ 1136822 h 4250724"/>
              <a:gd name="connsiteX174" fmla="*/ 6277232 w 8501449"/>
              <a:gd name="connsiteY174" fmla="*/ 1161535 h 4250724"/>
              <a:gd name="connsiteX175" fmla="*/ 6289589 w 8501449"/>
              <a:gd name="connsiteY175" fmla="*/ 1210962 h 4250724"/>
              <a:gd name="connsiteX176" fmla="*/ 6326660 w 8501449"/>
              <a:gd name="connsiteY176" fmla="*/ 1248033 h 4250724"/>
              <a:gd name="connsiteX177" fmla="*/ 6363730 w 8501449"/>
              <a:gd name="connsiteY177" fmla="*/ 1322173 h 4250724"/>
              <a:gd name="connsiteX178" fmla="*/ 6413157 w 8501449"/>
              <a:gd name="connsiteY178" fmla="*/ 1346887 h 4250724"/>
              <a:gd name="connsiteX179" fmla="*/ 6524368 w 8501449"/>
              <a:gd name="connsiteY179" fmla="*/ 1297460 h 4250724"/>
              <a:gd name="connsiteX180" fmla="*/ 6573795 w 8501449"/>
              <a:gd name="connsiteY180" fmla="*/ 1285103 h 4250724"/>
              <a:gd name="connsiteX181" fmla="*/ 6672649 w 8501449"/>
              <a:gd name="connsiteY181" fmla="*/ 1223319 h 4250724"/>
              <a:gd name="connsiteX182" fmla="*/ 6746789 w 8501449"/>
              <a:gd name="connsiteY182" fmla="*/ 1210962 h 4250724"/>
              <a:gd name="connsiteX183" fmla="*/ 7166919 w 8501449"/>
              <a:gd name="connsiteY183" fmla="*/ 1285103 h 4250724"/>
              <a:gd name="connsiteX184" fmla="*/ 7179276 w 8501449"/>
              <a:gd name="connsiteY184" fmla="*/ 1334530 h 4250724"/>
              <a:gd name="connsiteX185" fmla="*/ 7154562 w 8501449"/>
              <a:gd name="connsiteY185" fmla="*/ 1556952 h 4250724"/>
              <a:gd name="connsiteX186" fmla="*/ 7142205 w 8501449"/>
              <a:gd name="connsiteY186" fmla="*/ 1594022 h 4250724"/>
              <a:gd name="connsiteX187" fmla="*/ 7080422 w 8501449"/>
              <a:gd name="connsiteY187" fmla="*/ 1692876 h 4250724"/>
              <a:gd name="connsiteX188" fmla="*/ 6993924 w 8501449"/>
              <a:gd name="connsiteY188" fmla="*/ 1754660 h 4250724"/>
              <a:gd name="connsiteX189" fmla="*/ 6919784 w 8501449"/>
              <a:gd name="connsiteY189" fmla="*/ 1804087 h 4250724"/>
              <a:gd name="connsiteX190" fmla="*/ 6882714 w 8501449"/>
              <a:gd name="connsiteY190" fmla="*/ 1828800 h 4250724"/>
              <a:gd name="connsiteX191" fmla="*/ 6820930 w 8501449"/>
              <a:gd name="connsiteY191" fmla="*/ 1853514 h 4250724"/>
              <a:gd name="connsiteX192" fmla="*/ 6746789 w 8501449"/>
              <a:gd name="connsiteY192" fmla="*/ 1915297 h 4250724"/>
              <a:gd name="connsiteX193" fmla="*/ 6697362 w 8501449"/>
              <a:gd name="connsiteY193" fmla="*/ 1952368 h 4250724"/>
              <a:gd name="connsiteX194" fmla="*/ 6635578 w 8501449"/>
              <a:gd name="connsiteY194" fmla="*/ 2051222 h 4250724"/>
              <a:gd name="connsiteX195" fmla="*/ 6598508 w 8501449"/>
              <a:gd name="connsiteY195" fmla="*/ 2137719 h 4250724"/>
              <a:gd name="connsiteX196" fmla="*/ 6573795 w 8501449"/>
              <a:gd name="connsiteY196" fmla="*/ 2211860 h 4250724"/>
              <a:gd name="connsiteX197" fmla="*/ 6549081 w 8501449"/>
              <a:gd name="connsiteY197" fmla="*/ 2248930 h 4250724"/>
              <a:gd name="connsiteX198" fmla="*/ 6524368 w 8501449"/>
              <a:gd name="connsiteY198" fmla="*/ 2347784 h 4250724"/>
              <a:gd name="connsiteX199" fmla="*/ 6499654 w 8501449"/>
              <a:gd name="connsiteY199" fmla="*/ 2397211 h 4250724"/>
              <a:gd name="connsiteX200" fmla="*/ 6474941 w 8501449"/>
              <a:gd name="connsiteY200" fmla="*/ 2496065 h 4250724"/>
              <a:gd name="connsiteX201" fmla="*/ 6450227 w 8501449"/>
              <a:gd name="connsiteY201" fmla="*/ 2533135 h 4250724"/>
              <a:gd name="connsiteX202" fmla="*/ 6388443 w 8501449"/>
              <a:gd name="connsiteY202" fmla="*/ 2619633 h 4250724"/>
              <a:gd name="connsiteX203" fmla="*/ 6363730 w 8501449"/>
              <a:gd name="connsiteY203" fmla="*/ 2693773 h 4250724"/>
              <a:gd name="connsiteX204" fmla="*/ 6376087 w 8501449"/>
              <a:gd name="connsiteY204" fmla="*/ 2804984 h 4250724"/>
              <a:gd name="connsiteX205" fmla="*/ 6425514 w 8501449"/>
              <a:gd name="connsiteY205" fmla="*/ 2879124 h 4250724"/>
              <a:gd name="connsiteX206" fmla="*/ 6474941 w 8501449"/>
              <a:gd name="connsiteY206" fmla="*/ 2953265 h 4250724"/>
              <a:gd name="connsiteX207" fmla="*/ 6524368 w 8501449"/>
              <a:gd name="connsiteY207" fmla="*/ 2990335 h 4250724"/>
              <a:gd name="connsiteX208" fmla="*/ 6561438 w 8501449"/>
              <a:gd name="connsiteY208" fmla="*/ 3002692 h 4250724"/>
              <a:gd name="connsiteX209" fmla="*/ 6944497 w 8501449"/>
              <a:gd name="connsiteY209" fmla="*/ 2965622 h 4250724"/>
              <a:gd name="connsiteX210" fmla="*/ 6993924 w 8501449"/>
              <a:gd name="connsiteY210" fmla="*/ 2953265 h 4250724"/>
              <a:gd name="connsiteX211" fmla="*/ 7030995 w 8501449"/>
              <a:gd name="connsiteY211" fmla="*/ 2928552 h 4250724"/>
              <a:gd name="connsiteX212" fmla="*/ 7092778 w 8501449"/>
              <a:gd name="connsiteY212" fmla="*/ 2903838 h 4250724"/>
              <a:gd name="connsiteX213" fmla="*/ 7117492 w 8501449"/>
              <a:gd name="connsiteY213" fmla="*/ 2866768 h 4250724"/>
              <a:gd name="connsiteX214" fmla="*/ 7154562 w 8501449"/>
              <a:gd name="connsiteY214" fmla="*/ 2829697 h 4250724"/>
              <a:gd name="connsiteX215" fmla="*/ 7166919 w 8501449"/>
              <a:gd name="connsiteY215" fmla="*/ 2780270 h 4250724"/>
              <a:gd name="connsiteX216" fmla="*/ 7203989 w 8501449"/>
              <a:gd name="connsiteY216" fmla="*/ 2693773 h 4250724"/>
              <a:gd name="connsiteX217" fmla="*/ 7241060 w 8501449"/>
              <a:gd name="connsiteY217" fmla="*/ 2409568 h 4250724"/>
              <a:gd name="connsiteX218" fmla="*/ 7302843 w 8501449"/>
              <a:gd name="connsiteY218" fmla="*/ 2347784 h 4250724"/>
              <a:gd name="connsiteX219" fmla="*/ 7339914 w 8501449"/>
              <a:gd name="connsiteY219" fmla="*/ 2298357 h 4250724"/>
              <a:gd name="connsiteX220" fmla="*/ 7438768 w 8501449"/>
              <a:gd name="connsiteY220" fmla="*/ 2248930 h 4250724"/>
              <a:gd name="connsiteX221" fmla="*/ 7475838 w 8501449"/>
              <a:gd name="connsiteY221" fmla="*/ 2224216 h 4250724"/>
              <a:gd name="connsiteX222" fmla="*/ 7821827 w 8501449"/>
              <a:gd name="connsiteY222" fmla="*/ 2236573 h 4250724"/>
              <a:gd name="connsiteX223" fmla="*/ 7858897 w 8501449"/>
              <a:gd name="connsiteY223" fmla="*/ 2248930 h 4250724"/>
              <a:gd name="connsiteX224" fmla="*/ 7908324 w 8501449"/>
              <a:gd name="connsiteY224" fmla="*/ 2261287 h 4250724"/>
              <a:gd name="connsiteX225" fmla="*/ 7945395 w 8501449"/>
              <a:gd name="connsiteY225" fmla="*/ 2298357 h 4250724"/>
              <a:gd name="connsiteX226" fmla="*/ 8081319 w 8501449"/>
              <a:gd name="connsiteY226" fmla="*/ 2397211 h 4250724"/>
              <a:gd name="connsiteX227" fmla="*/ 8130746 w 8501449"/>
              <a:gd name="connsiteY227" fmla="*/ 2446638 h 4250724"/>
              <a:gd name="connsiteX228" fmla="*/ 8180173 w 8501449"/>
              <a:gd name="connsiteY228" fmla="*/ 2471352 h 4250724"/>
              <a:gd name="connsiteX229" fmla="*/ 8241957 w 8501449"/>
              <a:gd name="connsiteY229" fmla="*/ 2508422 h 4250724"/>
              <a:gd name="connsiteX230" fmla="*/ 8291384 w 8501449"/>
              <a:gd name="connsiteY230" fmla="*/ 2520779 h 4250724"/>
              <a:gd name="connsiteX231" fmla="*/ 8353168 w 8501449"/>
              <a:gd name="connsiteY231" fmla="*/ 2545492 h 4250724"/>
              <a:gd name="connsiteX232" fmla="*/ 8452022 w 8501449"/>
              <a:gd name="connsiteY232" fmla="*/ 2607276 h 4250724"/>
              <a:gd name="connsiteX233" fmla="*/ 8501449 w 8501449"/>
              <a:gd name="connsiteY233" fmla="*/ 2631989 h 425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8501449" h="4250724">
                <a:moveTo>
                  <a:pt x="1581665" y="4250724"/>
                </a:moveTo>
                <a:cubicBezTo>
                  <a:pt x="1543928" y="4156386"/>
                  <a:pt x="1526402" y="4106048"/>
                  <a:pt x="1458097" y="4003589"/>
                </a:cubicBezTo>
                <a:cubicBezTo>
                  <a:pt x="1449859" y="3991232"/>
                  <a:pt x="1440025" y="3979802"/>
                  <a:pt x="1433384" y="3966519"/>
                </a:cubicBezTo>
                <a:cubicBezTo>
                  <a:pt x="1423464" y="3946680"/>
                  <a:pt x="1418590" y="3924574"/>
                  <a:pt x="1408670" y="3904735"/>
                </a:cubicBezTo>
                <a:cubicBezTo>
                  <a:pt x="1394702" y="3876798"/>
                  <a:pt x="1348172" y="3824070"/>
                  <a:pt x="1334530" y="3805881"/>
                </a:cubicBezTo>
                <a:cubicBezTo>
                  <a:pt x="1325619" y="3794000"/>
                  <a:pt x="1320317" y="3779312"/>
                  <a:pt x="1309816" y="3768811"/>
                </a:cubicBezTo>
                <a:cubicBezTo>
                  <a:pt x="1299315" y="3758310"/>
                  <a:pt x="1284155" y="3753604"/>
                  <a:pt x="1272746" y="3744097"/>
                </a:cubicBezTo>
                <a:cubicBezTo>
                  <a:pt x="1151289" y="3642881"/>
                  <a:pt x="1308161" y="3767156"/>
                  <a:pt x="1210962" y="3669957"/>
                </a:cubicBezTo>
                <a:cubicBezTo>
                  <a:pt x="1200461" y="3659456"/>
                  <a:pt x="1186249" y="3653481"/>
                  <a:pt x="1173892" y="3645243"/>
                </a:cubicBezTo>
                <a:cubicBezTo>
                  <a:pt x="1151924" y="3612293"/>
                  <a:pt x="1145041" y="3596718"/>
                  <a:pt x="1112108" y="3571103"/>
                </a:cubicBezTo>
                <a:cubicBezTo>
                  <a:pt x="1088663" y="3552868"/>
                  <a:pt x="1058970" y="3542678"/>
                  <a:pt x="1037968" y="3521676"/>
                </a:cubicBezTo>
                <a:lnTo>
                  <a:pt x="914400" y="3398108"/>
                </a:lnTo>
                <a:lnTo>
                  <a:pt x="827903" y="3311611"/>
                </a:lnTo>
                <a:lnTo>
                  <a:pt x="778476" y="3262184"/>
                </a:lnTo>
                <a:cubicBezTo>
                  <a:pt x="749094" y="3174041"/>
                  <a:pt x="790756" y="3280604"/>
                  <a:pt x="729049" y="3188043"/>
                </a:cubicBezTo>
                <a:cubicBezTo>
                  <a:pt x="721824" y="3177205"/>
                  <a:pt x="722517" y="3162623"/>
                  <a:pt x="716692" y="3150973"/>
                </a:cubicBezTo>
                <a:cubicBezTo>
                  <a:pt x="705951" y="3129491"/>
                  <a:pt x="692351" y="3109556"/>
                  <a:pt x="679622" y="3089189"/>
                </a:cubicBezTo>
                <a:cubicBezTo>
                  <a:pt x="671751" y="3076595"/>
                  <a:pt x="665409" y="3062620"/>
                  <a:pt x="654908" y="3052119"/>
                </a:cubicBezTo>
                <a:cubicBezTo>
                  <a:pt x="644407" y="3041618"/>
                  <a:pt x="630195" y="3035644"/>
                  <a:pt x="617838" y="3027406"/>
                </a:cubicBezTo>
                <a:cubicBezTo>
                  <a:pt x="609600" y="3015049"/>
                  <a:pt x="603625" y="3000836"/>
                  <a:pt x="593124" y="2990335"/>
                </a:cubicBezTo>
                <a:cubicBezTo>
                  <a:pt x="557714" y="2954925"/>
                  <a:pt x="559182" y="2973364"/>
                  <a:pt x="518984" y="2953265"/>
                </a:cubicBezTo>
                <a:cubicBezTo>
                  <a:pt x="505701" y="2946624"/>
                  <a:pt x="494896" y="2935764"/>
                  <a:pt x="481914" y="2928552"/>
                </a:cubicBezTo>
                <a:cubicBezTo>
                  <a:pt x="457760" y="2915133"/>
                  <a:pt x="431466" y="2905697"/>
                  <a:pt x="407773" y="2891481"/>
                </a:cubicBezTo>
                <a:cubicBezTo>
                  <a:pt x="390113" y="2880885"/>
                  <a:pt x="373983" y="2867814"/>
                  <a:pt x="358346" y="2854411"/>
                </a:cubicBezTo>
                <a:cubicBezTo>
                  <a:pt x="345078" y="2843038"/>
                  <a:pt x="336906" y="2825156"/>
                  <a:pt x="321276" y="2817341"/>
                </a:cubicBezTo>
                <a:cubicBezTo>
                  <a:pt x="302491" y="2807948"/>
                  <a:pt x="280087" y="2809103"/>
                  <a:pt x="259492" y="2804984"/>
                </a:cubicBezTo>
                <a:cubicBezTo>
                  <a:pt x="202891" y="2720085"/>
                  <a:pt x="274938" y="2814870"/>
                  <a:pt x="185351" y="2743200"/>
                </a:cubicBezTo>
                <a:cubicBezTo>
                  <a:pt x="158060" y="2721367"/>
                  <a:pt x="135924" y="2693773"/>
                  <a:pt x="111211" y="2669060"/>
                </a:cubicBezTo>
                <a:cubicBezTo>
                  <a:pt x="94735" y="2652584"/>
                  <a:pt x="75764" y="2638273"/>
                  <a:pt x="61784" y="2619633"/>
                </a:cubicBezTo>
                <a:cubicBezTo>
                  <a:pt x="15803" y="2558325"/>
                  <a:pt x="36138" y="2587342"/>
                  <a:pt x="0" y="2533135"/>
                </a:cubicBezTo>
                <a:cubicBezTo>
                  <a:pt x="4119" y="2487827"/>
                  <a:pt x="2825" y="2441696"/>
                  <a:pt x="12357" y="2397211"/>
                </a:cubicBezTo>
                <a:cubicBezTo>
                  <a:pt x="20237" y="2360439"/>
                  <a:pt x="49785" y="2355723"/>
                  <a:pt x="74141" y="2335427"/>
                </a:cubicBezTo>
                <a:cubicBezTo>
                  <a:pt x="138465" y="2281824"/>
                  <a:pt x="82110" y="2306729"/>
                  <a:pt x="172995" y="2261287"/>
                </a:cubicBezTo>
                <a:cubicBezTo>
                  <a:pt x="202869" y="2246350"/>
                  <a:pt x="227817" y="2248451"/>
                  <a:pt x="259492" y="2236573"/>
                </a:cubicBezTo>
                <a:cubicBezTo>
                  <a:pt x="276739" y="2230105"/>
                  <a:pt x="291672" y="2218328"/>
                  <a:pt x="308919" y="2211860"/>
                </a:cubicBezTo>
                <a:cubicBezTo>
                  <a:pt x="324820" y="2205897"/>
                  <a:pt x="341654" y="2202633"/>
                  <a:pt x="358346" y="2199503"/>
                </a:cubicBezTo>
                <a:cubicBezTo>
                  <a:pt x="407597" y="2190268"/>
                  <a:pt x="457200" y="2183027"/>
                  <a:pt x="506627" y="2174789"/>
                </a:cubicBezTo>
                <a:cubicBezTo>
                  <a:pt x="560173" y="2178908"/>
                  <a:pt x="615164" y="2174121"/>
                  <a:pt x="667265" y="2187146"/>
                </a:cubicBezTo>
                <a:cubicBezTo>
                  <a:pt x="684218" y="2191384"/>
                  <a:pt x="691184" y="2212709"/>
                  <a:pt x="704335" y="2224216"/>
                </a:cubicBezTo>
                <a:cubicBezTo>
                  <a:pt x="751296" y="2265307"/>
                  <a:pt x="759052" y="2268931"/>
                  <a:pt x="803189" y="2298357"/>
                </a:cubicBezTo>
                <a:cubicBezTo>
                  <a:pt x="856647" y="2378542"/>
                  <a:pt x="791398" y="2298680"/>
                  <a:pt x="877330" y="2347784"/>
                </a:cubicBezTo>
                <a:cubicBezTo>
                  <a:pt x="892503" y="2356454"/>
                  <a:pt x="899860" y="2375161"/>
                  <a:pt x="914400" y="2384854"/>
                </a:cubicBezTo>
                <a:cubicBezTo>
                  <a:pt x="925037" y="2391945"/>
                  <a:pt x="994305" y="2407920"/>
                  <a:pt x="1000897" y="2409568"/>
                </a:cubicBezTo>
                <a:cubicBezTo>
                  <a:pt x="1009135" y="2421925"/>
                  <a:pt x="1018969" y="2433355"/>
                  <a:pt x="1025611" y="2446638"/>
                </a:cubicBezTo>
                <a:cubicBezTo>
                  <a:pt x="1031436" y="2458288"/>
                  <a:pt x="1029831" y="2473537"/>
                  <a:pt x="1037968" y="2483708"/>
                </a:cubicBezTo>
                <a:cubicBezTo>
                  <a:pt x="1047245" y="2495305"/>
                  <a:pt x="1062681" y="2500184"/>
                  <a:pt x="1075038" y="2508422"/>
                </a:cubicBezTo>
                <a:cubicBezTo>
                  <a:pt x="1120106" y="2643621"/>
                  <a:pt x="1048229" y="2438834"/>
                  <a:pt x="1112108" y="2582562"/>
                </a:cubicBezTo>
                <a:cubicBezTo>
                  <a:pt x="1122688" y="2606367"/>
                  <a:pt x="1125172" y="2633403"/>
                  <a:pt x="1136822" y="2656703"/>
                </a:cubicBezTo>
                <a:lnTo>
                  <a:pt x="1161535" y="2706130"/>
                </a:lnTo>
                <a:cubicBezTo>
                  <a:pt x="1167928" y="2744486"/>
                  <a:pt x="1164977" y="2789318"/>
                  <a:pt x="1198605" y="2817341"/>
                </a:cubicBezTo>
                <a:cubicBezTo>
                  <a:pt x="1212756" y="2829133"/>
                  <a:pt x="1231556" y="2833816"/>
                  <a:pt x="1248032" y="2842054"/>
                </a:cubicBezTo>
                <a:cubicBezTo>
                  <a:pt x="1318861" y="2948295"/>
                  <a:pt x="1224548" y="2823266"/>
                  <a:pt x="1309816" y="2891481"/>
                </a:cubicBezTo>
                <a:cubicBezTo>
                  <a:pt x="1321413" y="2900759"/>
                  <a:pt x="1321936" y="2920681"/>
                  <a:pt x="1334530" y="2928552"/>
                </a:cubicBezTo>
                <a:cubicBezTo>
                  <a:pt x="1356620" y="2942359"/>
                  <a:pt x="1385370" y="2941615"/>
                  <a:pt x="1408670" y="2953265"/>
                </a:cubicBezTo>
                <a:cubicBezTo>
                  <a:pt x="1473287" y="2985574"/>
                  <a:pt x="1440226" y="2973512"/>
                  <a:pt x="1507524" y="2990335"/>
                </a:cubicBezTo>
                <a:cubicBezTo>
                  <a:pt x="1524000" y="2998573"/>
                  <a:pt x="1539081" y="3010581"/>
                  <a:pt x="1556951" y="3015049"/>
                </a:cubicBezTo>
                <a:cubicBezTo>
                  <a:pt x="1657345" y="3040148"/>
                  <a:pt x="1664718" y="3025425"/>
                  <a:pt x="1767016" y="3002692"/>
                </a:cubicBezTo>
                <a:cubicBezTo>
                  <a:pt x="1799967" y="2969741"/>
                  <a:pt x="1845030" y="2945519"/>
                  <a:pt x="1865870" y="2903838"/>
                </a:cubicBezTo>
                <a:lnTo>
                  <a:pt x="1915297" y="2804984"/>
                </a:lnTo>
                <a:cubicBezTo>
                  <a:pt x="1911178" y="2763795"/>
                  <a:pt x="1909235" y="2722329"/>
                  <a:pt x="1902941" y="2681416"/>
                </a:cubicBezTo>
                <a:cubicBezTo>
                  <a:pt x="1900960" y="2668542"/>
                  <a:pt x="1898581" y="2654627"/>
                  <a:pt x="1890584" y="2644346"/>
                </a:cubicBezTo>
                <a:cubicBezTo>
                  <a:pt x="1869126" y="2616758"/>
                  <a:pt x="1835829" y="2599287"/>
                  <a:pt x="1816443" y="2570206"/>
                </a:cubicBezTo>
                <a:lnTo>
                  <a:pt x="1791730" y="2533135"/>
                </a:lnTo>
                <a:cubicBezTo>
                  <a:pt x="1787611" y="2487827"/>
                  <a:pt x="1785807" y="2442249"/>
                  <a:pt x="1779373" y="2397211"/>
                </a:cubicBezTo>
                <a:cubicBezTo>
                  <a:pt x="1777531" y="2384317"/>
                  <a:pt x="1770759" y="2372617"/>
                  <a:pt x="1767016" y="2360141"/>
                </a:cubicBezTo>
                <a:cubicBezTo>
                  <a:pt x="1758400" y="2331419"/>
                  <a:pt x="1750919" y="2302365"/>
                  <a:pt x="1742303" y="2273643"/>
                </a:cubicBezTo>
                <a:cubicBezTo>
                  <a:pt x="1738560" y="2261167"/>
                  <a:pt x="1737171" y="2247411"/>
                  <a:pt x="1729946" y="2236573"/>
                </a:cubicBezTo>
                <a:cubicBezTo>
                  <a:pt x="1720253" y="2222033"/>
                  <a:pt x="1704063" y="2212928"/>
                  <a:pt x="1692876" y="2199503"/>
                </a:cubicBezTo>
                <a:cubicBezTo>
                  <a:pt x="1683369" y="2188094"/>
                  <a:pt x="1678028" y="2173533"/>
                  <a:pt x="1668162" y="2162433"/>
                </a:cubicBezTo>
                <a:cubicBezTo>
                  <a:pt x="1644942" y="2136311"/>
                  <a:pt x="1618735" y="2113006"/>
                  <a:pt x="1594022" y="2088292"/>
                </a:cubicBezTo>
                <a:lnTo>
                  <a:pt x="1544595" y="2038865"/>
                </a:lnTo>
                <a:cubicBezTo>
                  <a:pt x="1528119" y="2022389"/>
                  <a:pt x="1509148" y="2008078"/>
                  <a:pt x="1495168" y="1989438"/>
                </a:cubicBezTo>
                <a:cubicBezTo>
                  <a:pt x="1482811" y="1972962"/>
                  <a:pt x="1471874" y="1955319"/>
                  <a:pt x="1458097" y="1940011"/>
                </a:cubicBezTo>
                <a:cubicBezTo>
                  <a:pt x="1434717" y="1914033"/>
                  <a:pt x="1403344" y="1894950"/>
                  <a:pt x="1383957" y="1865870"/>
                </a:cubicBezTo>
                <a:cubicBezTo>
                  <a:pt x="1375719" y="1853513"/>
                  <a:pt x="1369744" y="1839301"/>
                  <a:pt x="1359243" y="1828800"/>
                </a:cubicBezTo>
                <a:cubicBezTo>
                  <a:pt x="1262044" y="1731602"/>
                  <a:pt x="1386319" y="1888476"/>
                  <a:pt x="1285103" y="1767016"/>
                </a:cubicBezTo>
                <a:cubicBezTo>
                  <a:pt x="1199092" y="1663803"/>
                  <a:pt x="1331611" y="1801168"/>
                  <a:pt x="1223319" y="1692876"/>
                </a:cubicBezTo>
                <a:cubicBezTo>
                  <a:pt x="1193909" y="1604646"/>
                  <a:pt x="1213055" y="1640410"/>
                  <a:pt x="1173892" y="1581665"/>
                </a:cubicBezTo>
                <a:cubicBezTo>
                  <a:pt x="1169773" y="1561070"/>
                  <a:pt x="1166629" y="1540256"/>
                  <a:pt x="1161535" y="1519881"/>
                </a:cubicBezTo>
                <a:cubicBezTo>
                  <a:pt x="1154262" y="1490790"/>
                  <a:pt x="1138070" y="1463344"/>
                  <a:pt x="1136822" y="1433384"/>
                </a:cubicBezTo>
                <a:cubicBezTo>
                  <a:pt x="1133902" y="1363302"/>
                  <a:pt x="1138773" y="1292686"/>
                  <a:pt x="1149178" y="1223319"/>
                </a:cubicBezTo>
                <a:cubicBezTo>
                  <a:pt x="1154688" y="1186584"/>
                  <a:pt x="1232894" y="1144391"/>
                  <a:pt x="1248032" y="1136822"/>
                </a:cubicBezTo>
                <a:cubicBezTo>
                  <a:pt x="1280984" y="1120346"/>
                  <a:pt x="1311937" y="1099045"/>
                  <a:pt x="1346887" y="1087395"/>
                </a:cubicBezTo>
                <a:cubicBezTo>
                  <a:pt x="1431618" y="1059151"/>
                  <a:pt x="1326461" y="1092501"/>
                  <a:pt x="1445741" y="1062681"/>
                </a:cubicBezTo>
                <a:cubicBezTo>
                  <a:pt x="1474832" y="1055408"/>
                  <a:pt x="1503406" y="1046206"/>
                  <a:pt x="1532238" y="1037968"/>
                </a:cubicBezTo>
                <a:cubicBezTo>
                  <a:pt x="1581665" y="1042087"/>
                  <a:pt x="1632402" y="1038295"/>
                  <a:pt x="1680519" y="1050324"/>
                </a:cubicBezTo>
                <a:cubicBezTo>
                  <a:pt x="1725383" y="1061540"/>
                  <a:pt x="1730380" y="1095329"/>
                  <a:pt x="1754660" y="1124465"/>
                </a:cubicBezTo>
                <a:cubicBezTo>
                  <a:pt x="1765847" y="1137890"/>
                  <a:pt x="1779373" y="1149178"/>
                  <a:pt x="1791730" y="1161535"/>
                </a:cubicBezTo>
                <a:cubicBezTo>
                  <a:pt x="1828233" y="1307545"/>
                  <a:pt x="1775622" y="1087727"/>
                  <a:pt x="1828800" y="1433384"/>
                </a:cubicBezTo>
                <a:cubicBezTo>
                  <a:pt x="1835212" y="1475060"/>
                  <a:pt x="1866762" y="1575741"/>
                  <a:pt x="1878227" y="1618735"/>
                </a:cubicBezTo>
                <a:cubicBezTo>
                  <a:pt x="1929869" y="1812394"/>
                  <a:pt x="1875570" y="1645486"/>
                  <a:pt x="1927654" y="1767016"/>
                </a:cubicBezTo>
                <a:cubicBezTo>
                  <a:pt x="1932785" y="1778988"/>
                  <a:pt x="1932014" y="1793805"/>
                  <a:pt x="1940011" y="1804087"/>
                </a:cubicBezTo>
                <a:cubicBezTo>
                  <a:pt x="1981405" y="1857309"/>
                  <a:pt x="2014068" y="1878164"/>
                  <a:pt x="2063578" y="1915297"/>
                </a:cubicBezTo>
                <a:cubicBezTo>
                  <a:pt x="2071816" y="1927654"/>
                  <a:pt x="2076695" y="1943091"/>
                  <a:pt x="2088292" y="1952368"/>
                </a:cubicBezTo>
                <a:cubicBezTo>
                  <a:pt x="2098463" y="1960505"/>
                  <a:pt x="2112337" y="1964724"/>
                  <a:pt x="2125362" y="1964724"/>
                </a:cubicBezTo>
                <a:cubicBezTo>
                  <a:pt x="2232533" y="1964724"/>
                  <a:pt x="2339546" y="1956487"/>
                  <a:pt x="2446638" y="1952368"/>
                </a:cubicBezTo>
                <a:cubicBezTo>
                  <a:pt x="2458995" y="1940011"/>
                  <a:pt x="2474015" y="1929837"/>
                  <a:pt x="2483708" y="1915297"/>
                </a:cubicBezTo>
                <a:cubicBezTo>
                  <a:pt x="2490933" y="1904459"/>
                  <a:pt x="2487928" y="1888398"/>
                  <a:pt x="2496065" y="1878227"/>
                </a:cubicBezTo>
                <a:cubicBezTo>
                  <a:pt x="2505342" y="1866631"/>
                  <a:pt x="2520778" y="1861752"/>
                  <a:pt x="2533135" y="1853514"/>
                </a:cubicBezTo>
                <a:cubicBezTo>
                  <a:pt x="2560788" y="1715252"/>
                  <a:pt x="2521852" y="1863722"/>
                  <a:pt x="2582562" y="1742303"/>
                </a:cubicBezTo>
                <a:cubicBezTo>
                  <a:pt x="2590157" y="1727113"/>
                  <a:pt x="2587324" y="1708066"/>
                  <a:pt x="2594919" y="1692876"/>
                </a:cubicBezTo>
                <a:cubicBezTo>
                  <a:pt x="2608202" y="1666310"/>
                  <a:pt x="2627870" y="1643449"/>
                  <a:pt x="2644346" y="1618735"/>
                </a:cubicBezTo>
                <a:cubicBezTo>
                  <a:pt x="2652584" y="1606378"/>
                  <a:pt x="2662419" y="1594948"/>
                  <a:pt x="2669060" y="1581665"/>
                </a:cubicBezTo>
                <a:cubicBezTo>
                  <a:pt x="2700414" y="1518955"/>
                  <a:pt x="2683555" y="1547564"/>
                  <a:pt x="2718487" y="1495168"/>
                </a:cubicBezTo>
                <a:cubicBezTo>
                  <a:pt x="2722606" y="1482811"/>
                  <a:pt x="2729122" y="1471008"/>
                  <a:pt x="2730843" y="1458097"/>
                </a:cubicBezTo>
                <a:cubicBezTo>
                  <a:pt x="2737398" y="1408934"/>
                  <a:pt x="2730420" y="1357740"/>
                  <a:pt x="2743200" y="1309816"/>
                </a:cubicBezTo>
                <a:cubicBezTo>
                  <a:pt x="2747703" y="1292931"/>
                  <a:pt x="2769083" y="1286171"/>
                  <a:pt x="2780270" y="1272746"/>
                </a:cubicBezTo>
                <a:cubicBezTo>
                  <a:pt x="2789777" y="1261337"/>
                  <a:pt x="2792390" y="1243547"/>
                  <a:pt x="2804984" y="1235676"/>
                </a:cubicBezTo>
                <a:cubicBezTo>
                  <a:pt x="2827075" y="1221869"/>
                  <a:pt x="2879124" y="1210962"/>
                  <a:pt x="2879124" y="1210962"/>
                </a:cubicBezTo>
                <a:cubicBezTo>
                  <a:pt x="2891481" y="1198605"/>
                  <a:pt x="2901022" y="1182562"/>
                  <a:pt x="2916195" y="1173892"/>
                </a:cubicBezTo>
                <a:cubicBezTo>
                  <a:pt x="2925594" y="1168521"/>
                  <a:pt x="3023668" y="1149926"/>
                  <a:pt x="3027405" y="1149179"/>
                </a:cubicBezTo>
                <a:cubicBezTo>
                  <a:pt x="3048000" y="1140941"/>
                  <a:pt x="3067943" y="1130839"/>
                  <a:pt x="3089189" y="1124465"/>
                </a:cubicBezTo>
                <a:cubicBezTo>
                  <a:pt x="3109306" y="1118430"/>
                  <a:pt x="3130598" y="1117202"/>
                  <a:pt x="3150973" y="1112108"/>
                </a:cubicBezTo>
                <a:cubicBezTo>
                  <a:pt x="3163609" y="1108949"/>
                  <a:pt x="3175686" y="1103871"/>
                  <a:pt x="3188043" y="1099752"/>
                </a:cubicBezTo>
                <a:cubicBezTo>
                  <a:pt x="3200400" y="1087395"/>
                  <a:pt x="3215420" y="1077221"/>
                  <a:pt x="3225114" y="1062681"/>
                </a:cubicBezTo>
                <a:cubicBezTo>
                  <a:pt x="3232339" y="1051844"/>
                  <a:pt x="3229333" y="1035782"/>
                  <a:pt x="3237470" y="1025611"/>
                </a:cubicBezTo>
                <a:cubicBezTo>
                  <a:pt x="3246747" y="1014014"/>
                  <a:pt x="3262184" y="1009135"/>
                  <a:pt x="3274541" y="1000897"/>
                </a:cubicBezTo>
                <a:cubicBezTo>
                  <a:pt x="3282779" y="988540"/>
                  <a:pt x="3289747" y="975236"/>
                  <a:pt x="3299254" y="963827"/>
                </a:cubicBezTo>
                <a:cubicBezTo>
                  <a:pt x="3327939" y="929405"/>
                  <a:pt x="3349389" y="916959"/>
                  <a:pt x="3385751" y="889687"/>
                </a:cubicBezTo>
                <a:cubicBezTo>
                  <a:pt x="3410051" y="853237"/>
                  <a:pt x="3411857" y="845278"/>
                  <a:pt x="3447535" y="815546"/>
                </a:cubicBezTo>
                <a:cubicBezTo>
                  <a:pt x="3458944" y="806039"/>
                  <a:pt x="3472248" y="799071"/>
                  <a:pt x="3484605" y="790833"/>
                </a:cubicBezTo>
                <a:cubicBezTo>
                  <a:pt x="3492843" y="766119"/>
                  <a:pt x="3497669" y="739992"/>
                  <a:pt x="3509319" y="716692"/>
                </a:cubicBezTo>
                <a:cubicBezTo>
                  <a:pt x="3517557" y="700216"/>
                  <a:pt x="3527191" y="684368"/>
                  <a:pt x="3534032" y="667265"/>
                </a:cubicBezTo>
                <a:cubicBezTo>
                  <a:pt x="3543707" y="643078"/>
                  <a:pt x="3550508" y="617838"/>
                  <a:pt x="3558746" y="593124"/>
                </a:cubicBezTo>
                <a:cubicBezTo>
                  <a:pt x="3566984" y="568411"/>
                  <a:pt x="3578351" y="544528"/>
                  <a:pt x="3583460" y="518984"/>
                </a:cubicBezTo>
                <a:cubicBezTo>
                  <a:pt x="3586816" y="502201"/>
                  <a:pt x="3600692" y="427721"/>
                  <a:pt x="3608173" y="407773"/>
                </a:cubicBezTo>
                <a:cubicBezTo>
                  <a:pt x="3614641" y="390525"/>
                  <a:pt x="3624649" y="374822"/>
                  <a:pt x="3632887" y="358346"/>
                </a:cubicBezTo>
                <a:cubicBezTo>
                  <a:pt x="3661838" y="242539"/>
                  <a:pt x="3633583" y="283509"/>
                  <a:pt x="3694670" y="222422"/>
                </a:cubicBezTo>
                <a:cubicBezTo>
                  <a:pt x="3696318" y="215831"/>
                  <a:pt x="3712293" y="146560"/>
                  <a:pt x="3719384" y="135924"/>
                </a:cubicBezTo>
                <a:cubicBezTo>
                  <a:pt x="3729077" y="121384"/>
                  <a:pt x="3743029" y="110041"/>
                  <a:pt x="3756454" y="98854"/>
                </a:cubicBezTo>
                <a:cubicBezTo>
                  <a:pt x="3776007" y="82560"/>
                  <a:pt x="3820979" y="57667"/>
                  <a:pt x="3842951" y="49427"/>
                </a:cubicBezTo>
                <a:cubicBezTo>
                  <a:pt x="3858852" y="43464"/>
                  <a:pt x="3876049" y="41735"/>
                  <a:pt x="3892378" y="37070"/>
                </a:cubicBezTo>
                <a:cubicBezTo>
                  <a:pt x="3904902" y="33492"/>
                  <a:pt x="3916813" y="27873"/>
                  <a:pt x="3929449" y="24714"/>
                </a:cubicBezTo>
                <a:cubicBezTo>
                  <a:pt x="3966290" y="15504"/>
                  <a:pt x="4003590" y="8238"/>
                  <a:pt x="4040660" y="0"/>
                </a:cubicBezTo>
                <a:cubicBezTo>
                  <a:pt x="4151871" y="4119"/>
                  <a:pt x="4263252" y="4954"/>
                  <a:pt x="4374292" y="12357"/>
                </a:cubicBezTo>
                <a:cubicBezTo>
                  <a:pt x="4387288" y="13223"/>
                  <a:pt x="4400524" y="17489"/>
                  <a:pt x="4411362" y="24714"/>
                </a:cubicBezTo>
                <a:cubicBezTo>
                  <a:pt x="4425902" y="34407"/>
                  <a:pt x="4439050" y="47041"/>
                  <a:pt x="4448432" y="61784"/>
                </a:cubicBezTo>
                <a:cubicBezTo>
                  <a:pt x="4468211" y="92865"/>
                  <a:pt x="4497860" y="160638"/>
                  <a:pt x="4497860" y="160638"/>
                </a:cubicBezTo>
                <a:cubicBezTo>
                  <a:pt x="4493741" y="247135"/>
                  <a:pt x="4492694" y="333834"/>
                  <a:pt x="4485503" y="420130"/>
                </a:cubicBezTo>
                <a:cubicBezTo>
                  <a:pt x="4484421" y="433110"/>
                  <a:pt x="4476305" y="444564"/>
                  <a:pt x="4473146" y="457200"/>
                </a:cubicBezTo>
                <a:cubicBezTo>
                  <a:pt x="4460009" y="509747"/>
                  <a:pt x="4467697" y="524142"/>
                  <a:pt x="4436076" y="568411"/>
                </a:cubicBezTo>
                <a:cubicBezTo>
                  <a:pt x="4425919" y="582631"/>
                  <a:pt x="4411362" y="593124"/>
                  <a:pt x="4399005" y="605481"/>
                </a:cubicBezTo>
                <a:cubicBezTo>
                  <a:pt x="4394886" y="617838"/>
                  <a:pt x="4392474" y="630902"/>
                  <a:pt x="4386649" y="642552"/>
                </a:cubicBezTo>
                <a:cubicBezTo>
                  <a:pt x="4372764" y="670322"/>
                  <a:pt x="4348287" y="697173"/>
                  <a:pt x="4324865" y="716692"/>
                </a:cubicBezTo>
                <a:cubicBezTo>
                  <a:pt x="4313456" y="726199"/>
                  <a:pt x="4300152" y="733168"/>
                  <a:pt x="4287795" y="741406"/>
                </a:cubicBezTo>
                <a:cubicBezTo>
                  <a:pt x="4271319" y="766119"/>
                  <a:pt x="4251651" y="788980"/>
                  <a:pt x="4238368" y="815546"/>
                </a:cubicBezTo>
                <a:lnTo>
                  <a:pt x="4188941" y="914400"/>
                </a:lnTo>
                <a:cubicBezTo>
                  <a:pt x="4180703" y="930876"/>
                  <a:pt x="4179554" y="953609"/>
                  <a:pt x="4164227" y="963827"/>
                </a:cubicBezTo>
                <a:lnTo>
                  <a:pt x="4127157" y="988541"/>
                </a:lnTo>
                <a:cubicBezTo>
                  <a:pt x="4123038" y="1000898"/>
                  <a:pt x="4119931" y="1013639"/>
                  <a:pt x="4114800" y="1025611"/>
                </a:cubicBezTo>
                <a:cubicBezTo>
                  <a:pt x="4107544" y="1042542"/>
                  <a:pt x="4096555" y="1057791"/>
                  <a:pt x="4090087" y="1075038"/>
                </a:cubicBezTo>
                <a:cubicBezTo>
                  <a:pt x="4055384" y="1167579"/>
                  <a:pt x="4108960" y="1082824"/>
                  <a:pt x="4040660" y="1173892"/>
                </a:cubicBezTo>
                <a:cubicBezTo>
                  <a:pt x="4036541" y="1190368"/>
                  <a:pt x="4026766" y="1206406"/>
                  <a:pt x="4028303" y="1223319"/>
                </a:cubicBezTo>
                <a:cubicBezTo>
                  <a:pt x="4031018" y="1253182"/>
                  <a:pt x="4044400" y="1281095"/>
                  <a:pt x="4053016" y="1309816"/>
                </a:cubicBezTo>
                <a:cubicBezTo>
                  <a:pt x="4056759" y="1322292"/>
                  <a:pt x="4058148" y="1336049"/>
                  <a:pt x="4065373" y="1346887"/>
                </a:cubicBezTo>
                <a:cubicBezTo>
                  <a:pt x="4075066" y="1361427"/>
                  <a:pt x="4090086" y="1371600"/>
                  <a:pt x="4102443" y="1383957"/>
                </a:cubicBezTo>
                <a:cubicBezTo>
                  <a:pt x="4089752" y="1548954"/>
                  <a:pt x="4082424" y="1532722"/>
                  <a:pt x="4102443" y="1692876"/>
                </a:cubicBezTo>
                <a:cubicBezTo>
                  <a:pt x="4105028" y="1713556"/>
                  <a:pt x="4122650" y="1777677"/>
                  <a:pt x="4139514" y="1791730"/>
                </a:cubicBezTo>
                <a:cubicBezTo>
                  <a:pt x="4152561" y="1802602"/>
                  <a:pt x="4172465" y="1799968"/>
                  <a:pt x="4188941" y="1804087"/>
                </a:cubicBezTo>
                <a:cubicBezTo>
                  <a:pt x="4201298" y="1812325"/>
                  <a:pt x="4212728" y="1822159"/>
                  <a:pt x="4226011" y="1828800"/>
                </a:cubicBezTo>
                <a:cubicBezTo>
                  <a:pt x="4237661" y="1834625"/>
                  <a:pt x="4250057" y="1841360"/>
                  <a:pt x="4263081" y="1841157"/>
                </a:cubicBezTo>
                <a:cubicBezTo>
                  <a:pt x="4514439" y="1837229"/>
                  <a:pt x="4765589" y="1824681"/>
                  <a:pt x="5016843" y="1816443"/>
                </a:cubicBezTo>
                <a:cubicBezTo>
                  <a:pt x="5053669" y="1813374"/>
                  <a:pt x="5185114" y="1806499"/>
                  <a:pt x="5239265" y="1791730"/>
                </a:cubicBezTo>
                <a:cubicBezTo>
                  <a:pt x="5260665" y="1785894"/>
                  <a:pt x="5280006" y="1774030"/>
                  <a:pt x="5301049" y="1767016"/>
                </a:cubicBezTo>
                <a:cubicBezTo>
                  <a:pt x="5317160" y="1761646"/>
                  <a:pt x="5334147" y="1759325"/>
                  <a:pt x="5350476" y="1754660"/>
                </a:cubicBezTo>
                <a:cubicBezTo>
                  <a:pt x="5501616" y="1711478"/>
                  <a:pt x="5239290" y="1783483"/>
                  <a:pt x="5436973" y="1717589"/>
                </a:cubicBezTo>
                <a:cubicBezTo>
                  <a:pt x="5469195" y="1706848"/>
                  <a:pt x="5535827" y="1692876"/>
                  <a:pt x="5535827" y="1692876"/>
                </a:cubicBezTo>
                <a:cubicBezTo>
                  <a:pt x="5566188" y="1670105"/>
                  <a:pt x="5613351" y="1638374"/>
                  <a:pt x="5634681" y="1606379"/>
                </a:cubicBezTo>
                <a:cubicBezTo>
                  <a:pt x="5646985" y="1587923"/>
                  <a:pt x="5649475" y="1564434"/>
                  <a:pt x="5659395" y="1544595"/>
                </a:cubicBezTo>
                <a:cubicBezTo>
                  <a:pt x="5666037" y="1531312"/>
                  <a:pt x="5675870" y="1519881"/>
                  <a:pt x="5684108" y="1507524"/>
                </a:cubicBezTo>
                <a:cubicBezTo>
                  <a:pt x="5685268" y="1498246"/>
                  <a:pt x="5695214" y="1386458"/>
                  <a:pt x="5708822" y="1359243"/>
                </a:cubicBezTo>
                <a:cubicBezTo>
                  <a:pt x="5726200" y="1324488"/>
                  <a:pt x="5738273" y="1281943"/>
                  <a:pt x="5770605" y="1260389"/>
                </a:cubicBezTo>
                <a:cubicBezTo>
                  <a:pt x="5782962" y="1252151"/>
                  <a:pt x="5796637" y="1245611"/>
                  <a:pt x="5807676" y="1235676"/>
                </a:cubicBezTo>
                <a:cubicBezTo>
                  <a:pt x="5923504" y="1131432"/>
                  <a:pt x="5846731" y="1158667"/>
                  <a:pt x="5955957" y="1136822"/>
                </a:cubicBezTo>
                <a:cubicBezTo>
                  <a:pt x="6063049" y="1145060"/>
                  <a:pt x="6172382" y="1138235"/>
                  <a:pt x="6277232" y="1161535"/>
                </a:cubicBezTo>
                <a:cubicBezTo>
                  <a:pt x="6293810" y="1165219"/>
                  <a:pt x="6281163" y="1196217"/>
                  <a:pt x="6289589" y="1210962"/>
                </a:cubicBezTo>
                <a:cubicBezTo>
                  <a:pt x="6298259" y="1226135"/>
                  <a:pt x="6314303" y="1235676"/>
                  <a:pt x="6326660" y="1248033"/>
                </a:cubicBezTo>
                <a:cubicBezTo>
                  <a:pt x="6335094" y="1273337"/>
                  <a:pt x="6341617" y="1303746"/>
                  <a:pt x="6363730" y="1322173"/>
                </a:cubicBezTo>
                <a:cubicBezTo>
                  <a:pt x="6377881" y="1333965"/>
                  <a:pt x="6396681" y="1338649"/>
                  <a:pt x="6413157" y="1346887"/>
                </a:cubicBezTo>
                <a:cubicBezTo>
                  <a:pt x="6529072" y="1317908"/>
                  <a:pt x="6386944" y="1358537"/>
                  <a:pt x="6524368" y="1297460"/>
                </a:cubicBezTo>
                <a:cubicBezTo>
                  <a:pt x="6539887" y="1290563"/>
                  <a:pt x="6557319" y="1289222"/>
                  <a:pt x="6573795" y="1285103"/>
                </a:cubicBezTo>
                <a:cubicBezTo>
                  <a:pt x="6594910" y="1271026"/>
                  <a:pt x="6656250" y="1229282"/>
                  <a:pt x="6672649" y="1223319"/>
                </a:cubicBezTo>
                <a:cubicBezTo>
                  <a:pt x="6696195" y="1214757"/>
                  <a:pt x="6722076" y="1215081"/>
                  <a:pt x="6746789" y="1210962"/>
                </a:cubicBezTo>
                <a:cubicBezTo>
                  <a:pt x="6855815" y="1218231"/>
                  <a:pt x="7083530" y="1151680"/>
                  <a:pt x="7166919" y="1285103"/>
                </a:cubicBezTo>
                <a:cubicBezTo>
                  <a:pt x="7175920" y="1299504"/>
                  <a:pt x="7175157" y="1318054"/>
                  <a:pt x="7179276" y="1334530"/>
                </a:cubicBezTo>
                <a:cubicBezTo>
                  <a:pt x="7171038" y="1408671"/>
                  <a:pt x="7165112" y="1483105"/>
                  <a:pt x="7154562" y="1556952"/>
                </a:cubicBezTo>
                <a:cubicBezTo>
                  <a:pt x="7152720" y="1569846"/>
                  <a:pt x="7148442" y="1582587"/>
                  <a:pt x="7142205" y="1594022"/>
                </a:cubicBezTo>
                <a:cubicBezTo>
                  <a:pt x="7123598" y="1628135"/>
                  <a:pt x="7112754" y="1671322"/>
                  <a:pt x="7080422" y="1692876"/>
                </a:cubicBezTo>
                <a:cubicBezTo>
                  <a:pt x="6959963" y="1773178"/>
                  <a:pt x="7147106" y="1647431"/>
                  <a:pt x="6993924" y="1754660"/>
                </a:cubicBezTo>
                <a:cubicBezTo>
                  <a:pt x="6969591" y="1771693"/>
                  <a:pt x="6944497" y="1787611"/>
                  <a:pt x="6919784" y="1804087"/>
                </a:cubicBezTo>
                <a:cubicBezTo>
                  <a:pt x="6907427" y="1812325"/>
                  <a:pt x="6896503" y="1823284"/>
                  <a:pt x="6882714" y="1828800"/>
                </a:cubicBezTo>
                <a:cubicBezTo>
                  <a:pt x="6862119" y="1837038"/>
                  <a:pt x="6840769" y="1843594"/>
                  <a:pt x="6820930" y="1853514"/>
                </a:cubicBezTo>
                <a:cubicBezTo>
                  <a:pt x="6777235" y="1875362"/>
                  <a:pt x="6785047" y="1882504"/>
                  <a:pt x="6746789" y="1915297"/>
                </a:cubicBezTo>
                <a:cubicBezTo>
                  <a:pt x="6731152" y="1928700"/>
                  <a:pt x="6713838" y="1940011"/>
                  <a:pt x="6697362" y="1952368"/>
                </a:cubicBezTo>
                <a:cubicBezTo>
                  <a:pt x="6667953" y="2040597"/>
                  <a:pt x="6694324" y="2012058"/>
                  <a:pt x="6635578" y="2051222"/>
                </a:cubicBezTo>
                <a:cubicBezTo>
                  <a:pt x="6602893" y="2181971"/>
                  <a:pt x="6647270" y="2028003"/>
                  <a:pt x="6598508" y="2137719"/>
                </a:cubicBezTo>
                <a:cubicBezTo>
                  <a:pt x="6587928" y="2161524"/>
                  <a:pt x="6588245" y="2190185"/>
                  <a:pt x="6573795" y="2211860"/>
                </a:cubicBezTo>
                <a:cubicBezTo>
                  <a:pt x="6565557" y="2224217"/>
                  <a:pt x="6555723" y="2235647"/>
                  <a:pt x="6549081" y="2248930"/>
                </a:cubicBezTo>
                <a:cubicBezTo>
                  <a:pt x="6530584" y="2285923"/>
                  <a:pt x="6538469" y="2305479"/>
                  <a:pt x="6524368" y="2347784"/>
                </a:cubicBezTo>
                <a:cubicBezTo>
                  <a:pt x="6518543" y="2365259"/>
                  <a:pt x="6507892" y="2380735"/>
                  <a:pt x="6499654" y="2397211"/>
                </a:cubicBezTo>
                <a:cubicBezTo>
                  <a:pt x="6494955" y="2420704"/>
                  <a:pt x="6487605" y="2470738"/>
                  <a:pt x="6474941" y="2496065"/>
                </a:cubicBezTo>
                <a:cubicBezTo>
                  <a:pt x="6468299" y="2509348"/>
                  <a:pt x="6457595" y="2520241"/>
                  <a:pt x="6450227" y="2533135"/>
                </a:cubicBezTo>
                <a:cubicBezTo>
                  <a:pt x="6406854" y="2609037"/>
                  <a:pt x="6448828" y="2559248"/>
                  <a:pt x="6388443" y="2619633"/>
                </a:cubicBezTo>
                <a:cubicBezTo>
                  <a:pt x="6380205" y="2644346"/>
                  <a:pt x="6360853" y="2667882"/>
                  <a:pt x="6363730" y="2693773"/>
                </a:cubicBezTo>
                <a:cubicBezTo>
                  <a:pt x="6367849" y="2730843"/>
                  <a:pt x="6364292" y="2769600"/>
                  <a:pt x="6376087" y="2804984"/>
                </a:cubicBezTo>
                <a:cubicBezTo>
                  <a:pt x="6385480" y="2833162"/>
                  <a:pt x="6409039" y="2854411"/>
                  <a:pt x="6425514" y="2879124"/>
                </a:cubicBezTo>
                <a:cubicBezTo>
                  <a:pt x="6425517" y="2879128"/>
                  <a:pt x="6474937" y="2953262"/>
                  <a:pt x="6474941" y="2953265"/>
                </a:cubicBezTo>
                <a:cubicBezTo>
                  <a:pt x="6491417" y="2965622"/>
                  <a:pt x="6506487" y="2980117"/>
                  <a:pt x="6524368" y="2990335"/>
                </a:cubicBezTo>
                <a:cubicBezTo>
                  <a:pt x="6535677" y="2996797"/>
                  <a:pt x="6549081" y="2998573"/>
                  <a:pt x="6561438" y="3002692"/>
                </a:cubicBezTo>
                <a:cubicBezTo>
                  <a:pt x="6693723" y="2992109"/>
                  <a:pt x="6817357" y="2991051"/>
                  <a:pt x="6944497" y="2965622"/>
                </a:cubicBezTo>
                <a:cubicBezTo>
                  <a:pt x="6961150" y="2962291"/>
                  <a:pt x="6977448" y="2957384"/>
                  <a:pt x="6993924" y="2953265"/>
                </a:cubicBezTo>
                <a:cubicBezTo>
                  <a:pt x="7006281" y="2945027"/>
                  <a:pt x="7017712" y="2935194"/>
                  <a:pt x="7030995" y="2928552"/>
                </a:cubicBezTo>
                <a:cubicBezTo>
                  <a:pt x="7050834" y="2918632"/>
                  <a:pt x="7074729" y="2916730"/>
                  <a:pt x="7092778" y="2903838"/>
                </a:cubicBezTo>
                <a:cubicBezTo>
                  <a:pt x="7104863" y="2895206"/>
                  <a:pt x="7107985" y="2878177"/>
                  <a:pt x="7117492" y="2866768"/>
                </a:cubicBezTo>
                <a:cubicBezTo>
                  <a:pt x="7128679" y="2853343"/>
                  <a:pt x="7142205" y="2842054"/>
                  <a:pt x="7154562" y="2829697"/>
                </a:cubicBezTo>
                <a:cubicBezTo>
                  <a:pt x="7158681" y="2813221"/>
                  <a:pt x="7160956" y="2796171"/>
                  <a:pt x="7166919" y="2780270"/>
                </a:cubicBezTo>
                <a:cubicBezTo>
                  <a:pt x="7187523" y="2725326"/>
                  <a:pt x="7192831" y="2743981"/>
                  <a:pt x="7203989" y="2693773"/>
                </a:cubicBezTo>
                <a:cubicBezTo>
                  <a:pt x="7224850" y="2599902"/>
                  <a:pt x="7222107" y="2504333"/>
                  <a:pt x="7241060" y="2409568"/>
                </a:cubicBezTo>
                <a:cubicBezTo>
                  <a:pt x="7249298" y="2368376"/>
                  <a:pt x="7278128" y="2372499"/>
                  <a:pt x="7302843" y="2347784"/>
                </a:cubicBezTo>
                <a:cubicBezTo>
                  <a:pt x="7317406" y="2333221"/>
                  <a:pt x="7325351" y="2312920"/>
                  <a:pt x="7339914" y="2298357"/>
                </a:cubicBezTo>
                <a:cubicBezTo>
                  <a:pt x="7381923" y="2256349"/>
                  <a:pt x="7386682" y="2261952"/>
                  <a:pt x="7438768" y="2248930"/>
                </a:cubicBezTo>
                <a:cubicBezTo>
                  <a:pt x="7451125" y="2240692"/>
                  <a:pt x="7460995" y="2224695"/>
                  <a:pt x="7475838" y="2224216"/>
                </a:cubicBezTo>
                <a:cubicBezTo>
                  <a:pt x="7591181" y="2220495"/>
                  <a:pt x="7706663" y="2229143"/>
                  <a:pt x="7821827" y="2236573"/>
                </a:cubicBezTo>
                <a:cubicBezTo>
                  <a:pt x="7834825" y="2237412"/>
                  <a:pt x="7846373" y="2245352"/>
                  <a:pt x="7858897" y="2248930"/>
                </a:cubicBezTo>
                <a:cubicBezTo>
                  <a:pt x="7875226" y="2253596"/>
                  <a:pt x="7891848" y="2257168"/>
                  <a:pt x="7908324" y="2261287"/>
                </a:cubicBezTo>
                <a:cubicBezTo>
                  <a:pt x="7920681" y="2273644"/>
                  <a:pt x="7931970" y="2287170"/>
                  <a:pt x="7945395" y="2298357"/>
                </a:cubicBezTo>
                <a:cubicBezTo>
                  <a:pt x="8028188" y="2367349"/>
                  <a:pt x="7938825" y="2254717"/>
                  <a:pt x="8081319" y="2397211"/>
                </a:cubicBezTo>
                <a:cubicBezTo>
                  <a:pt x="8097795" y="2413687"/>
                  <a:pt x="8112106" y="2432658"/>
                  <a:pt x="8130746" y="2446638"/>
                </a:cubicBezTo>
                <a:cubicBezTo>
                  <a:pt x="8145482" y="2457690"/>
                  <a:pt x="8164071" y="2462406"/>
                  <a:pt x="8180173" y="2471352"/>
                </a:cubicBezTo>
                <a:cubicBezTo>
                  <a:pt x="8201168" y="2483016"/>
                  <a:pt x="8220010" y="2498668"/>
                  <a:pt x="8241957" y="2508422"/>
                </a:cubicBezTo>
                <a:cubicBezTo>
                  <a:pt x="8257476" y="2515319"/>
                  <a:pt x="8275273" y="2515409"/>
                  <a:pt x="8291384" y="2520779"/>
                </a:cubicBezTo>
                <a:cubicBezTo>
                  <a:pt x="8312427" y="2527793"/>
                  <a:pt x="8332573" y="2537254"/>
                  <a:pt x="8353168" y="2545492"/>
                </a:cubicBezTo>
                <a:cubicBezTo>
                  <a:pt x="8400713" y="2616811"/>
                  <a:pt x="8349089" y="2555811"/>
                  <a:pt x="8452022" y="2607276"/>
                </a:cubicBezTo>
                <a:lnTo>
                  <a:pt x="8501449" y="2631989"/>
                </a:ln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ZoneTexte 6">
            <a:extLst>
              <a:ext uri="{FF2B5EF4-FFF2-40B4-BE49-F238E27FC236}">
                <a16:creationId xmlns:a16="http://schemas.microsoft.com/office/drawing/2014/main" id="{69FE9EBD-0545-43E5-8CC6-8A827EAF4612}"/>
              </a:ext>
            </a:extLst>
          </p:cNvPr>
          <p:cNvSpPr txBox="1"/>
          <p:nvPr/>
        </p:nvSpPr>
        <p:spPr>
          <a:xfrm>
            <a:off x="7720144" y="2229642"/>
            <a:ext cx="140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frequent itemsets</a:t>
            </a:r>
          </a:p>
        </p:txBody>
      </p:sp>
      <p:sp>
        <p:nvSpPr>
          <p:cNvPr id="47" name="ZoneTexte 40">
            <a:extLst>
              <a:ext uri="{FF2B5EF4-FFF2-40B4-BE49-F238E27FC236}">
                <a16:creationId xmlns:a16="http://schemas.microsoft.com/office/drawing/2014/main" id="{3EBBBAE6-8F4B-47F8-91C7-806A8E95E7D8}"/>
              </a:ext>
            </a:extLst>
          </p:cNvPr>
          <p:cNvSpPr txBox="1"/>
          <p:nvPr/>
        </p:nvSpPr>
        <p:spPr>
          <a:xfrm>
            <a:off x="7696200" y="5029200"/>
            <a:ext cx="14097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Infrequent</a:t>
            </a:r>
          </a:p>
          <a:p>
            <a:r>
              <a:rPr lang="en-US" b="1" dirty="0"/>
              <a:t>itemsets</a:t>
            </a:r>
          </a:p>
        </p:txBody>
      </p:sp>
      <p:sp>
        <p:nvSpPr>
          <p:cNvPr id="48" name="ZoneTexte 5">
            <a:extLst>
              <a:ext uri="{FF2B5EF4-FFF2-40B4-BE49-F238E27FC236}">
                <a16:creationId xmlns:a16="http://schemas.microsoft.com/office/drawing/2014/main" id="{99376269-9334-4A6B-9DC1-2B097D7FE540}"/>
              </a:ext>
            </a:extLst>
          </p:cNvPr>
          <p:cNvSpPr txBox="1"/>
          <p:nvPr/>
        </p:nvSpPr>
        <p:spPr>
          <a:xfrm>
            <a:off x="138244" y="5163234"/>
            <a:ext cx="1371600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l = lemon</a:t>
            </a:r>
          </a:p>
          <a:p>
            <a:r>
              <a:rPr lang="en-US"/>
              <a:t>p = pasta</a:t>
            </a:r>
          </a:p>
          <a:p>
            <a:r>
              <a:rPr lang="en-US"/>
              <a:t>b = bread</a:t>
            </a:r>
          </a:p>
          <a:p>
            <a:r>
              <a:rPr lang="en-US"/>
              <a:t>0 = orange</a:t>
            </a:r>
          </a:p>
          <a:p>
            <a:r>
              <a:rPr lang="en-US"/>
              <a:t>c = cake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6C1D1-4A5B-40B3-8AFA-961211960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3">
                <a:extLst>
                  <a:ext uri="{FF2B5EF4-FFF2-40B4-BE49-F238E27FC236}">
                    <a16:creationId xmlns:a16="http://schemas.microsoft.com/office/drawing/2014/main" id="{35E7165C-D19B-4212-BCB8-AF1CD578806D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228600" y="685800"/>
                <a:ext cx="8901244" cy="400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4752975" algn="l"/>
                  </a:tabLst>
                </a:pPr>
                <a:r>
                  <a:rPr lang="en-US" sz="2000" b="1" dirty="0"/>
                  <a:t>Definition 1 (infrequent itemset)</a:t>
                </a:r>
                <a:r>
                  <a:rPr lang="en-US" sz="2000" dirty="0"/>
                  <a:t>:  An itemset X is infrequent if sup(</a:t>
                </a:r>
                <a:r>
                  <a:rPr lang="en-US" sz="2000" dirty="0">
                    <a:solidFill>
                      <a:srgbClr val="0070C0"/>
                    </a:solidFill>
                  </a:rPr>
                  <a:t>X)&lt;minsup</a:t>
                </a:r>
                <a:r>
                  <a:rPr lang="en-US" sz="2000" b="0" i="0" dirty="0">
                    <a:latin typeface="Cambria Math"/>
                    <a:ea typeface="Cambria Math"/>
                  </a:rPr>
                  <a:t>.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ZoneTexte 3">
                <a:extLst>
                  <a:ext uri="{FF2B5EF4-FFF2-40B4-BE49-F238E27FC236}">
                    <a16:creationId xmlns:a16="http://schemas.microsoft.com/office/drawing/2014/main" id="{35E7165C-D19B-4212-BCB8-AF1CD5788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228600" y="685800"/>
                <a:ext cx="8901244" cy="400110"/>
              </a:xfrm>
              <a:prstGeom prst="rect">
                <a:avLst/>
              </a:prstGeom>
              <a:blipFill>
                <a:blip r:embed="rId10"/>
                <a:stretch>
                  <a:fillRect l="-684" t="-8955" b="-2388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BA47E76-5F91-4AC7-9E46-E673E7D5545B}"/>
              </a:ext>
            </a:extLst>
          </p:cNvPr>
          <p:cNvSpPr txBox="1"/>
          <p:nvPr/>
        </p:nvSpPr>
        <p:spPr>
          <a:xfrm>
            <a:off x="228600" y="76200"/>
            <a:ext cx="8991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/>
              <a:t>We could define rare itemsets as </a:t>
            </a:r>
            <a:r>
              <a:rPr lang="en-US" sz="2800" b="1">
                <a:solidFill>
                  <a:srgbClr val="00B0F0"/>
                </a:solidFill>
              </a:rPr>
              <a:t>infrequent itemsets</a:t>
            </a:r>
          </a:p>
        </p:txBody>
      </p:sp>
      <p:sp>
        <p:nvSpPr>
          <p:cNvPr id="49" name="ZoneTexte 3">
            <a:extLst>
              <a:ext uri="{FF2B5EF4-FFF2-40B4-BE49-F238E27FC236}">
                <a16:creationId xmlns:a16="http://schemas.microsoft.com/office/drawing/2014/main" id="{A63BB58A-34D4-4BD1-B889-A1176B89E34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52399" y="1200090"/>
            <a:ext cx="25908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0070C0"/>
                </a:solidFill>
              </a:rPr>
              <a:t>minsup =2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376521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9CAD6B43-1AD4-4C88-9D8F-5B5CEACBEBC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55" t="26607" r="41367" b="12679"/>
          <a:stretch/>
        </p:blipFill>
        <p:spPr bwMode="auto">
          <a:xfrm>
            <a:off x="851709" y="1143000"/>
            <a:ext cx="7485990" cy="570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3">
            <a:extLst>
              <a:ext uri="{FF2B5EF4-FFF2-40B4-BE49-F238E27FC236}">
                <a16:creationId xmlns:a16="http://schemas.microsoft.com/office/drawing/2014/main" id="{99865AA4-D9DE-4ECE-AAF8-1FBAC388F5B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8243" y="1439852"/>
            <a:ext cx="32004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/>
          </a:p>
        </p:txBody>
      </p:sp>
      <p:sp>
        <p:nvSpPr>
          <p:cNvPr id="13" name="Ellipse 7">
            <a:extLst>
              <a:ext uri="{FF2B5EF4-FFF2-40B4-BE49-F238E27FC236}">
                <a16:creationId xmlns:a16="http://schemas.microsoft.com/office/drawing/2014/main" id="{DDB16580-9454-452B-8FFA-6619521C5AB3}"/>
              </a:ext>
            </a:extLst>
          </p:cNvPr>
          <p:cNvSpPr/>
          <p:nvPr/>
        </p:nvSpPr>
        <p:spPr>
          <a:xfrm>
            <a:off x="4273140" y="6335762"/>
            <a:ext cx="685800" cy="45720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lpboc</a:t>
            </a:r>
          </a:p>
        </p:txBody>
      </p:sp>
      <p:sp>
        <p:nvSpPr>
          <p:cNvPr id="14" name="Ellipse 9">
            <a:extLst>
              <a:ext uri="{FF2B5EF4-FFF2-40B4-BE49-F238E27FC236}">
                <a16:creationId xmlns:a16="http://schemas.microsoft.com/office/drawing/2014/main" id="{E479EE4F-148D-495B-837B-8467A173700D}"/>
              </a:ext>
            </a:extLst>
          </p:cNvPr>
          <p:cNvSpPr/>
          <p:nvPr/>
        </p:nvSpPr>
        <p:spPr>
          <a:xfrm>
            <a:off x="2271844" y="1992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5" name="Ellipse 10">
            <a:extLst>
              <a:ext uri="{FF2B5EF4-FFF2-40B4-BE49-F238E27FC236}">
                <a16:creationId xmlns:a16="http://schemas.microsoft.com/office/drawing/2014/main" id="{685FFD75-5437-4E6C-812A-B8B45A84B84B}"/>
              </a:ext>
            </a:extLst>
          </p:cNvPr>
          <p:cNvSpPr/>
          <p:nvPr/>
        </p:nvSpPr>
        <p:spPr>
          <a:xfrm>
            <a:off x="3338644" y="1992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6" name="Ellipse 11">
            <a:extLst>
              <a:ext uri="{FF2B5EF4-FFF2-40B4-BE49-F238E27FC236}">
                <a16:creationId xmlns:a16="http://schemas.microsoft.com/office/drawing/2014/main" id="{84A86911-366B-4FF3-A9C8-3DC40479C86F}"/>
              </a:ext>
            </a:extLst>
          </p:cNvPr>
          <p:cNvSpPr/>
          <p:nvPr/>
        </p:nvSpPr>
        <p:spPr>
          <a:xfrm>
            <a:off x="4273140" y="1992362"/>
            <a:ext cx="685800" cy="45720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" name="Ellipse 12">
            <a:extLst>
              <a:ext uri="{FF2B5EF4-FFF2-40B4-BE49-F238E27FC236}">
                <a16:creationId xmlns:a16="http://schemas.microsoft.com/office/drawing/2014/main" id="{90BE5D1B-127A-4639-A10D-05B0ADE47AE7}"/>
              </a:ext>
            </a:extLst>
          </p:cNvPr>
          <p:cNvSpPr/>
          <p:nvPr/>
        </p:nvSpPr>
        <p:spPr>
          <a:xfrm>
            <a:off x="5327380" y="1992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8" name="Ellipse 13">
            <a:extLst>
              <a:ext uri="{FF2B5EF4-FFF2-40B4-BE49-F238E27FC236}">
                <a16:creationId xmlns:a16="http://schemas.microsoft.com/office/drawing/2014/main" id="{7C59179F-F9F1-4E98-BD2B-C33564E02C8B}"/>
              </a:ext>
            </a:extLst>
          </p:cNvPr>
          <p:cNvSpPr/>
          <p:nvPr/>
        </p:nvSpPr>
        <p:spPr>
          <a:xfrm>
            <a:off x="6386644" y="1992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9" name="Ellipse 14">
            <a:extLst>
              <a:ext uri="{FF2B5EF4-FFF2-40B4-BE49-F238E27FC236}">
                <a16:creationId xmlns:a16="http://schemas.microsoft.com/office/drawing/2014/main" id="{4BF8D743-6FF8-4534-A3EF-4AE89BAC4301}"/>
              </a:ext>
            </a:extLst>
          </p:cNvPr>
          <p:cNvSpPr/>
          <p:nvPr/>
        </p:nvSpPr>
        <p:spPr>
          <a:xfrm>
            <a:off x="851709" y="3135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</a:t>
            </a:r>
          </a:p>
        </p:txBody>
      </p:sp>
      <p:sp>
        <p:nvSpPr>
          <p:cNvPr id="20" name="Ellipse 15">
            <a:extLst>
              <a:ext uri="{FF2B5EF4-FFF2-40B4-BE49-F238E27FC236}">
                <a16:creationId xmlns:a16="http://schemas.microsoft.com/office/drawing/2014/main" id="{72F8757C-000E-41F1-9ACE-4A9F48FC1F7E}"/>
              </a:ext>
            </a:extLst>
          </p:cNvPr>
          <p:cNvSpPr/>
          <p:nvPr/>
        </p:nvSpPr>
        <p:spPr>
          <a:xfrm>
            <a:off x="1662244" y="3132850"/>
            <a:ext cx="685800" cy="45720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lb</a:t>
            </a:r>
          </a:p>
        </p:txBody>
      </p:sp>
      <p:sp>
        <p:nvSpPr>
          <p:cNvPr id="21" name="Ellipse 16">
            <a:extLst>
              <a:ext uri="{FF2B5EF4-FFF2-40B4-BE49-F238E27FC236}">
                <a16:creationId xmlns:a16="http://schemas.microsoft.com/office/drawing/2014/main" id="{868BE16D-0241-4E40-BCFB-8A666D86A4B6}"/>
              </a:ext>
            </a:extLst>
          </p:cNvPr>
          <p:cNvSpPr/>
          <p:nvPr/>
        </p:nvSpPr>
        <p:spPr>
          <a:xfrm>
            <a:off x="2424244" y="313285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lo</a:t>
            </a:r>
          </a:p>
        </p:txBody>
      </p:sp>
      <p:sp>
        <p:nvSpPr>
          <p:cNvPr id="22" name="Ellipse 17">
            <a:extLst>
              <a:ext uri="{FF2B5EF4-FFF2-40B4-BE49-F238E27FC236}">
                <a16:creationId xmlns:a16="http://schemas.microsoft.com/office/drawing/2014/main" id="{B60A5F5F-97B4-4E15-BD26-D0C360B00C52}"/>
              </a:ext>
            </a:extLst>
          </p:cNvPr>
          <p:cNvSpPr/>
          <p:nvPr/>
        </p:nvSpPr>
        <p:spPr>
          <a:xfrm>
            <a:off x="3186244" y="3132850"/>
            <a:ext cx="685800" cy="45720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lc</a:t>
            </a:r>
          </a:p>
        </p:txBody>
      </p:sp>
      <p:sp>
        <p:nvSpPr>
          <p:cNvPr id="23" name="Ellipse 18">
            <a:extLst>
              <a:ext uri="{FF2B5EF4-FFF2-40B4-BE49-F238E27FC236}">
                <a16:creationId xmlns:a16="http://schemas.microsoft.com/office/drawing/2014/main" id="{DA5DB51D-0605-4814-948E-5208D9589D6B}"/>
              </a:ext>
            </a:extLst>
          </p:cNvPr>
          <p:cNvSpPr/>
          <p:nvPr/>
        </p:nvSpPr>
        <p:spPr>
          <a:xfrm>
            <a:off x="3930240" y="3132850"/>
            <a:ext cx="685800" cy="45720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pb</a:t>
            </a:r>
          </a:p>
        </p:txBody>
      </p:sp>
      <p:sp>
        <p:nvSpPr>
          <p:cNvPr id="24" name="Ellipse 19">
            <a:extLst>
              <a:ext uri="{FF2B5EF4-FFF2-40B4-BE49-F238E27FC236}">
                <a16:creationId xmlns:a16="http://schemas.microsoft.com/office/drawing/2014/main" id="{14B7A5E8-86CE-4CAD-8B30-4BA9E1018C5A}"/>
              </a:ext>
            </a:extLst>
          </p:cNvPr>
          <p:cNvSpPr/>
          <p:nvPr/>
        </p:nvSpPr>
        <p:spPr>
          <a:xfrm>
            <a:off x="4649954" y="3135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po</a:t>
            </a:r>
          </a:p>
        </p:txBody>
      </p:sp>
      <p:sp>
        <p:nvSpPr>
          <p:cNvPr id="25" name="Ellipse 20">
            <a:extLst>
              <a:ext uri="{FF2B5EF4-FFF2-40B4-BE49-F238E27FC236}">
                <a16:creationId xmlns:a16="http://schemas.microsoft.com/office/drawing/2014/main" id="{E3F98523-D63C-4921-BC6D-2A7CF545FF29}"/>
              </a:ext>
            </a:extLst>
          </p:cNvPr>
          <p:cNvSpPr/>
          <p:nvPr/>
        </p:nvSpPr>
        <p:spPr>
          <a:xfrm>
            <a:off x="5472244" y="3135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26" name="Ellipse 21">
            <a:extLst>
              <a:ext uri="{FF2B5EF4-FFF2-40B4-BE49-F238E27FC236}">
                <a16:creationId xmlns:a16="http://schemas.microsoft.com/office/drawing/2014/main" id="{7D511107-3314-4F01-B3E4-96DD12C0B2F6}"/>
              </a:ext>
            </a:extLst>
          </p:cNvPr>
          <p:cNvSpPr/>
          <p:nvPr/>
        </p:nvSpPr>
        <p:spPr>
          <a:xfrm>
            <a:off x="6196562" y="3135362"/>
            <a:ext cx="685800" cy="45720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bo</a:t>
            </a:r>
          </a:p>
        </p:txBody>
      </p:sp>
      <p:sp>
        <p:nvSpPr>
          <p:cNvPr id="27" name="Ellipse 22">
            <a:extLst>
              <a:ext uri="{FF2B5EF4-FFF2-40B4-BE49-F238E27FC236}">
                <a16:creationId xmlns:a16="http://schemas.microsoft.com/office/drawing/2014/main" id="{4AF9EC9F-C4D2-42D7-B521-D96FB8D94EB1}"/>
              </a:ext>
            </a:extLst>
          </p:cNvPr>
          <p:cNvSpPr/>
          <p:nvPr/>
        </p:nvSpPr>
        <p:spPr>
          <a:xfrm>
            <a:off x="6996244" y="3135362"/>
            <a:ext cx="685800" cy="45720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bc</a:t>
            </a:r>
          </a:p>
        </p:txBody>
      </p:sp>
      <p:sp>
        <p:nvSpPr>
          <p:cNvPr id="28" name="Ellipse 23">
            <a:extLst>
              <a:ext uri="{FF2B5EF4-FFF2-40B4-BE49-F238E27FC236}">
                <a16:creationId xmlns:a16="http://schemas.microsoft.com/office/drawing/2014/main" id="{88E14F6A-46CD-42E4-B07F-155F6CFFC08E}"/>
              </a:ext>
            </a:extLst>
          </p:cNvPr>
          <p:cNvSpPr/>
          <p:nvPr/>
        </p:nvSpPr>
        <p:spPr>
          <a:xfrm>
            <a:off x="7758244" y="3135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oc</a:t>
            </a:r>
          </a:p>
        </p:txBody>
      </p:sp>
      <p:sp>
        <p:nvSpPr>
          <p:cNvPr id="29" name="Ellipse 24">
            <a:extLst>
              <a:ext uri="{FF2B5EF4-FFF2-40B4-BE49-F238E27FC236}">
                <a16:creationId xmlns:a16="http://schemas.microsoft.com/office/drawing/2014/main" id="{6B733D7E-DD95-4E08-9227-1F3E41D9B189}"/>
              </a:ext>
            </a:extLst>
          </p:cNvPr>
          <p:cNvSpPr/>
          <p:nvPr/>
        </p:nvSpPr>
        <p:spPr>
          <a:xfrm>
            <a:off x="851709" y="4278362"/>
            <a:ext cx="685800" cy="45720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lpb</a:t>
            </a:r>
          </a:p>
        </p:txBody>
      </p:sp>
      <p:sp>
        <p:nvSpPr>
          <p:cNvPr id="30" name="Ellipse 25">
            <a:extLst>
              <a:ext uri="{FF2B5EF4-FFF2-40B4-BE49-F238E27FC236}">
                <a16:creationId xmlns:a16="http://schemas.microsoft.com/office/drawing/2014/main" id="{4C68ED73-D9B4-4A3B-A209-F94E81C9CB5C}"/>
              </a:ext>
            </a:extLst>
          </p:cNvPr>
          <p:cNvSpPr/>
          <p:nvPr/>
        </p:nvSpPr>
        <p:spPr>
          <a:xfrm>
            <a:off x="1648009" y="4278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lpo</a:t>
            </a:r>
          </a:p>
        </p:txBody>
      </p:sp>
      <p:sp>
        <p:nvSpPr>
          <p:cNvPr id="31" name="Ellipse 26">
            <a:extLst>
              <a:ext uri="{FF2B5EF4-FFF2-40B4-BE49-F238E27FC236}">
                <a16:creationId xmlns:a16="http://schemas.microsoft.com/office/drawing/2014/main" id="{BA706B50-DD53-4DC7-9E82-FAA656084F45}"/>
              </a:ext>
            </a:extLst>
          </p:cNvPr>
          <p:cNvSpPr/>
          <p:nvPr/>
        </p:nvSpPr>
        <p:spPr>
          <a:xfrm>
            <a:off x="2424244" y="4278362"/>
            <a:ext cx="685800" cy="45720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lpc</a:t>
            </a:r>
          </a:p>
        </p:txBody>
      </p:sp>
      <p:sp>
        <p:nvSpPr>
          <p:cNvPr id="32" name="Ellipse 27">
            <a:extLst>
              <a:ext uri="{FF2B5EF4-FFF2-40B4-BE49-F238E27FC236}">
                <a16:creationId xmlns:a16="http://schemas.microsoft.com/office/drawing/2014/main" id="{5604E562-5672-4FC5-982A-5E4039847D6E}"/>
              </a:ext>
            </a:extLst>
          </p:cNvPr>
          <p:cNvSpPr/>
          <p:nvPr/>
        </p:nvSpPr>
        <p:spPr>
          <a:xfrm>
            <a:off x="3186244" y="4278362"/>
            <a:ext cx="685800" cy="45720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lbo</a:t>
            </a:r>
          </a:p>
        </p:txBody>
      </p:sp>
      <p:sp>
        <p:nvSpPr>
          <p:cNvPr id="33" name="Ellipse 28">
            <a:extLst>
              <a:ext uri="{FF2B5EF4-FFF2-40B4-BE49-F238E27FC236}">
                <a16:creationId xmlns:a16="http://schemas.microsoft.com/office/drawing/2014/main" id="{3C17E79D-45EF-4599-92D3-50A36552C331}"/>
              </a:ext>
            </a:extLst>
          </p:cNvPr>
          <p:cNvSpPr/>
          <p:nvPr/>
        </p:nvSpPr>
        <p:spPr>
          <a:xfrm>
            <a:off x="3972109" y="4278362"/>
            <a:ext cx="685800" cy="45720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lbc</a:t>
            </a:r>
          </a:p>
        </p:txBody>
      </p:sp>
      <p:sp>
        <p:nvSpPr>
          <p:cNvPr id="34" name="Ellipse 29">
            <a:extLst>
              <a:ext uri="{FF2B5EF4-FFF2-40B4-BE49-F238E27FC236}">
                <a16:creationId xmlns:a16="http://schemas.microsoft.com/office/drawing/2014/main" id="{8020DF6F-83C7-4C4A-A5BD-3141CFFFDE94}"/>
              </a:ext>
            </a:extLst>
          </p:cNvPr>
          <p:cNvSpPr/>
          <p:nvPr/>
        </p:nvSpPr>
        <p:spPr>
          <a:xfrm>
            <a:off x="4708150" y="4278362"/>
            <a:ext cx="685800" cy="45720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loc</a:t>
            </a:r>
          </a:p>
        </p:txBody>
      </p:sp>
      <p:sp>
        <p:nvSpPr>
          <p:cNvPr id="35" name="Ellipse 30">
            <a:extLst>
              <a:ext uri="{FF2B5EF4-FFF2-40B4-BE49-F238E27FC236}">
                <a16:creationId xmlns:a16="http://schemas.microsoft.com/office/drawing/2014/main" id="{D6555708-8236-43CB-91AA-3054341AD14E}"/>
              </a:ext>
            </a:extLst>
          </p:cNvPr>
          <p:cNvSpPr/>
          <p:nvPr/>
        </p:nvSpPr>
        <p:spPr>
          <a:xfrm>
            <a:off x="5510762" y="4278362"/>
            <a:ext cx="685800" cy="45720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pbo</a:t>
            </a:r>
          </a:p>
        </p:txBody>
      </p:sp>
      <p:sp>
        <p:nvSpPr>
          <p:cNvPr id="36" name="Ellipse 31">
            <a:extLst>
              <a:ext uri="{FF2B5EF4-FFF2-40B4-BE49-F238E27FC236}">
                <a16:creationId xmlns:a16="http://schemas.microsoft.com/office/drawing/2014/main" id="{F16E737C-C3F4-41BA-9ECC-C4933DBEF39A}"/>
              </a:ext>
            </a:extLst>
          </p:cNvPr>
          <p:cNvSpPr/>
          <p:nvPr/>
        </p:nvSpPr>
        <p:spPr>
          <a:xfrm>
            <a:off x="6229219" y="4270826"/>
            <a:ext cx="685800" cy="45720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pbc</a:t>
            </a:r>
          </a:p>
        </p:txBody>
      </p:sp>
      <p:sp>
        <p:nvSpPr>
          <p:cNvPr id="37" name="Ellipse 32">
            <a:extLst>
              <a:ext uri="{FF2B5EF4-FFF2-40B4-BE49-F238E27FC236}">
                <a16:creationId xmlns:a16="http://schemas.microsoft.com/office/drawing/2014/main" id="{50674DA8-7CE1-4709-9431-E06A0457A57E}"/>
              </a:ext>
            </a:extLst>
          </p:cNvPr>
          <p:cNvSpPr/>
          <p:nvPr/>
        </p:nvSpPr>
        <p:spPr>
          <a:xfrm>
            <a:off x="6996244" y="4270826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poc</a:t>
            </a:r>
          </a:p>
        </p:txBody>
      </p:sp>
      <p:sp>
        <p:nvSpPr>
          <p:cNvPr id="38" name="Ellipse 33">
            <a:extLst>
              <a:ext uri="{FF2B5EF4-FFF2-40B4-BE49-F238E27FC236}">
                <a16:creationId xmlns:a16="http://schemas.microsoft.com/office/drawing/2014/main" id="{E878F216-39D5-4E6D-89AD-01C7FBFA4772}"/>
              </a:ext>
            </a:extLst>
          </p:cNvPr>
          <p:cNvSpPr/>
          <p:nvPr/>
        </p:nvSpPr>
        <p:spPr>
          <a:xfrm>
            <a:off x="7758244" y="4270826"/>
            <a:ext cx="685800" cy="45720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boc</a:t>
            </a:r>
          </a:p>
        </p:txBody>
      </p:sp>
      <p:sp>
        <p:nvSpPr>
          <p:cNvPr id="39" name="Ellipse 34">
            <a:extLst>
              <a:ext uri="{FF2B5EF4-FFF2-40B4-BE49-F238E27FC236}">
                <a16:creationId xmlns:a16="http://schemas.microsoft.com/office/drawing/2014/main" id="{016D622E-173E-4465-BE35-03EC57D78520}"/>
              </a:ext>
            </a:extLst>
          </p:cNvPr>
          <p:cNvSpPr/>
          <p:nvPr/>
        </p:nvSpPr>
        <p:spPr>
          <a:xfrm>
            <a:off x="2271844" y="5463120"/>
            <a:ext cx="685800" cy="45720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lpbo</a:t>
            </a:r>
          </a:p>
        </p:txBody>
      </p:sp>
      <p:sp>
        <p:nvSpPr>
          <p:cNvPr id="40" name="Ellipse 35">
            <a:extLst>
              <a:ext uri="{FF2B5EF4-FFF2-40B4-BE49-F238E27FC236}">
                <a16:creationId xmlns:a16="http://schemas.microsoft.com/office/drawing/2014/main" id="{1457D9F0-2D23-43A9-B942-E851EC1F1ED0}"/>
              </a:ext>
            </a:extLst>
          </p:cNvPr>
          <p:cNvSpPr/>
          <p:nvPr/>
        </p:nvSpPr>
        <p:spPr>
          <a:xfrm>
            <a:off x="3268724" y="5468982"/>
            <a:ext cx="685800" cy="45720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lpbc</a:t>
            </a:r>
          </a:p>
        </p:txBody>
      </p:sp>
      <p:sp>
        <p:nvSpPr>
          <p:cNvPr id="41" name="Ellipse 36">
            <a:extLst>
              <a:ext uri="{FF2B5EF4-FFF2-40B4-BE49-F238E27FC236}">
                <a16:creationId xmlns:a16="http://schemas.microsoft.com/office/drawing/2014/main" id="{D77B02C5-90E1-4917-AD76-9E45E3A8C0FC}"/>
              </a:ext>
            </a:extLst>
          </p:cNvPr>
          <p:cNvSpPr/>
          <p:nvPr/>
        </p:nvSpPr>
        <p:spPr>
          <a:xfrm>
            <a:off x="4281949" y="5468982"/>
            <a:ext cx="685800" cy="45720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lpoc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2" name="Ellipse 37">
            <a:extLst>
              <a:ext uri="{FF2B5EF4-FFF2-40B4-BE49-F238E27FC236}">
                <a16:creationId xmlns:a16="http://schemas.microsoft.com/office/drawing/2014/main" id="{9901F816-676D-411E-874F-B5BAA39E41D6}"/>
              </a:ext>
            </a:extLst>
          </p:cNvPr>
          <p:cNvSpPr/>
          <p:nvPr/>
        </p:nvSpPr>
        <p:spPr>
          <a:xfrm>
            <a:off x="5319006" y="5463120"/>
            <a:ext cx="685800" cy="45720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lboc</a:t>
            </a:r>
          </a:p>
        </p:txBody>
      </p:sp>
      <p:sp>
        <p:nvSpPr>
          <p:cNvPr id="43" name="Ellipse 38">
            <a:extLst>
              <a:ext uri="{FF2B5EF4-FFF2-40B4-BE49-F238E27FC236}">
                <a16:creationId xmlns:a16="http://schemas.microsoft.com/office/drawing/2014/main" id="{35B1F72F-A38C-4253-BA4E-CD41ADBF38F7}"/>
              </a:ext>
            </a:extLst>
          </p:cNvPr>
          <p:cNvSpPr/>
          <p:nvPr/>
        </p:nvSpPr>
        <p:spPr>
          <a:xfrm>
            <a:off x="6310444" y="5468982"/>
            <a:ext cx="685800" cy="45720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pboc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Ellipse 39">
                <a:extLst>
                  <a:ext uri="{FF2B5EF4-FFF2-40B4-BE49-F238E27FC236}">
                    <a16:creationId xmlns:a16="http://schemas.microsoft.com/office/drawing/2014/main" id="{D19C74AD-679C-42EB-AB57-A5DA2BAB228E}"/>
                  </a:ext>
                </a:extLst>
              </p:cNvPr>
              <p:cNvSpPr/>
              <p:nvPr/>
            </p:nvSpPr>
            <p:spPr>
              <a:xfrm>
                <a:off x="4281949" y="1292588"/>
                <a:ext cx="685800" cy="4572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3600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∅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Ellipse 39">
                <a:extLst>
                  <a:ext uri="{FF2B5EF4-FFF2-40B4-BE49-F238E27FC236}">
                    <a16:creationId xmlns:a16="http://schemas.microsoft.com/office/drawing/2014/main" id="{D19C74AD-679C-42EB-AB57-A5DA2BAB2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949" y="1292588"/>
                <a:ext cx="685800" cy="4572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Forme libre 4">
            <a:extLst>
              <a:ext uri="{FF2B5EF4-FFF2-40B4-BE49-F238E27FC236}">
                <a16:creationId xmlns:a16="http://schemas.microsoft.com/office/drawing/2014/main" id="{502CA646-2518-4552-9921-1ADD895CCC84}"/>
              </a:ext>
            </a:extLst>
          </p:cNvPr>
          <p:cNvSpPr/>
          <p:nvPr/>
        </p:nvSpPr>
        <p:spPr>
          <a:xfrm>
            <a:off x="541898" y="1907924"/>
            <a:ext cx="8501449" cy="4250724"/>
          </a:xfrm>
          <a:custGeom>
            <a:avLst/>
            <a:gdLst>
              <a:gd name="connsiteX0" fmla="*/ 1581665 w 8501449"/>
              <a:gd name="connsiteY0" fmla="*/ 4250724 h 4250724"/>
              <a:gd name="connsiteX1" fmla="*/ 1458097 w 8501449"/>
              <a:gd name="connsiteY1" fmla="*/ 4003589 h 4250724"/>
              <a:gd name="connsiteX2" fmla="*/ 1433384 w 8501449"/>
              <a:gd name="connsiteY2" fmla="*/ 3966519 h 4250724"/>
              <a:gd name="connsiteX3" fmla="*/ 1408670 w 8501449"/>
              <a:gd name="connsiteY3" fmla="*/ 3904735 h 4250724"/>
              <a:gd name="connsiteX4" fmla="*/ 1334530 w 8501449"/>
              <a:gd name="connsiteY4" fmla="*/ 3805881 h 4250724"/>
              <a:gd name="connsiteX5" fmla="*/ 1309816 w 8501449"/>
              <a:gd name="connsiteY5" fmla="*/ 3768811 h 4250724"/>
              <a:gd name="connsiteX6" fmla="*/ 1272746 w 8501449"/>
              <a:gd name="connsiteY6" fmla="*/ 3744097 h 4250724"/>
              <a:gd name="connsiteX7" fmla="*/ 1210962 w 8501449"/>
              <a:gd name="connsiteY7" fmla="*/ 3669957 h 4250724"/>
              <a:gd name="connsiteX8" fmla="*/ 1173892 w 8501449"/>
              <a:gd name="connsiteY8" fmla="*/ 3645243 h 4250724"/>
              <a:gd name="connsiteX9" fmla="*/ 1112108 w 8501449"/>
              <a:gd name="connsiteY9" fmla="*/ 3571103 h 4250724"/>
              <a:gd name="connsiteX10" fmla="*/ 1037968 w 8501449"/>
              <a:gd name="connsiteY10" fmla="*/ 3521676 h 4250724"/>
              <a:gd name="connsiteX11" fmla="*/ 914400 w 8501449"/>
              <a:gd name="connsiteY11" fmla="*/ 3398108 h 4250724"/>
              <a:gd name="connsiteX12" fmla="*/ 827903 w 8501449"/>
              <a:gd name="connsiteY12" fmla="*/ 3311611 h 4250724"/>
              <a:gd name="connsiteX13" fmla="*/ 778476 w 8501449"/>
              <a:gd name="connsiteY13" fmla="*/ 3262184 h 4250724"/>
              <a:gd name="connsiteX14" fmla="*/ 729049 w 8501449"/>
              <a:gd name="connsiteY14" fmla="*/ 3188043 h 4250724"/>
              <a:gd name="connsiteX15" fmla="*/ 716692 w 8501449"/>
              <a:gd name="connsiteY15" fmla="*/ 3150973 h 4250724"/>
              <a:gd name="connsiteX16" fmla="*/ 679622 w 8501449"/>
              <a:gd name="connsiteY16" fmla="*/ 3089189 h 4250724"/>
              <a:gd name="connsiteX17" fmla="*/ 654908 w 8501449"/>
              <a:gd name="connsiteY17" fmla="*/ 3052119 h 4250724"/>
              <a:gd name="connsiteX18" fmla="*/ 617838 w 8501449"/>
              <a:gd name="connsiteY18" fmla="*/ 3027406 h 4250724"/>
              <a:gd name="connsiteX19" fmla="*/ 593124 w 8501449"/>
              <a:gd name="connsiteY19" fmla="*/ 2990335 h 4250724"/>
              <a:gd name="connsiteX20" fmla="*/ 518984 w 8501449"/>
              <a:gd name="connsiteY20" fmla="*/ 2953265 h 4250724"/>
              <a:gd name="connsiteX21" fmla="*/ 481914 w 8501449"/>
              <a:gd name="connsiteY21" fmla="*/ 2928552 h 4250724"/>
              <a:gd name="connsiteX22" fmla="*/ 407773 w 8501449"/>
              <a:gd name="connsiteY22" fmla="*/ 2891481 h 4250724"/>
              <a:gd name="connsiteX23" fmla="*/ 358346 w 8501449"/>
              <a:gd name="connsiteY23" fmla="*/ 2854411 h 4250724"/>
              <a:gd name="connsiteX24" fmla="*/ 321276 w 8501449"/>
              <a:gd name="connsiteY24" fmla="*/ 2817341 h 4250724"/>
              <a:gd name="connsiteX25" fmla="*/ 259492 w 8501449"/>
              <a:gd name="connsiteY25" fmla="*/ 2804984 h 4250724"/>
              <a:gd name="connsiteX26" fmla="*/ 185351 w 8501449"/>
              <a:gd name="connsiteY26" fmla="*/ 2743200 h 4250724"/>
              <a:gd name="connsiteX27" fmla="*/ 111211 w 8501449"/>
              <a:gd name="connsiteY27" fmla="*/ 2669060 h 4250724"/>
              <a:gd name="connsiteX28" fmla="*/ 61784 w 8501449"/>
              <a:gd name="connsiteY28" fmla="*/ 2619633 h 4250724"/>
              <a:gd name="connsiteX29" fmla="*/ 0 w 8501449"/>
              <a:gd name="connsiteY29" fmla="*/ 2533135 h 4250724"/>
              <a:gd name="connsiteX30" fmla="*/ 12357 w 8501449"/>
              <a:gd name="connsiteY30" fmla="*/ 2397211 h 4250724"/>
              <a:gd name="connsiteX31" fmla="*/ 74141 w 8501449"/>
              <a:gd name="connsiteY31" fmla="*/ 2335427 h 4250724"/>
              <a:gd name="connsiteX32" fmla="*/ 172995 w 8501449"/>
              <a:gd name="connsiteY32" fmla="*/ 2261287 h 4250724"/>
              <a:gd name="connsiteX33" fmla="*/ 259492 w 8501449"/>
              <a:gd name="connsiteY33" fmla="*/ 2236573 h 4250724"/>
              <a:gd name="connsiteX34" fmla="*/ 308919 w 8501449"/>
              <a:gd name="connsiteY34" fmla="*/ 2211860 h 4250724"/>
              <a:gd name="connsiteX35" fmla="*/ 358346 w 8501449"/>
              <a:gd name="connsiteY35" fmla="*/ 2199503 h 4250724"/>
              <a:gd name="connsiteX36" fmla="*/ 506627 w 8501449"/>
              <a:gd name="connsiteY36" fmla="*/ 2174789 h 4250724"/>
              <a:gd name="connsiteX37" fmla="*/ 667265 w 8501449"/>
              <a:gd name="connsiteY37" fmla="*/ 2187146 h 4250724"/>
              <a:gd name="connsiteX38" fmla="*/ 704335 w 8501449"/>
              <a:gd name="connsiteY38" fmla="*/ 2224216 h 4250724"/>
              <a:gd name="connsiteX39" fmla="*/ 803189 w 8501449"/>
              <a:gd name="connsiteY39" fmla="*/ 2298357 h 4250724"/>
              <a:gd name="connsiteX40" fmla="*/ 877330 w 8501449"/>
              <a:gd name="connsiteY40" fmla="*/ 2347784 h 4250724"/>
              <a:gd name="connsiteX41" fmla="*/ 914400 w 8501449"/>
              <a:gd name="connsiteY41" fmla="*/ 2384854 h 4250724"/>
              <a:gd name="connsiteX42" fmla="*/ 1000897 w 8501449"/>
              <a:gd name="connsiteY42" fmla="*/ 2409568 h 4250724"/>
              <a:gd name="connsiteX43" fmla="*/ 1025611 w 8501449"/>
              <a:gd name="connsiteY43" fmla="*/ 2446638 h 4250724"/>
              <a:gd name="connsiteX44" fmla="*/ 1037968 w 8501449"/>
              <a:gd name="connsiteY44" fmla="*/ 2483708 h 4250724"/>
              <a:gd name="connsiteX45" fmla="*/ 1075038 w 8501449"/>
              <a:gd name="connsiteY45" fmla="*/ 2508422 h 4250724"/>
              <a:gd name="connsiteX46" fmla="*/ 1112108 w 8501449"/>
              <a:gd name="connsiteY46" fmla="*/ 2582562 h 4250724"/>
              <a:gd name="connsiteX47" fmla="*/ 1136822 w 8501449"/>
              <a:gd name="connsiteY47" fmla="*/ 2656703 h 4250724"/>
              <a:gd name="connsiteX48" fmla="*/ 1161535 w 8501449"/>
              <a:gd name="connsiteY48" fmla="*/ 2706130 h 4250724"/>
              <a:gd name="connsiteX49" fmla="*/ 1198605 w 8501449"/>
              <a:gd name="connsiteY49" fmla="*/ 2817341 h 4250724"/>
              <a:gd name="connsiteX50" fmla="*/ 1248032 w 8501449"/>
              <a:gd name="connsiteY50" fmla="*/ 2842054 h 4250724"/>
              <a:gd name="connsiteX51" fmla="*/ 1309816 w 8501449"/>
              <a:gd name="connsiteY51" fmla="*/ 2891481 h 4250724"/>
              <a:gd name="connsiteX52" fmla="*/ 1334530 w 8501449"/>
              <a:gd name="connsiteY52" fmla="*/ 2928552 h 4250724"/>
              <a:gd name="connsiteX53" fmla="*/ 1408670 w 8501449"/>
              <a:gd name="connsiteY53" fmla="*/ 2953265 h 4250724"/>
              <a:gd name="connsiteX54" fmla="*/ 1507524 w 8501449"/>
              <a:gd name="connsiteY54" fmla="*/ 2990335 h 4250724"/>
              <a:gd name="connsiteX55" fmla="*/ 1556951 w 8501449"/>
              <a:gd name="connsiteY55" fmla="*/ 3015049 h 4250724"/>
              <a:gd name="connsiteX56" fmla="*/ 1767016 w 8501449"/>
              <a:gd name="connsiteY56" fmla="*/ 3002692 h 4250724"/>
              <a:gd name="connsiteX57" fmla="*/ 1865870 w 8501449"/>
              <a:gd name="connsiteY57" fmla="*/ 2903838 h 4250724"/>
              <a:gd name="connsiteX58" fmla="*/ 1915297 w 8501449"/>
              <a:gd name="connsiteY58" fmla="*/ 2804984 h 4250724"/>
              <a:gd name="connsiteX59" fmla="*/ 1902941 w 8501449"/>
              <a:gd name="connsiteY59" fmla="*/ 2681416 h 4250724"/>
              <a:gd name="connsiteX60" fmla="*/ 1890584 w 8501449"/>
              <a:gd name="connsiteY60" fmla="*/ 2644346 h 4250724"/>
              <a:gd name="connsiteX61" fmla="*/ 1816443 w 8501449"/>
              <a:gd name="connsiteY61" fmla="*/ 2570206 h 4250724"/>
              <a:gd name="connsiteX62" fmla="*/ 1791730 w 8501449"/>
              <a:gd name="connsiteY62" fmla="*/ 2533135 h 4250724"/>
              <a:gd name="connsiteX63" fmla="*/ 1779373 w 8501449"/>
              <a:gd name="connsiteY63" fmla="*/ 2397211 h 4250724"/>
              <a:gd name="connsiteX64" fmla="*/ 1767016 w 8501449"/>
              <a:gd name="connsiteY64" fmla="*/ 2360141 h 4250724"/>
              <a:gd name="connsiteX65" fmla="*/ 1742303 w 8501449"/>
              <a:gd name="connsiteY65" fmla="*/ 2273643 h 4250724"/>
              <a:gd name="connsiteX66" fmla="*/ 1729946 w 8501449"/>
              <a:gd name="connsiteY66" fmla="*/ 2236573 h 4250724"/>
              <a:gd name="connsiteX67" fmla="*/ 1692876 w 8501449"/>
              <a:gd name="connsiteY67" fmla="*/ 2199503 h 4250724"/>
              <a:gd name="connsiteX68" fmla="*/ 1668162 w 8501449"/>
              <a:gd name="connsiteY68" fmla="*/ 2162433 h 4250724"/>
              <a:gd name="connsiteX69" fmla="*/ 1594022 w 8501449"/>
              <a:gd name="connsiteY69" fmla="*/ 2088292 h 4250724"/>
              <a:gd name="connsiteX70" fmla="*/ 1544595 w 8501449"/>
              <a:gd name="connsiteY70" fmla="*/ 2038865 h 4250724"/>
              <a:gd name="connsiteX71" fmla="*/ 1495168 w 8501449"/>
              <a:gd name="connsiteY71" fmla="*/ 1989438 h 4250724"/>
              <a:gd name="connsiteX72" fmla="*/ 1458097 w 8501449"/>
              <a:gd name="connsiteY72" fmla="*/ 1940011 h 4250724"/>
              <a:gd name="connsiteX73" fmla="*/ 1383957 w 8501449"/>
              <a:gd name="connsiteY73" fmla="*/ 1865870 h 4250724"/>
              <a:gd name="connsiteX74" fmla="*/ 1359243 w 8501449"/>
              <a:gd name="connsiteY74" fmla="*/ 1828800 h 4250724"/>
              <a:gd name="connsiteX75" fmla="*/ 1285103 w 8501449"/>
              <a:gd name="connsiteY75" fmla="*/ 1767016 h 4250724"/>
              <a:gd name="connsiteX76" fmla="*/ 1223319 w 8501449"/>
              <a:gd name="connsiteY76" fmla="*/ 1692876 h 4250724"/>
              <a:gd name="connsiteX77" fmla="*/ 1173892 w 8501449"/>
              <a:gd name="connsiteY77" fmla="*/ 1581665 h 4250724"/>
              <a:gd name="connsiteX78" fmla="*/ 1161535 w 8501449"/>
              <a:gd name="connsiteY78" fmla="*/ 1519881 h 4250724"/>
              <a:gd name="connsiteX79" fmla="*/ 1136822 w 8501449"/>
              <a:gd name="connsiteY79" fmla="*/ 1433384 h 4250724"/>
              <a:gd name="connsiteX80" fmla="*/ 1149178 w 8501449"/>
              <a:gd name="connsiteY80" fmla="*/ 1223319 h 4250724"/>
              <a:gd name="connsiteX81" fmla="*/ 1248032 w 8501449"/>
              <a:gd name="connsiteY81" fmla="*/ 1136822 h 4250724"/>
              <a:gd name="connsiteX82" fmla="*/ 1346887 w 8501449"/>
              <a:gd name="connsiteY82" fmla="*/ 1087395 h 4250724"/>
              <a:gd name="connsiteX83" fmla="*/ 1445741 w 8501449"/>
              <a:gd name="connsiteY83" fmla="*/ 1062681 h 4250724"/>
              <a:gd name="connsiteX84" fmla="*/ 1532238 w 8501449"/>
              <a:gd name="connsiteY84" fmla="*/ 1037968 h 4250724"/>
              <a:gd name="connsiteX85" fmla="*/ 1680519 w 8501449"/>
              <a:gd name="connsiteY85" fmla="*/ 1050324 h 4250724"/>
              <a:gd name="connsiteX86" fmla="*/ 1754660 w 8501449"/>
              <a:gd name="connsiteY86" fmla="*/ 1124465 h 4250724"/>
              <a:gd name="connsiteX87" fmla="*/ 1791730 w 8501449"/>
              <a:gd name="connsiteY87" fmla="*/ 1161535 h 4250724"/>
              <a:gd name="connsiteX88" fmla="*/ 1828800 w 8501449"/>
              <a:gd name="connsiteY88" fmla="*/ 1433384 h 4250724"/>
              <a:gd name="connsiteX89" fmla="*/ 1878227 w 8501449"/>
              <a:gd name="connsiteY89" fmla="*/ 1618735 h 4250724"/>
              <a:gd name="connsiteX90" fmla="*/ 1927654 w 8501449"/>
              <a:gd name="connsiteY90" fmla="*/ 1767016 h 4250724"/>
              <a:gd name="connsiteX91" fmla="*/ 1940011 w 8501449"/>
              <a:gd name="connsiteY91" fmla="*/ 1804087 h 4250724"/>
              <a:gd name="connsiteX92" fmla="*/ 2063578 w 8501449"/>
              <a:gd name="connsiteY92" fmla="*/ 1915297 h 4250724"/>
              <a:gd name="connsiteX93" fmla="*/ 2088292 w 8501449"/>
              <a:gd name="connsiteY93" fmla="*/ 1952368 h 4250724"/>
              <a:gd name="connsiteX94" fmla="*/ 2125362 w 8501449"/>
              <a:gd name="connsiteY94" fmla="*/ 1964724 h 4250724"/>
              <a:gd name="connsiteX95" fmla="*/ 2446638 w 8501449"/>
              <a:gd name="connsiteY95" fmla="*/ 1952368 h 4250724"/>
              <a:gd name="connsiteX96" fmla="*/ 2483708 w 8501449"/>
              <a:gd name="connsiteY96" fmla="*/ 1915297 h 4250724"/>
              <a:gd name="connsiteX97" fmla="*/ 2496065 w 8501449"/>
              <a:gd name="connsiteY97" fmla="*/ 1878227 h 4250724"/>
              <a:gd name="connsiteX98" fmla="*/ 2533135 w 8501449"/>
              <a:gd name="connsiteY98" fmla="*/ 1853514 h 4250724"/>
              <a:gd name="connsiteX99" fmla="*/ 2582562 w 8501449"/>
              <a:gd name="connsiteY99" fmla="*/ 1742303 h 4250724"/>
              <a:gd name="connsiteX100" fmla="*/ 2594919 w 8501449"/>
              <a:gd name="connsiteY100" fmla="*/ 1692876 h 4250724"/>
              <a:gd name="connsiteX101" fmla="*/ 2644346 w 8501449"/>
              <a:gd name="connsiteY101" fmla="*/ 1618735 h 4250724"/>
              <a:gd name="connsiteX102" fmla="*/ 2669060 w 8501449"/>
              <a:gd name="connsiteY102" fmla="*/ 1581665 h 4250724"/>
              <a:gd name="connsiteX103" fmla="*/ 2718487 w 8501449"/>
              <a:gd name="connsiteY103" fmla="*/ 1495168 h 4250724"/>
              <a:gd name="connsiteX104" fmla="*/ 2730843 w 8501449"/>
              <a:gd name="connsiteY104" fmla="*/ 1458097 h 4250724"/>
              <a:gd name="connsiteX105" fmla="*/ 2743200 w 8501449"/>
              <a:gd name="connsiteY105" fmla="*/ 1309816 h 4250724"/>
              <a:gd name="connsiteX106" fmla="*/ 2780270 w 8501449"/>
              <a:gd name="connsiteY106" fmla="*/ 1272746 h 4250724"/>
              <a:gd name="connsiteX107" fmla="*/ 2804984 w 8501449"/>
              <a:gd name="connsiteY107" fmla="*/ 1235676 h 4250724"/>
              <a:gd name="connsiteX108" fmla="*/ 2879124 w 8501449"/>
              <a:gd name="connsiteY108" fmla="*/ 1210962 h 4250724"/>
              <a:gd name="connsiteX109" fmla="*/ 2916195 w 8501449"/>
              <a:gd name="connsiteY109" fmla="*/ 1173892 h 4250724"/>
              <a:gd name="connsiteX110" fmla="*/ 3027405 w 8501449"/>
              <a:gd name="connsiteY110" fmla="*/ 1149179 h 4250724"/>
              <a:gd name="connsiteX111" fmla="*/ 3089189 w 8501449"/>
              <a:gd name="connsiteY111" fmla="*/ 1124465 h 4250724"/>
              <a:gd name="connsiteX112" fmla="*/ 3150973 w 8501449"/>
              <a:gd name="connsiteY112" fmla="*/ 1112108 h 4250724"/>
              <a:gd name="connsiteX113" fmla="*/ 3188043 w 8501449"/>
              <a:gd name="connsiteY113" fmla="*/ 1099752 h 4250724"/>
              <a:gd name="connsiteX114" fmla="*/ 3225114 w 8501449"/>
              <a:gd name="connsiteY114" fmla="*/ 1062681 h 4250724"/>
              <a:gd name="connsiteX115" fmla="*/ 3237470 w 8501449"/>
              <a:gd name="connsiteY115" fmla="*/ 1025611 h 4250724"/>
              <a:gd name="connsiteX116" fmla="*/ 3274541 w 8501449"/>
              <a:gd name="connsiteY116" fmla="*/ 1000897 h 4250724"/>
              <a:gd name="connsiteX117" fmla="*/ 3299254 w 8501449"/>
              <a:gd name="connsiteY117" fmla="*/ 963827 h 4250724"/>
              <a:gd name="connsiteX118" fmla="*/ 3385751 w 8501449"/>
              <a:gd name="connsiteY118" fmla="*/ 889687 h 4250724"/>
              <a:gd name="connsiteX119" fmla="*/ 3447535 w 8501449"/>
              <a:gd name="connsiteY119" fmla="*/ 815546 h 4250724"/>
              <a:gd name="connsiteX120" fmla="*/ 3484605 w 8501449"/>
              <a:gd name="connsiteY120" fmla="*/ 790833 h 4250724"/>
              <a:gd name="connsiteX121" fmla="*/ 3509319 w 8501449"/>
              <a:gd name="connsiteY121" fmla="*/ 716692 h 4250724"/>
              <a:gd name="connsiteX122" fmla="*/ 3534032 w 8501449"/>
              <a:gd name="connsiteY122" fmla="*/ 667265 h 4250724"/>
              <a:gd name="connsiteX123" fmla="*/ 3558746 w 8501449"/>
              <a:gd name="connsiteY123" fmla="*/ 593124 h 4250724"/>
              <a:gd name="connsiteX124" fmla="*/ 3583460 w 8501449"/>
              <a:gd name="connsiteY124" fmla="*/ 518984 h 4250724"/>
              <a:gd name="connsiteX125" fmla="*/ 3608173 w 8501449"/>
              <a:gd name="connsiteY125" fmla="*/ 407773 h 4250724"/>
              <a:gd name="connsiteX126" fmla="*/ 3632887 w 8501449"/>
              <a:gd name="connsiteY126" fmla="*/ 358346 h 4250724"/>
              <a:gd name="connsiteX127" fmla="*/ 3694670 w 8501449"/>
              <a:gd name="connsiteY127" fmla="*/ 222422 h 4250724"/>
              <a:gd name="connsiteX128" fmla="*/ 3719384 w 8501449"/>
              <a:gd name="connsiteY128" fmla="*/ 135924 h 4250724"/>
              <a:gd name="connsiteX129" fmla="*/ 3756454 w 8501449"/>
              <a:gd name="connsiteY129" fmla="*/ 98854 h 4250724"/>
              <a:gd name="connsiteX130" fmla="*/ 3842951 w 8501449"/>
              <a:gd name="connsiteY130" fmla="*/ 49427 h 4250724"/>
              <a:gd name="connsiteX131" fmla="*/ 3892378 w 8501449"/>
              <a:gd name="connsiteY131" fmla="*/ 37070 h 4250724"/>
              <a:gd name="connsiteX132" fmla="*/ 3929449 w 8501449"/>
              <a:gd name="connsiteY132" fmla="*/ 24714 h 4250724"/>
              <a:gd name="connsiteX133" fmla="*/ 4040660 w 8501449"/>
              <a:gd name="connsiteY133" fmla="*/ 0 h 4250724"/>
              <a:gd name="connsiteX134" fmla="*/ 4374292 w 8501449"/>
              <a:gd name="connsiteY134" fmla="*/ 12357 h 4250724"/>
              <a:gd name="connsiteX135" fmla="*/ 4411362 w 8501449"/>
              <a:gd name="connsiteY135" fmla="*/ 24714 h 4250724"/>
              <a:gd name="connsiteX136" fmla="*/ 4448432 w 8501449"/>
              <a:gd name="connsiteY136" fmla="*/ 61784 h 4250724"/>
              <a:gd name="connsiteX137" fmla="*/ 4497860 w 8501449"/>
              <a:gd name="connsiteY137" fmla="*/ 160638 h 4250724"/>
              <a:gd name="connsiteX138" fmla="*/ 4485503 w 8501449"/>
              <a:gd name="connsiteY138" fmla="*/ 420130 h 4250724"/>
              <a:gd name="connsiteX139" fmla="*/ 4473146 w 8501449"/>
              <a:gd name="connsiteY139" fmla="*/ 457200 h 4250724"/>
              <a:gd name="connsiteX140" fmla="*/ 4436076 w 8501449"/>
              <a:gd name="connsiteY140" fmla="*/ 568411 h 4250724"/>
              <a:gd name="connsiteX141" fmla="*/ 4399005 w 8501449"/>
              <a:gd name="connsiteY141" fmla="*/ 605481 h 4250724"/>
              <a:gd name="connsiteX142" fmla="*/ 4386649 w 8501449"/>
              <a:gd name="connsiteY142" fmla="*/ 642552 h 4250724"/>
              <a:gd name="connsiteX143" fmla="*/ 4324865 w 8501449"/>
              <a:gd name="connsiteY143" fmla="*/ 716692 h 4250724"/>
              <a:gd name="connsiteX144" fmla="*/ 4287795 w 8501449"/>
              <a:gd name="connsiteY144" fmla="*/ 741406 h 4250724"/>
              <a:gd name="connsiteX145" fmla="*/ 4238368 w 8501449"/>
              <a:gd name="connsiteY145" fmla="*/ 815546 h 4250724"/>
              <a:gd name="connsiteX146" fmla="*/ 4188941 w 8501449"/>
              <a:gd name="connsiteY146" fmla="*/ 914400 h 4250724"/>
              <a:gd name="connsiteX147" fmla="*/ 4164227 w 8501449"/>
              <a:gd name="connsiteY147" fmla="*/ 963827 h 4250724"/>
              <a:gd name="connsiteX148" fmla="*/ 4127157 w 8501449"/>
              <a:gd name="connsiteY148" fmla="*/ 988541 h 4250724"/>
              <a:gd name="connsiteX149" fmla="*/ 4114800 w 8501449"/>
              <a:gd name="connsiteY149" fmla="*/ 1025611 h 4250724"/>
              <a:gd name="connsiteX150" fmla="*/ 4090087 w 8501449"/>
              <a:gd name="connsiteY150" fmla="*/ 1075038 h 4250724"/>
              <a:gd name="connsiteX151" fmla="*/ 4040660 w 8501449"/>
              <a:gd name="connsiteY151" fmla="*/ 1173892 h 4250724"/>
              <a:gd name="connsiteX152" fmla="*/ 4028303 w 8501449"/>
              <a:gd name="connsiteY152" fmla="*/ 1223319 h 4250724"/>
              <a:gd name="connsiteX153" fmla="*/ 4053016 w 8501449"/>
              <a:gd name="connsiteY153" fmla="*/ 1309816 h 4250724"/>
              <a:gd name="connsiteX154" fmla="*/ 4065373 w 8501449"/>
              <a:gd name="connsiteY154" fmla="*/ 1346887 h 4250724"/>
              <a:gd name="connsiteX155" fmla="*/ 4102443 w 8501449"/>
              <a:gd name="connsiteY155" fmla="*/ 1383957 h 4250724"/>
              <a:gd name="connsiteX156" fmla="*/ 4102443 w 8501449"/>
              <a:gd name="connsiteY156" fmla="*/ 1692876 h 4250724"/>
              <a:gd name="connsiteX157" fmla="*/ 4139514 w 8501449"/>
              <a:gd name="connsiteY157" fmla="*/ 1791730 h 4250724"/>
              <a:gd name="connsiteX158" fmla="*/ 4188941 w 8501449"/>
              <a:gd name="connsiteY158" fmla="*/ 1804087 h 4250724"/>
              <a:gd name="connsiteX159" fmla="*/ 4226011 w 8501449"/>
              <a:gd name="connsiteY159" fmla="*/ 1828800 h 4250724"/>
              <a:gd name="connsiteX160" fmla="*/ 4263081 w 8501449"/>
              <a:gd name="connsiteY160" fmla="*/ 1841157 h 4250724"/>
              <a:gd name="connsiteX161" fmla="*/ 5016843 w 8501449"/>
              <a:gd name="connsiteY161" fmla="*/ 1816443 h 4250724"/>
              <a:gd name="connsiteX162" fmla="*/ 5239265 w 8501449"/>
              <a:gd name="connsiteY162" fmla="*/ 1791730 h 4250724"/>
              <a:gd name="connsiteX163" fmla="*/ 5301049 w 8501449"/>
              <a:gd name="connsiteY163" fmla="*/ 1767016 h 4250724"/>
              <a:gd name="connsiteX164" fmla="*/ 5350476 w 8501449"/>
              <a:gd name="connsiteY164" fmla="*/ 1754660 h 4250724"/>
              <a:gd name="connsiteX165" fmla="*/ 5436973 w 8501449"/>
              <a:gd name="connsiteY165" fmla="*/ 1717589 h 4250724"/>
              <a:gd name="connsiteX166" fmla="*/ 5535827 w 8501449"/>
              <a:gd name="connsiteY166" fmla="*/ 1692876 h 4250724"/>
              <a:gd name="connsiteX167" fmla="*/ 5634681 w 8501449"/>
              <a:gd name="connsiteY167" fmla="*/ 1606379 h 4250724"/>
              <a:gd name="connsiteX168" fmla="*/ 5659395 w 8501449"/>
              <a:gd name="connsiteY168" fmla="*/ 1544595 h 4250724"/>
              <a:gd name="connsiteX169" fmla="*/ 5684108 w 8501449"/>
              <a:gd name="connsiteY169" fmla="*/ 1507524 h 4250724"/>
              <a:gd name="connsiteX170" fmla="*/ 5708822 w 8501449"/>
              <a:gd name="connsiteY170" fmla="*/ 1359243 h 4250724"/>
              <a:gd name="connsiteX171" fmla="*/ 5770605 w 8501449"/>
              <a:gd name="connsiteY171" fmla="*/ 1260389 h 4250724"/>
              <a:gd name="connsiteX172" fmla="*/ 5807676 w 8501449"/>
              <a:gd name="connsiteY172" fmla="*/ 1235676 h 4250724"/>
              <a:gd name="connsiteX173" fmla="*/ 5955957 w 8501449"/>
              <a:gd name="connsiteY173" fmla="*/ 1136822 h 4250724"/>
              <a:gd name="connsiteX174" fmla="*/ 6277232 w 8501449"/>
              <a:gd name="connsiteY174" fmla="*/ 1161535 h 4250724"/>
              <a:gd name="connsiteX175" fmla="*/ 6289589 w 8501449"/>
              <a:gd name="connsiteY175" fmla="*/ 1210962 h 4250724"/>
              <a:gd name="connsiteX176" fmla="*/ 6326660 w 8501449"/>
              <a:gd name="connsiteY176" fmla="*/ 1248033 h 4250724"/>
              <a:gd name="connsiteX177" fmla="*/ 6363730 w 8501449"/>
              <a:gd name="connsiteY177" fmla="*/ 1322173 h 4250724"/>
              <a:gd name="connsiteX178" fmla="*/ 6413157 w 8501449"/>
              <a:gd name="connsiteY178" fmla="*/ 1346887 h 4250724"/>
              <a:gd name="connsiteX179" fmla="*/ 6524368 w 8501449"/>
              <a:gd name="connsiteY179" fmla="*/ 1297460 h 4250724"/>
              <a:gd name="connsiteX180" fmla="*/ 6573795 w 8501449"/>
              <a:gd name="connsiteY180" fmla="*/ 1285103 h 4250724"/>
              <a:gd name="connsiteX181" fmla="*/ 6672649 w 8501449"/>
              <a:gd name="connsiteY181" fmla="*/ 1223319 h 4250724"/>
              <a:gd name="connsiteX182" fmla="*/ 6746789 w 8501449"/>
              <a:gd name="connsiteY182" fmla="*/ 1210962 h 4250724"/>
              <a:gd name="connsiteX183" fmla="*/ 7166919 w 8501449"/>
              <a:gd name="connsiteY183" fmla="*/ 1285103 h 4250724"/>
              <a:gd name="connsiteX184" fmla="*/ 7179276 w 8501449"/>
              <a:gd name="connsiteY184" fmla="*/ 1334530 h 4250724"/>
              <a:gd name="connsiteX185" fmla="*/ 7154562 w 8501449"/>
              <a:gd name="connsiteY185" fmla="*/ 1556952 h 4250724"/>
              <a:gd name="connsiteX186" fmla="*/ 7142205 w 8501449"/>
              <a:gd name="connsiteY186" fmla="*/ 1594022 h 4250724"/>
              <a:gd name="connsiteX187" fmla="*/ 7080422 w 8501449"/>
              <a:gd name="connsiteY187" fmla="*/ 1692876 h 4250724"/>
              <a:gd name="connsiteX188" fmla="*/ 6993924 w 8501449"/>
              <a:gd name="connsiteY188" fmla="*/ 1754660 h 4250724"/>
              <a:gd name="connsiteX189" fmla="*/ 6919784 w 8501449"/>
              <a:gd name="connsiteY189" fmla="*/ 1804087 h 4250724"/>
              <a:gd name="connsiteX190" fmla="*/ 6882714 w 8501449"/>
              <a:gd name="connsiteY190" fmla="*/ 1828800 h 4250724"/>
              <a:gd name="connsiteX191" fmla="*/ 6820930 w 8501449"/>
              <a:gd name="connsiteY191" fmla="*/ 1853514 h 4250724"/>
              <a:gd name="connsiteX192" fmla="*/ 6746789 w 8501449"/>
              <a:gd name="connsiteY192" fmla="*/ 1915297 h 4250724"/>
              <a:gd name="connsiteX193" fmla="*/ 6697362 w 8501449"/>
              <a:gd name="connsiteY193" fmla="*/ 1952368 h 4250724"/>
              <a:gd name="connsiteX194" fmla="*/ 6635578 w 8501449"/>
              <a:gd name="connsiteY194" fmla="*/ 2051222 h 4250724"/>
              <a:gd name="connsiteX195" fmla="*/ 6598508 w 8501449"/>
              <a:gd name="connsiteY195" fmla="*/ 2137719 h 4250724"/>
              <a:gd name="connsiteX196" fmla="*/ 6573795 w 8501449"/>
              <a:gd name="connsiteY196" fmla="*/ 2211860 h 4250724"/>
              <a:gd name="connsiteX197" fmla="*/ 6549081 w 8501449"/>
              <a:gd name="connsiteY197" fmla="*/ 2248930 h 4250724"/>
              <a:gd name="connsiteX198" fmla="*/ 6524368 w 8501449"/>
              <a:gd name="connsiteY198" fmla="*/ 2347784 h 4250724"/>
              <a:gd name="connsiteX199" fmla="*/ 6499654 w 8501449"/>
              <a:gd name="connsiteY199" fmla="*/ 2397211 h 4250724"/>
              <a:gd name="connsiteX200" fmla="*/ 6474941 w 8501449"/>
              <a:gd name="connsiteY200" fmla="*/ 2496065 h 4250724"/>
              <a:gd name="connsiteX201" fmla="*/ 6450227 w 8501449"/>
              <a:gd name="connsiteY201" fmla="*/ 2533135 h 4250724"/>
              <a:gd name="connsiteX202" fmla="*/ 6388443 w 8501449"/>
              <a:gd name="connsiteY202" fmla="*/ 2619633 h 4250724"/>
              <a:gd name="connsiteX203" fmla="*/ 6363730 w 8501449"/>
              <a:gd name="connsiteY203" fmla="*/ 2693773 h 4250724"/>
              <a:gd name="connsiteX204" fmla="*/ 6376087 w 8501449"/>
              <a:gd name="connsiteY204" fmla="*/ 2804984 h 4250724"/>
              <a:gd name="connsiteX205" fmla="*/ 6425514 w 8501449"/>
              <a:gd name="connsiteY205" fmla="*/ 2879124 h 4250724"/>
              <a:gd name="connsiteX206" fmla="*/ 6474941 w 8501449"/>
              <a:gd name="connsiteY206" fmla="*/ 2953265 h 4250724"/>
              <a:gd name="connsiteX207" fmla="*/ 6524368 w 8501449"/>
              <a:gd name="connsiteY207" fmla="*/ 2990335 h 4250724"/>
              <a:gd name="connsiteX208" fmla="*/ 6561438 w 8501449"/>
              <a:gd name="connsiteY208" fmla="*/ 3002692 h 4250724"/>
              <a:gd name="connsiteX209" fmla="*/ 6944497 w 8501449"/>
              <a:gd name="connsiteY209" fmla="*/ 2965622 h 4250724"/>
              <a:gd name="connsiteX210" fmla="*/ 6993924 w 8501449"/>
              <a:gd name="connsiteY210" fmla="*/ 2953265 h 4250724"/>
              <a:gd name="connsiteX211" fmla="*/ 7030995 w 8501449"/>
              <a:gd name="connsiteY211" fmla="*/ 2928552 h 4250724"/>
              <a:gd name="connsiteX212" fmla="*/ 7092778 w 8501449"/>
              <a:gd name="connsiteY212" fmla="*/ 2903838 h 4250724"/>
              <a:gd name="connsiteX213" fmla="*/ 7117492 w 8501449"/>
              <a:gd name="connsiteY213" fmla="*/ 2866768 h 4250724"/>
              <a:gd name="connsiteX214" fmla="*/ 7154562 w 8501449"/>
              <a:gd name="connsiteY214" fmla="*/ 2829697 h 4250724"/>
              <a:gd name="connsiteX215" fmla="*/ 7166919 w 8501449"/>
              <a:gd name="connsiteY215" fmla="*/ 2780270 h 4250724"/>
              <a:gd name="connsiteX216" fmla="*/ 7203989 w 8501449"/>
              <a:gd name="connsiteY216" fmla="*/ 2693773 h 4250724"/>
              <a:gd name="connsiteX217" fmla="*/ 7241060 w 8501449"/>
              <a:gd name="connsiteY217" fmla="*/ 2409568 h 4250724"/>
              <a:gd name="connsiteX218" fmla="*/ 7302843 w 8501449"/>
              <a:gd name="connsiteY218" fmla="*/ 2347784 h 4250724"/>
              <a:gd name="connsiteX219" fmla="*/ 7339914 w 8501449"/>
              <a:gd name="connsiteY219" fmla="*/ 2298357 h 4250724"/>
              <a:gd name="connsiteX220" fmla="*/ 7438768 w 8501449"/>
              <a:gd name="connsiteY220" fmla="*/ 2248930 h 4250724"/>
              <a:gd name="connsiteX221" fmla="*/ 7475838 w 8501449"/>
              <a:gd name="connsiteY221" fmla="*/ 2224216 h 4250724"/>
              <a:gd name="connsiteX222" fmla="*/ 7821827 w 8501449"/>
              <a:gd name="connsiteY222" fmla="*/ 2236573 h 4250724"/>
              <a:gd name="connsiteX223" fmla="*/ 7858897 w 8501449"/>
              <a:gd name="connsiteY223" fmla="*/ 2248930 h 4250724"/>
              <a:gd name="connsiteX224" fmla="*/ 7908324 w 8501449"/>
              <a:gd name="connsiteY224" fmla="*/ 2261287 h 4250724"/>
              <a:gd name="connsiteX225" fmla="*/ 7945395 w 8501449"/>
              <a:gd name="connsiteY225" fmla="*/ 2298357 h 4250724"/>
              <a:gd name="connsiteX226" fmla="*/ 8081319 w 8501449"/>
              <a:gd name="connsiteY226" fmla="*/ 2397211 h 4250724"/>
              <a:gd name="connsiteX227" fmla="*/ 8130746 w 8501449"/>
              <a:gd name="connsiteY227" fmla="*/ 2446638 h 4250724"/>
              <a:gd name="connsiteX228" fmla="*/ 8180173 w 8501449"/>
              <a:gd name="connsiteY228" fmla="*/ 2471352 h 4250724"/>
              <a:gd name="connsiteX229" fmla="*/ 8241957 w 8501449"/>
              <a:gd name="connsiteY229" fmla="*/ 2508422 h 4250724"/>
              <a:gd name="connsiteX230" fmla="*/ 8291384 w 8501449"/>
              <a:gd name="connsiteY230" fmla="*/ 2520779 h 4250724"/>
              <a:gd name="connsiteX231" fmla="*/ 8353168 w 8501449"/>
              <a:gd name="connsiteY231" fmla="*/ 2545492 h 4250724"/>
              <a:gd name="connsiteX232" fmla="*/ 8452022 w 8501449"/>
              <a:gd name="connsiteY232" fmla="*/ 2607276 h 4250724"/>
              <a:gd name="connsiteX233" fmla="*/ 8501449 w 8501449"/>
              <a:gd name="connsiteY233" fmla="*/ 2631989 h 425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8501449" h="4250724">
                <a:moveTo>
                  <a:pt x="1581665" y="4250724"/>
                </a:moveTo>
                <a:cubicBezTo>
                  <a:pt x="1543928" y="4156386"/>
                  <a:pt x="1526402" y="4106048"/>
                  <a:pt x="1458097" y="4003589"/>
                </a:cubicBezTo>
                <a:cubicBezTo>
                  <a:pt x="1449859" y="3991232"/>
                  <a:pt x="1440025" y="3979802"/>
                  <a:pt x="1433384" y="3966519"/>
                </a:cubicBezTo>
                <a:cubicBezTo>
                  <a:pt x="1423464" y="3946680"/>
                  <a:pt x="1418590" y="3924574"/>
                  <a:pt x="1408670" y="3904735"/>
                </a:cubicBezTo>
                <a:cubicBezTo>
                  <a:pt x="1394702" y="3876798"/>
                  <a:pt x="1348172" y="3824070"/>
                  <a:pt x="1334530" y="3805881"/>
                </a:cubicBezTo>
                <a:cubicBezTo>
                  <a:pt x="1325619" y="3794000"/>
                  <a:pt x="1320317" y="3779312"/>
                  <a:pt x="1309816" y="3768811"/>
                </a:cubicBezTo>
                <a:cubicBezTo>
                  <a:pt x="1299315" y="3758310"/>
                  <a:pt x="1284155" y="3753604"/>
                  <a:pt x="1272746" y="3744097"/>
                </a:cubicBezTo>
                <a:cubicBezTo>
                  <a:pt x="1151289" y="3642881"/>
                  <a:pt x="1308161" y="3767156"/>
                  <a:pt x="1210962" y="3669957"/>
                </a:cubicBezTo>
                <a:cubicBezTo>
                  <a:pt x="1200461" y="3659456"/>
                  <a:pt x="1186249" y="3653481"/>
                  <a:pt x="1173892" y="3645243"/>
                </a:cubicBezTo>
                <a:cubicBezTo>
                  <a:pt x="1151924" y="3612293"/>
                  <a:pt x="1145041" y="3596718"/>
                  <a:pt x="1112108" y="3571103"/>
                </a:cubicBezTo>
                <a:cubicBezTo>
                  <a:pt x="1088663" y="3552868"/>
                  <a:pt x="1058970" y="3542678"/>
                  <a:pt x="1037968" y="3521676"/>
                </a:cubicBezTo>
                <a:lnTo>
                  <a:pt x="914400" y="3398108"/>
                </a:lnTo>
                <a:lnTo>
                  <a:pt x="827903" y="3311611"/>
                </a:lnTo>
                <a:lnTo>
                  <a:pt x="778476" y="3262184"/>
                </a:lnTo>
                <a:cubicBezTo>
                  <a:pt x="749094" y="3174041"/>
                  <a:pt x="790756" y="3280604"/>
                  <a:pt x="729049" y="3188043"/>
                </a:cubicBezTo>
                <a:cubicBezTo>
                  <a:pt x="721824" y="3177205"/>
                  <a:pt x="722517" y="3162623"/>
                  <a:pt x="716692" y="3150973"/>
                </a:cubicBezTo>
                <a:cubicBezTo>
                  <a:pt x="705951" y="3129491"/>
                  <a:pt x="692351" y="3109556"/>
                  <a:pt x="679622" y="3089189"/>
                </a:cubicBezTo>
                <a:cubicBezTo>
                  <a:pt x="671751" y="3076595"/>
                  <a:pt x="665409" y="3062620"/>
                  <a:pt x="654908" y="3052119"/>
                </a:cubicBezTo>
                <a:cubicBezTo>
                  <a:pt x="644407" y="3041618"/>
                  <a:pt x="630195" y="3035644"/>
                  <a:pt x="617838" y="3027406"/>
                </a:cubicBezTo>
                <a:cubicBezTo>
                  <a:pt x="609600" y="3015049"/>
                  <a:pt x="603625" y="3000836"/>
                  <a:pt x="593124" y="2990335"/>
                </a:cubicBezTo>
                <a:cubicBezTo>
                  <a:pt x="557714" y="2954925"/>
                  <a:pt x="559182" y="2973364"/>
                  <a:pt x="518984" y="2953265"/>
                </a:cubicBezTo>
                <a:cubicBezTo>
                  <a:pt x="505701" y="2946624"/>
                  <a:pt x="494896" y="2935764"/>
                  <a:pt x="481914" y="2928552"/>
                </a:cubicBezTo>
                <a:cubicBezTo>
                  <a:pt x="457760" y="2915133"/>
                  <a:pt x="431466" y="2905697"/>
                  <a:pt x="407773" y="2891481"/>
                </a:cubicBezTo>
                <a:cubicBezTo>
                  <a:pt x="390113" y="2880885"/>
                  <a:pt x="373983" y="2867814"/>
                  <a:pt x="358346" y="2854411"/>
                </a:cubicBezTo>
                <a:cubicBezTo>
                  <a:pt x="345078" y="2843038"/>
                  <a:pt x="336906" y="2825156"/>
                  <a:pt x="321276" y="2817341"/>
                </a:cubicBezTo>
                <a:cubicBezTo>
                  <a:pt x="302491" y="2807948"/>
                  <a:pt x="280087" y="2809103"/>
                  <a:pt x="259492" y="2804984"/>
                </a:cubicBezTo>
                <a:cubicBezTo>
                  <a:pt x="202891" y="2720085"/>
                  <a:pt x="274938" y="2814870"/>
                  <a:pt x="185351" y="2743200"/>
                </a:cubicBezTo>
                <a:cubicBezTo>
                  <a:pt x="158060" y="2721367"/>
                  <a:pt x="135924" y="2693773"/>
                  <a:pt x="111211" y="2669060"/>
                </a:cubicBezTo>
                <a:cubicBezTo>
                  <a:pt x="94735" y="2652584"/>
                  <a:pt x="75764" y="2638273"/>
                  <a:pt x="61784" y="2619633"/>
                </a:cubicBezTo>
                <a:cubicBezTo>
                  <a:pt x="15803" y="2558325"/>
                  <a:pt x="36138" y="2587342"/>
                  <a:pt x="0" y="2533135"/>
                </a:cubicBezTo>
                <a:cubicBezTo>
                  <a:pt x="4119" y="2487827"/>
                  <a:pt x="2825" y="2441696"/>
                  <a:pt x="12357" y="2397211"/>
                </a:cubicBezTo>
                <a:cubicBezTo>
                  <a:pt x="20237" y="2360439"/>
                  <a:pt x="49785" y="2355723"/>
                  <a:pt x="74141" y="2335427"/>
                </a:cubicBezTo>
                <a:cubicBezTo>
                  <a:pt x="138465" y="2281824"/>
                  <a:pt x="82110" y="2306729"/>
                  <a:pt x="172995" y="2261287"/>
                </a:cubicBezTo>
                <a:cubicBezTo>
                  <a:pt x="202869" y="2246350"/>
                  <a:pt x="227817" y="2248451"/>
                  <a:pt x="259492" y="2236573"/>
                </a:cubicBezTo>
                <a:cubicBezTo>
                  <a:pt x="276739" y="2230105"/>
                  <a:pt x="291672" y="2218328"/>
                  <a:pt x="308919" y="2211860"/>
                </a:cubicBezTo>
                <a:cubicBezTo>
                  <a:pt x="324820" y="2205897"/>
                  <a:pt x="341654" y="2202633"/>
                  <a:pt x="358346" y="2199503"/>
                </a:cubicBezTo>
                <a:cubicBezTo>
                  <a:pt x="407597" y="2190268"/>
                  <a:pt x="457200" y="2183027"/>
                  <a:pt x="506627" y="2174789"/>
                </a:cubicBezTo>
                <a:cubicBezTo>
                  <a:pt x="560173" y="2178908"/>
                  <a:pt x="615164" y="2174121"/>
                  <a:pt x="667265" y="2187146"/>
                </a:cubicBezTo>
                <a:cubicBezTo>
                  <a:pt x="684218" y="2191384"/>
                  <a:pt x="691184" y="2212709"/>
                  <a:pt x="704335" y="2224216"/>
                </a:cubicBezTo>
                <a:cubicBezTo>
                  <a:pt x="751296" y="2265307"/>
                  <a:pt x="759052" y="2268931"/>
                  <a:pt x="803189" y="2298357"/>
                </a:cubicBezTo>
                <a:cubicBezTo>
                  <a:pt x="856647" y="2378542"/>
                  <a:pt x="791398" y="2298680"/>
                  <a:pt x="877330" y="2347784"/>
                </a:cubicBezTo>
                <a:cubicBezTo>
                  <a:pt x="892503" y="2356454"/>
                  <a:pt x="899860" y="2375161"/>
                  <a:pt x="914400" y="2384854"/>
                </a:cubicBezTo>
                <a:cubicBezTo>
                  <a:pt x="925037" y="2391945"/>
                  <a:pt x="994305" y="2407920"/>
                  <a:pt x="1000897" y="2409568"/>
                </a:cubicBezTo>
                <a:cubicBezTo>
                  <a:pt x="1009135" y="2421925"/>
                  <a:pt x="1018969" y="2433355"/>
                  <a:pt x="1025611" y="2446638"/>
                </a:cubicBezTo>
                <a:cubicBezTo>
                  <a:pt x="1031436" y="2458288"/>
                  <a:pt x="1029831" y="2473537"/>
                  <a:pt x="1037968" y="2483708"/>
                </a:cubicBezTo>
                <a:cubicBezTo>
                  <a:pt x="1047245" y="2495305"/>
                  <a:pt x="1062681" y="2500184"/>
                  <a:pt x="1075038" y="2508422"/>
                </a:cubicBezTo>
                <a:cubicBezTo>
                  <a:pt x="1120106" y="2643621"/>
                  <a:pt x="1048229" y="2438834"/>
                  <a:pt x="1112108" y="2582562"/>
                </a:cubicBezTo>
                <a:cubicBezTo>
                  <a:pt x="1122688" y="2606367"/>
                  <a:pt x="1125172" y="2633403"/>
                  <a:pt x="1136822" y="2656703"/>
                </a:cubicBezTo>
                <a:lnTo>
                  <a:pt x="1161535" y="2706130"/>
                </a:lnTo>
                <a:cubicBezTo>
                  <a:pt x="1167928" y="2744486"/>
                  <a:pt x="1164977" y="2789318"/>
                  <a:pt x="1198605" y="2817341"/>
                </a:cubicBezTo>
                <a:cubicBezTo>
                  <a:pt x="1212756" y="2829133"/>
                  <a:pt x="1231556" y="2833816"/>
                  <a:pt x="1248032" y="2842054"/>
                </a:cubicBezTo>
                <a:cubicBezTo>
                  <a:pt x="1318861" y="2948295"/>
                  <a:pt x="1224548" y="2823266"/>
                  <a:pt x="1309816" y="2891481"/>
                </a:cubicBezTo>
                <a:cubicBezTo>
                  <a:pt x="1321413" y="2900759"/>
                  <a:pt x="1321936" y="2920681"/>
                  <a:pt x="1334530" y="2928552"/>
                </a:cubicBezTo>
                <a:cubicBezTo>
                  <a:pt x="1356620" y="2942359"/>
                  <a:pt x="1385370" y="2941615"/>
                  <a:pt x="1408670" y="2953265"/>
                </a:cubicBezTo>
                <a:cubicBezTo>
                  <a:pt x="1473287" y="2985574"/>
                  <a:pt x="1440226" y="2973512"/>
                  <a:pt x="1507524" y="2990335"/>
                </a:cubicBezTo>
                <a:cubicBezTo>
                  <a:pt x="1524000" y="2998573"/>
                  <a:pt x="1539081" y="3010581"/>
                  <a:pt x="1556951" y="3015049"/>
                </a:cubicBezTo>
                <a:cubicBezTo>
                  <a:pt x="1657345" y="3040148"/>
                  <a:pt x="1664718" y="3025425"/>
                  <a:pt x="1767016" y="3002692"/>
                </a:cubicBezTo>
                <a:cubicBezTo>
                  <a:pt x="1799967" y="2969741"/>
                  <a:pt x="1845030" y="2945519"/>
                  <a:pt x="1865870" y="2903838"/>
                </a:cubicBezTo>
                <a:lnTo>
                  <a:pt x="1915297" y="2804984"/>
                </a:lnTo>
                <a:cubicBezTo>
                  <a:pt x="1911178" y="2763795"/>
                  <a:pt x="1909235" y="2722329"/>
                  <a:pt x="1902941" y="2681416"/>
                </a:cubicBezTo>
                <a:cubicBezTo>
                  <a:pt x="1900960" y="2668542"/>
                  <a:pt x="1898581" y="2654627"/>
                  <a:pt x="1890584" y="2644346"/>
                </a:cubicBezTo>
                <a:cubicBezTo>
                  <a:pt x="1869126" y="2616758"/>
                  <a:pt x="1835829" y="2599287"/>
                  <a:pt x="1816443" y="2570206"/>
                </a:cubicBezTo>
                <a:lnTo>
                  <a:pt x="1791730" y="2533135"/>
                </a:lnTo>
                <a:cubicBezTo>
                  <a:pt x="1787611" y="2487827"/>
                  <a:pt x="1785807" y="2442249"/>
                  <a:pt x="1779373" y="2397211"/>
                </a:cubicBezTo>
                <a:cubicBezTo>
                  <a:pt x="1777531" y="2384317"/>
                  <a:pt x="1770759" y="2372617"/>
                  <a:pt x="1767016" y="2360141"/>
                </a:cubicBezTo>
                <a:cubicBezTo>
                  <a:pt x="1758400" y="2331419"/>
                  <a:pt x="1750919" y="2302365"/>
                  <a:pt x="1742303" y="2273643"/>
                </a:cubicBezTo>
                <a:cubicBezTo>
                  <a:pt x="1738560" y="2261167"/>
                  <a:pt x="1737171" y="2247411"/>
                  <a:pt x="1729946" y="2236573"/>
                </a:cubicBezTo>
                <a:cubicBezTo>
                  <a:pt x="1720253" y="2222033"/>
                  <a:pt x="1704063" y="2212928"/>
                  <a:pt x="1692876" y="2199503"/>
                </a:cubicBezTo>
                <a:cubicBezTo>
                  <a:pt x="1683369" y="2188094"/>
                  <a:pt x="1678028" y="2173533"/>
                  <a:pt x="1668162" y="2162433"/>
                </a:cubicBezTo>
                <a:cubicBezTo>
                  <a:pt x="1644942" y="2136311"/>
                  <a:pt x="1618735" y="2113006"/>
                  <a:pt x="1594022" y="2088292"/>
                </a:cubicBezTo>
                <a:lnTo>
                  <a:pt x="1544595" y="2038865"/>
                </a:lnTo>
                <a:cubicBezTo>
                  <a:pt x="1528119" y="2022389"/>
                  <a:pt x="1509148" y="2008078"/>
                  <a:pt x="1495168" y="1989438"/>
                </a:cubicBezTo>
                <a:cubicBezTo>
                  <a:pt x="1482811" y="1972962"/>
                  <a:pt x="1471874" y="1955319"/>
                  <a:pt x="1458097" y="1940011"/>
                </a:cubicBezTo>
                <a:cubicBezTo>
                  <a:pt x="1434717" y="1914033"/>
                  <a:pt x="1403344" y="1894950"/>
                  <a:pt x="1383957" y="1865870"/>
                </a:cubicBezTo>
                <a:cubicBezTo>
                  <a:pt x="1375719" y="1853513"/>
                  <a:pt x="1369744" y="1839301"/>
                  <a:pt x="1359243" y="1828800"/>
                </a:cubicBezTo>
                <a:cubicBezTo>
                  <a:pt x="1262044" y="1731602"/>
                  <a:pt x="1386319" y="1888476"/>
                  <a:pt x="1285103" y="1767016"/>
                </a:cubicBezTo>
                <a:cubicBezTo>
                  <a:pt x="1199092" y="1663803"/>
                  <a:pt x="1331611" y="1801168"/>
                  <a:pt x="1223319" y="1692876"/>
                </a:cubicBezTo>
                <a:cubicBezTo>
                  <a:pt x="1193909" y="1604646"/>
                  <a:pt x="1213055" y="1640410"/>
                  <a:pt x="1173892" y="1581665"/>
                </a:cubicBezTo>
                <a:cubicBezTo>
                  <a:pt x="1169773" y="1561070"/>
                  <a:pt x="1166629" y="1540256"/>
                  <a:pt x="1161535" y="1519881"/>
                </a:cubicBezTo>
                <a:cubicBezTo>
                  <a:pt x="1154262" y="1490790"/>
                  <a:pt x="1138070" y="1463344"/>
                  <a:pt x="1136822" y="1433384"/>
                </a:cubicBezTo>
                <a:cubicBezTo>
                  <a:pt x="1133902" y="1363302"/>
                  <a:pt x="1138773" y="1292686"/>
                  <a:pt x="1149178" y="1223319"/>
                </a:cubicBezTo>
                <a:cubicBezTo>
                  <a:pt x="1154688" y="1186584"/>
                  <a:pt x="1232894" y="1144391"/>
                  <a:pt x="1248032" y="1136822"/>
                </a:cubicBezTo>
                <a:cubicBezTo>
                  <a:pt x="1280984" y="1120346"/>
                  <a:pt x="1311937" y="1099045"/>
                  <a:pt x="1346887" y="1087395"/>
                </a:cubicBezTo>
                <a:cubicBezTo>
                  <a:pt x="1431618" y="1059151"/>
                  <a:pt x="1326461" y="1092501"/>
                  <a:pt x="1445741" y="1062681"/>
                </a:cubicBezTo>
                <a:cubicBezTo>
                  <a:pt x="1474832" y="1055408"/>
                  <a:pt x="1503406" y="1046206"/>
                  <a:pt x="1532238" y="1037968"/>
                </a:cubicBezTo>
                <a:cubicBezTo>
                  <a:pt x="1581665" y="1042087"/>
                  <a:pt x="1632402" y="1038295"/>
                  <a:pt x="1680519" y="1050324"/>
                </a:cubicBezTo>
                <a:cubicBezTo>
                  <a:pt x="1725383" y="1061540"/>
                  <a:pt x="1730380" y="1095329"/>
                  <a:pt x="1754660" y="1124465"/>
                </a:cubicBezTo>
                <a:cubicBezTo>
                  <a:pt x="1765847" y="1137890"/>
                  <a:pt x="1779373" y="1149178"/>
                  <a:pt x="1791730" y="1161535"/>
                </a:cubicBezTo>
                <a:cubicBezTo>
                  <a:pt x="1828233" y="1307545"/>
                  <a:pt x="1775622" y="1087727"/>
                  <a:pt x="1828800" y="1433384"/>
                </a:cubicBezTo>
                <a:cubicBezTo>
                  <a:pt x="1835212" y="1475060"/>
                  <a:pt x="1866762" y="1575741"/>
                  <a:pt x="1878227" y="1618735"/>
                </a:cubicBezTo>
                <a:cubicBezTo>
                  <a:pt x="1929869" y="1812394"/>
                  <a:pt x="1875570" y="1645486"/>
                  <a:pt x="1927654" y="1767016"/>
                </a:cubicBezTo>
                <a:cubicBezTo>
                  <a:pt x="1932785" y="1778988"/>
                  <a:pt x="1932014" y="1793805"/>
                  <a:pt x="1940011" y="1804087"/>
                </a:cubicBezTo>
                <a:cubicBezTo>
                  <a:pt x="1981405" y="1857309"/>
                  <a:pt x="2014068" y="1878164"/>
                  <a:pt x="2063578" y="1915297"/>
                </a:cubicBezTo>
                <a:cubicBezTo>
                  <a:pt x="2071816" y="1927654"/>
                  <a:pt x="2076695" y="1943091"/>
                  <a:pt x="2088292" y="1952368"/>
                </a:cubicBezTo>
                <a:cubicBezTo>
                  <a:pt x="2098463" y="1960505"/>
                  <a:pt x="2112337" y="1964724"/>
                  <a:pt x="2125362" y="1964724"/>
                </a:cubicBezTo>
                <a:cubicBezTo>
                  <a:pt x="2232533" y="1964724"/>
                  <a:pt x="2339546" y="1956487"/>
                  <a:pt x="2446638" y="1952368"/>
                </a:cubicBezTo>
                <a:cubicBezTo>
                  <a:pt x="2458995" y="1940011"/>
                  <a:pt x="2474015" y="1929837"/>
                  <a:pt x="2483708" y="1915297"/>
                </a:cubicBezTo>
                <a:cubicBezTo>
                  <a:pt x="2490933" y="1904459"/>
                  <a:pt x="2487928" y="1888398"/>
                  <a:pt x="2496065" y="1878227"/>
                </a:cubicBezTo>
                <a:cubicBezTo>
                  <a:pt x="2505342" y="1866631"/>
                  <a:pt x="2520778" y="1861752"/>
                  <a:pt x="2533135" y="1853514"/>
                </a:cubicBezTo>
                <a:cubicBezTo>
                  <a:pt x="2560788" y="1715252"/>
                  <a:pt x="2521852" y="1863722"/>
                  <a:pt x="2582562" y="1742303"/>
                </a:cubicBezTo>
                <a:cubicBezTo>
                  <a:pt x="2590157" y="1727113"/>
                  <a:pt x="2587324" y="1708066"/>
                  <a:pt x="2594919" y="1692876"/>
                </a:cubicBezTo>
                <a:cubicBezTo>
                  <a:pt x="2608202" y="1666310"/>
                  <a:pt x="2627870" y="1643449"/>
                  <a:pt x="2644346" y="1618735"/>
                </a:cubicBezTo>
                <a:cubicBezTo>
                  <a:pt x="2652584" y="1606378"/>
                  <a:pt x="2662419" y="1594948"/>
                  <a:pt x="2669060" y="1581665"/>
                </a:cubicBezTo>
                <a:cubicBezTo>
                  <a:pt x="2700414" y="1518955"/>
                  <a:pt x="2683555" y="1547564"/>
                  <a:pt x="2718487" y="1495168"/>
                </a:cubicBezTo>
                <a:cubicBezTo>
                  <a:pt x="2722606" y="1482811"/>
                  <a:pt x="2729122" y="1471008"/>
                  <a:pt x="2730843" y="1458097"/>
                </a:cubicBezTo>
                <a:cubicBezTo>
                  <a:pt x="2737398" y="1408934"/>
                  <a:pt x="2730420" y="1357740"/>
                  <a:pt x="2743200" y="1309816"/>
                </a:cubicBezTo>
                <a:cubicBezTo>
                  <a:pt x="2747703" y="1292931"/>
                  <a:pt x="2769083" y="1286171"/>
                  <a:pt x="2780270" y="1272746"/>
                </a:cubicBezTo>
                <a:cubicBezTo>
                  <a:pt x="2789777" y="1261337"/>
                  <a:pt x="2792390" y="1243547"/>
                  <a:pt x="2804984" y="1235676"/>
                </a:cubicBezTo>
                <a:cubicBezTo>
                  <a:pt x="2827075" y="1221869"/>
                  <a:pt x="2879124" y="1210962"/>
                  <a:pt x="2879124" y="1210962"/>
                </a:cubicBezTo>
                <a:cubicBezTo>
                  <a:pt x="2891481" y="1198605"/>
                  <a:pt x="2901022" y="1182562"/>
                  <a:pt x="2916195" y="1173892"/>
                </a:cubicBezTo>
                <a:cubicBezTo>
                  <a:pt x="2925594" y="1168521"/>
                  <a:pt x="3023668" y="1149926"/>
                  <a:pt x="3027405" y="1149179"/>
                </a:cubicBezTo>
                <a:cubicBezTo>
                  <a:pt x="3048000" y="1140941"/>
                  <a:pt x="3067943" y="1130839"/>
                  <a:pt x="3089189" y="1124465"/>
                </a:cubicBezTo>
                <a:cubicBezTo>
                  <a:pt x="3109306" y="1118430"/>
                  <a:pt x="3130598" y="1117202"/>
                  <a:pt x="3150973" y="1112108"/>
                </a:cubicBezTo>
                <a:cubicBezTo>
                  <a:pt x="3163609" y="1108949"/>
                  <a:pt x="3175686" y="1103871"/>
                  <a:pt x="3188043" y="1099752"/>
                </a:cubicBezTo>
                <a:cubicBezTo>
                  <a:pt x="3200400" y="1087395"/>
                  <a:pt x="3215420" y="1077221"/>
                  <a:pt x="3225114" y="1062681"/>
                </a:cubicBezTo>
                <a:cubicBezTo>
                  <a:pt x="3232339" y="1051844"/>
                  <a:pt x="3229333" y="1035782"/>
                  <a:pt x="3237470" y="1025611"/>
                </a:cubicBezTo>
                <a:cubicBezTo>
                  <a:pt x="3246747" y="1014014"/>
                  <a:pt x="3262184" y="1009135"/>
                  <a:pt x="3274541" y="1000897"/>
                </a:cubicBezTo>
                <a:cubicBezTo>
                  <a:pt x="3282779" y="988540"/>
                  <a:pt x="3289747" y="975236"/>
                  <a:pt x="3299254" y="963827"/>
                </a:cubicBezTo>
                <a:cubicBezTo>
                  <a:pt x="3327939" y="929405"/>
                  <a:pt x="3349389" y="916959"/>
                  <a:pt x="3385751" y="889687"/>
                </a:cubicBezTo>
                <a:cubicBezTo>
                  <a:pt x="3410051" y="853237"/>
                  <a:pt x="3411857" y="845278"/>
                  <a:pt x="3447535" y="815546"/>
                </a:cubicBezTo>
                <a:cubicBezTo>
                  <a:pt x="3458944" y="806039"/>
                  <a:pt x="3472248" y="799071"/>
                  <a:pt x="3484605" y="790833"/>
                </a:cubicBezTo>
                <a:cubicBezTo>
                  <a:pt x="3492843" y="766119"/>
                  <a:pt x="3497669" y="739992"/>
                  <a:pt x="3509319" y="716692"/>
                </a:cubicBezTo>
                <a:cubicBezTo>
                  <a:pt x="3517557" y="700216"/>
                  <a:pt x="3527191" y="684368"/>
                  <a:pt x="3534032" y="667265"/>
                </a:cubicBezTo>
                <a:cubicBezTo>
                  <a:pt x="3543707" y="643078"/>
                  <a:pt x="3550508" y="617838"/>
                  <a:pt x="3558746" y="593124"/>
                </a:cubicBezTo>
                <a:cubicBezTo>
                  <a:pt x="3566984" y="568411"/>
                  <a:pt x="3578351" y="544528"/>
                  <a:pt x="3583460" y="518984"/>
                </a:cubicBezTo>
                <a:cubicBezTo>
                  <a:pt x="3586816" y="502201"/>
                  <a:pt x="3600692" y="427721"/>
                  <a:pt x="3608173" y="407773"/>
                </a:cubicBezTo>
                <a:cubicBezTo>
                  <a:pt x="3614641" y="390525"/>
                  <a:pt x="3624649" y="374822"/>
                  <a:pt x="3632887" y="358346"/>
                </a:cubicBezTo>
                <a:cubicBezTo>
                  <a:pt x="3661838" y="242539"/>
                  <a:pt x="3633583" y="283509"/>
                  <a:pt x="3694670" y="222422"/>
                </a:cubicBezTo>
                <a:cubicBezTo>
                  <a:pt x="3696318" y="215831"/>
                  <a:pt x="3712293" y="146560"/>
                  <a:pt x="3719384" y="135924"/>
                </a:cubicBezTo>
                <a:cubicBezTo>
                  <a:pt x="3729077" y="121384"/>
                  <a:pt x="3743029" y="110041"/>
                  <a:pt x="3756454" y="98854"/>
                </a:cubicBezTo>
                <a:cubicBezTo>
                  <a:pt x="3776007" y="82560"/>
                  <a:pt x="3820979" y="57667"/>
                  <a:pt x="3842951" y="49427"/>
                </a:cubicBezTo>
                <a:cubicBezTo>
                  <a:pt x="3858852" y="43464"/>
                  <a:pt x="3876049" y="41735"/>
                  <a:pt x="3892378" y="37070"/>
                </a:cubicBezTo>
                <a:cubicBezTo>
                  <a:pt x="3904902" y="33492"/>
                  <a:pt x="3916813" y="27873"/>
                  <a:pt x="3929449" y="24714"/>
                </a:cubicBezTo>
                <a:cubicBezTo>
                  <a:pt x="3966290" y="15504"/>
                  <a:pt x="4003590" y="8238"/>
                  <a:pt x="4040660" y="0"/>
                </a:cubicBezTo>
                <a:cubicBezTo>
                  <a:pt x="4151871" y="4119"/>
                  <a:pt x="4263252" y="4954"/>
                  <a:pt x="4374292" y="12357"/>
                </a:cubicBezTo>
                <a:cubicBezTo>
                  <a:pt x="4387288" y="13223"/>
                  <a:pt x="4400524" y="17489"/>
                  <a:pt x="4411362" y="24714"/>
                </a:cubicBezTo>
                <a:cubicBezTo>
                  <a:pt x="4425902" y="34407"/>
                  <a:pt x="4439050" y="47041"/>
                  <a:pt x="4448432" y="61784"/>
                </a:cubicBezTo>
                <a:cubicBezTo>
                  <a:pt x="4468211" y="92865"/>
                  <a:pt x="4497860" y="160638"/>
                  <a:pt x="4497860" y="160638"/>
                </a:cubicBezTo>
                <a:cubicBezTo>
                  <a:pt x="4493741" y="247135"/>
                  <a:pt x="4492694" y="333834"/>
                  <a:pt x="4485503" y="420130"/>
                </a:cubicBezTo>
                <a:cubicBezTo>
                  <a:pt x="4484421" y="433110"/>
                  <a:pt x="4476305" y="444564"/>
                  <a:pt x="4473146" y="457200"/>
                </a:cubicBezTo>
                <a:cubicBezTo>
                  <a:pt x="4460009" y="509747"/>
                  <a:pt x="4467697" y="524142"/>
                  <a:pt x="4436076" y="568411"/>
                </a:cubicBezTo>
                <a:cubicBezTo>
                  <a:pt x="4425919" y="582631"/>
                  <a:pt x="4411362" y="593124"/>
                  <a:pt x="4399005" y="605481"/>
                </a:cubicBezTo>
                <a:cubicBezTo>
                  <a:pt x="4394886" y="617838"/>
                  <a:pt x="4392474" y="630902"/>
                  <a:pt x="4386649" y="642552"/>
                </a:cubicBezTo>
                <a:cubicBezTo>
                  <a:pt x="4372764" y="670322"/>
                  <a:pt x="4348287" y="697173"/>
                  <a:pt x="4324865" y="716692"/>
                </a:cubicBezTo>
                <a:cubicBezTo>
                  <a:pt x="4313456" y="726199"/>
                  <a:pt x="4300152" y="733168"/>
                  <a:pt x="4287795" y="741406"/>
                </a:cubicBezTo>
                <a:cubicBezTo>
                  <a:pt x="4271319" y="766119"/>
                  <a:pt x="4251651" y="788980"/>
                  <a:pt x="4238368" y="815546"/>
                </a:cubicBezTo>
                <a:lnTo>
                  <a:pt x="4188941" y="914400"/>
                </a:lnTo>
                <a:cubicBezTo>
                  <a:pt x="4180703" y="930876"/>
                  <a:pt x="4179554" y="953609"/>
                  <a:pt x="4164227" y="963827"/>
                </a:cubicBezTo>
                <a:lnTo>
                  <a:pt x="4127157" y="988541"/>
                </a:lnTo>
                <a:cubicBezTo>
                  <a:pt x="4123038" y="1000898"/>
                  <a:pt x="4119931" y="1013639"/>
                  <a:pt x="4114800" y="1025611"/>
                </a:cubicBezTo>
                <a:cubicBezTo>
                  <a:pt x="4107544" y="1042542"/>
                  <a:pt x="4096555" y="1057791"/>
                  <a:pt x="4090087" y="1075038"/>
                </a:cubicBezTo>
                <a:cubicBezTo>
                  <a:pt x="4055384" y="1167579"/>
                  <a:pt x="4108960" y="1082824"/>
                  <a:pt x="4040660" y="1173892"/>
                </a:cubicBezTo>
                <a:cubicBezTo>
                  <a:pt x="4036541" y="1190368"/>
                  <a:pt x="4026766" y="1206406"/>
                  <a:pt x="4028303" y="1223319"/>
                </a:cubicBezTo>
                <a:cubicBezTo>
                  <a:pt x="4031018" y="1253182"/>
                  <a:pt x="4044400" y="1281095"/>
                  <a:pt x="4053016" y="1309816"/>
                </a:cubicBezTo>
                <a:cubicBezTo>
                  <a:pt x="4056759" y="1322292"/>
                  <a:pt x="4058148" y="1336049"/>
                  <a:pt x="4065373" y="1346887"/>
                </a:cubicBezTo>
                <a:cubicBezTo>
                  <a:pt x="4075066" y="1361427"/>
                  <a:pt x="4090086" y="1371600"/>
                  <a:pt x="4102443" y="1383957"/>
                </a:cubicBezTo>
                <a:cubicBezTo>
                  <a:pt x="4089752" y="1548954"/>
                  <a:pt x="4082424" y="1532722"/>
                  <a:pt x="4102443" y="1692876"/>
                </a:cubicBezTo>
                <a:cubicBezTo>
                  <a:pt x="4105028" y="1713556"/>
                  <a:pt x="4122650" y="1777677"/>
                  <a:pt x="4139514" y="1791730"/>
                </a:cubicBezTo>
                <a:cubicBezTo>
                  <a:pt x="4152561" y="1802602"/>
                  <a:pt x="4172465" y="1799968"/>
                  <a:pt x="4188941" y="1804087"/>
                </a:cubicBezTo>
                <a:cubicBezTo>
                  <a:pt x="4201298" y="1812325"/>
                  <a:pt x="4212728" y="1822159"/>
                  <a:pt x="4226011" y="1828800"/>
                </a:cubicBezTo>
                <a:cubicBezTo>
                  <a:pt x="4237661" y="1834625"/>
                  <a:pt x="4250057" y="1841360"/>
                  <a:pt x="4263081" y="1841157"/>
                </a:cubicBezTo>
                <a:cubicBezTo>
                  <a:pt x="4514439" y="1837229"/>
                  <a:pt x="4765589" y="1824681"/>
                  <a:pt x="5016843" y="1816443"/>
                </a:cubicBezTo>
                <a:cubicBezTo>
                  <a:pt x="5053669" y="1813374"/>
                  <a:pt x="5185114" y="1806499"/>
                  <a:pt x="5239265" y="1791730"/>
                </a:cubicBezTo>
                <a:cubicBezTo>
                  <a:pt x="5260665" y="1785894"/>
                  <a:pt x="5280006" y="1774030"/>
                  <a:pt x="5301049" y="1767016"/>
                </a:cubicBezTo>
                <a:cubicBezTo>
                  <a:pt x="5317160" y="1761646"/>
                  <a:pt x="5334147" y="1759325"/>
                  <a:pt x="5350476" y="1754660"/>
                </a:cubicBezTo>
                <a:cubicBezTo>
                  <a:pt x="5501616" y="1711478"/>
                  <a:pt x="5239290" y="1783483"/>
                  <a:pt x="5436973" y="1717589"/>
                </a:cubicBezTo>
                <a:cubicBezTo>
                  <a:pt x="5469195" y="1706848"/>
                  <a:pt x="5535827" y="1692876"/>
                  <a:pt x="5535827" y="1692876"/>
                </a:cubicBezTo>
                <a:cubicBezTo>
                  <a:pt x="5566188" y="1670105"/>
                  <a:pt x="5613351" y="1638374"/>
                  <a:pt x="5634681" y="1606379"/>
                </a:cubicBezTo>
                <a:cubicBezTo>
                  <a:pt x="5646985" y="1587923"/>
                  <a:pt x="5649475" y="1564434"/>
                  <a:pt x="5659395" y="1544595"/>
                </a:cubicBezTo>
                <a:cubicBezTo>
                  <a:pt x="5666037" y="1531312"/>
                  <a:pt x="5675870" y="1519881"/>
                  <a:pt x="5684108" y="1507524"/>
                </a:cubicBezTo>
                <a:cubicBezTo>
                  <a:pt x="5685268" y="1498246"/>
                  <a:pt x="5695214" y="1386458"/>
                  <a:pt x="5708822" y="1359243"/>
                </a:cubicBezTo>
                <a:cubicBezTo>
                  <a:pt x="5726200" y="1324488"/>
                  <a:pt x="5738273" y="1281943"/>
                  <a:pt x="5770605" y="1260389"/>
                </a:cubicBezTo>
                <a:cubicBezTo>
                  <a:pt x="5782962" y="1252151"/>
                  <a:pt x="5796637" y="1245611"/>
                  <a:pt x="5807676" y="1235676"/>
                </a:cubicBezTo>
                <a:cubicBezTo>
                  <a:pt x="5923504" y="1131432"/>
                  <a:pt x="5846731" y="1158667"/>
                  <a:pt x="5955957" y="1136822"/>
                </a:cubicBezTo>
                <a:cubicBezTo>
                  <a:pt x="6063049" y="1145060"/>
                  <a:pt x="6172382" y="1138235"/>
                  <a:pt x="6277232" y="1161535"/>
                </a:cubicBezTo>
                <a:cubicBezTo>
                  <a:pt x="6293810" y="1165219"/>
                  <a:pt x="6281163" y="1196217"/>
                  <a:pt x="6289589" y="1210962"/>
                </a:cubicBezTo>
                <a:cubicBezTo>
                  <a:pt x="6298259" y="1226135"/>
                  <a:pt x="6314303" y="1235676"/>
                  <a:pt x="6326660" y="1248033"/>
                </a:cubicBezTo>
                <a:cubicBezTo>
                  <a:pt x="6335094" y="1273337"/>
                  <a:pt x="6341617" y="1303746"/>
                  <a:pt x="6363730" y="1322173"/>
                </a:cubicBezTo>
                <a:cubicBezTo>
                  <a:pt x="6377881" y="1333965"/>
                  <a:pt x="6396681" y="1338649"/>
                  <a:pt x="6413157" y="1346887"/>
                </a:cubicBezTo>
                <a:cubicBezTo>
                  <a:pt x="6529072" y="1317908"/>
                  <a:pt x="6386944" y="1358537"/>
                  <a:pt x="6524368" y="1297460"/>
                </a:cubicBezTo>
                <a:cubicBezTo>
                  <a:pt x="6539887" y="1290563"/>
                  <a:pt x="6557319" y="1289222"/>
                  <a:pt x="6573795" y="1285103"/>
                </a:cubicBezTo>
                <a:cubicBezTo>
                  <a:pt x="6594910" y="1271026"/>
                  <a:pt x="6656250" y="1229282"/>
                  <a:pt x="6672649" y="1223319"/>
                </a:cubicBezTo>
                <a:cubicBezTo>
                  <a:pt x="6696195" y="1214757"/>
                  <a:pt x="6722076" y="1215081"/>
                  <a:pt x="6746789" y="1210962"/>
                </a:cubicBezTo>
                <a:cubicBezTo>
                  <a:pt x="6855815" y="1218231"/>
                  <a:pt x="7083530" y="1151680"/>
                  <a:pt x="7166919" y="1285103"/>
                </a:cubicBezTo>
                <a:cubicBezTo>
                  <a:pt x="7175920" y="1299504"/>
                  <a:pt x="7175157" y="1318054"/>
                  <a:pt x="7179276" y="1334530"/>
                </a:cubicBezTo>
                <a:cubicBezTo>
                  <a:pt x="7171038" y="1408671"/>
                  <a:pt x="7165112" y="1483105"/>
                  <a:pt x="7154562" y="1556952"/>
                </a:cubicBezTo>
                <a:cubicBezTo>
                  <a:pt x="7152720" y="1569846"/>
                  <a:pt x="7148442" y="1582587"/>
                  <a:pt x="7142205" y="1594022"/>
                </a:cubicBezTo>
                <a:cubicBezTo>
                  <a:pt x="7123598" y="1628135"/>
                  <a:pt x="7112754" y="1671322"/>
                  <a:pt x="7080422" y="1692876"/>
                </a:cubicBezTo>
                <a:cubicBezTo>
                  <a:pt x="6959963" y="1773178"/>
                  <a:pt x="7147106" y="1647431"/>
                  <a:pt x="6993924" y="1754660"/>
                </a:cubicBezTo>
                <a:cubicBezTo>
                  <a:pt x="6969591" y="1771693"/>
                  <a:pt x="6944497" y="1787611"/>
                  <a:pt x="6919784" y="1804087"/>
                </a:cubicBezTo>
                <a:cubicBezTo>
                  <a:pt x="6907427" y="1812325"/>
                  <a:pt x="6896503" y="1823284"/>
                  <a:pt x="6882714" y="1828800"/>
                </a:cubicBezTo>
                <a:cubicBezTo>
                  <a:pt x="6862119" y="1837038"/>
                  <a:pt x="6840769" y="1843594"/>
                  <a:pt x="6820930" y="1853514"/>
                </a:cubicBezTo>
                <a:cubicBezTo>
                  <a:pt x="6777235" y="1875362"/>
                  <a:pt x="6785047" y="1882504"/>
                  <a:pt x="6746789" y="1915297"/>
                </a:cubicBezTo>
                <a:cubicBezTo>
                  <a:pt x="6731152" y="1928700"/>
                  <a:pt x="6713838" y="1940011"/>
                  <a:pt x="6697362" y="1952368"/>
                </a:cubicBezTo>
                <a:cubicBezTo>
                  <a:pt x="6667953" y="2040597"/>
                  <a:pt x="6694324" y="2012058"/>
                  <a:pt x="6635578" y="2051222"/>
                </a:cubicBezTo>
                <a:cubicBezTo>
                  <a:pt x="6602893" y="2181971"/>
                  <a:pt x="6647270" y="2028003"/>
                  <a:pt x="6598508" y="2137719"/>
                </a:cubicBezTo>
                <a:cubicBezTo>
                  <a:pt x="6587928" y="2161524"/>
                  <a:pt x="6588245" y="2190185"/>
                  <a:pt x="6573795" y="2211860"/>
                </a:cubicBezTo>
                <a:cubicBezTo>
                  <a:pt x="6565557" y="2224217"/>
                  <a:pt x="6555723" y="2235647"/>
                  <a:pt x="6549081" y="2248930"/>
                </a:cubicBezTo>
                <a:cubicBezTo>
                  <a:pt x="6530584" y="2285923"/>
                  <a:pt x="6538469" y="2305479"/>
                  <a:pt x="6524368" y="2347784"/>
                </a:cubicBezTo>
                <a:cubicBezTo>
                  <a:pt x="6518543" y="2365259"/>
                  <a:pt x="6507892" y="2380735"/>
                  <a:pt x="6499654" y="2397211"/>
                </a:cubicBezTo>
                <a:cubicBezTo>
                  <a:pt x="6494955" y="2420704"/>
                  <a:pt x="6487605" y="2470738"/>
                  <a:pt x="6474941" y="2496065"/>
                </a:cubicBezTo>
                <a:cubicBezTo>
                  <a:pt x="6468299" y="2509348"/>
                  <a:pt x="6457595" y="2520241"/>
                  <a:pt x="6450227" y="2533135"/>
                </a:cubicBezTo>
                <a:cubicBezTo>
                  <a:pt x="6406854" y="2609037"/>
                  <a:pt x="6448828" y="2559248"/>
                  <a:pt x="6388443" y="2619633"/>
                </a:cubicBezTo>
                <a:cubicBezTo>
                  <a:pt x="6380205" y="2644346"/>
                  <a:pt x="6360853" y="2667882"/>
                  <a:pt x="6363730" y="2693773"/>
                </a:cubicBezTo>
                <a:cubicBezTo>
                  <a:pt x="6367849" y="2730843"/>
                  <a:pt x="6364292" y="2769600"/>
                  <a:pt x="6376087" y="2804984"/>
                </a:cubicBezTo>
                <a:cubicBezTo>
                  <a:pt x="6385480" y="2833162"/>
                  <a:pt x="6409039" y="2854411"/>
                  <a:pt x="6425514" y="2879124"/>
                </a:cubicBezTo>
                <a:cubicBezTo>
                  <a:pt x="6425517" y="2879128"/>
                  <a:pt x="6474937" y="2953262"/>
                  <a:pt x="6474941" y="2953265"/>
                </a:cubicBezTo>
                <a:cubicBezTo>
                  <a:pt x="6491417" y="2965622"/>
                  <a:pt x="6506487" y="2980117"/>
                  <a:pt x="6524368" y="2990335"/>
                </a:cubicBezTo>
                <a:cubicBezTo>
                  <a:pt x="6535677" y="2996797"/>
                  <a:pt x="6549081" y="2998573"/>
                  <a:pt x="6561438" y="3002692"/>
                </a:cubicBezTo>
                <a:cubicBezTo>
                  <a:pt x="6693723" y="2992109"/>
                  <a:pt x="6817357" y="2991051"/>
                  <a:pt x="6944497" y="2965622"/>
                </a:cubicBezTo>
                <a:cubicBezTo>
                  <a:pt x="6961150" y="2962291"/>
                  <a:pt x="6977448" y="2957384"/>
                  <a:pt x="6993924" y="2953265"/>
                </a:cubicBezTo>
                <a:cubicBezTo>
                  <a:pt x="7006281" y="2945027"/>
                  <a:pt x="7017712" y="2935194"/>
                  <a:pt x="7030995" y="2928552"/>
                </a:cubicBezTo>
                <a:cubicBezTo>
                  <a:pt x="7050834" y="2918632"/>
                  <a:pt x="7074729" y="2916730"/>
                  <a:pt x="7092778" y="2903838"/>
                </a:cubicBezTo>
                <a:cubicBezTo>
                  <a:pt x="7104863" y="2895206"/>
                  <a:pt x="7107985" y="2878177"/>
                  <a:pt x="7117492" y="2866768"/>
                </a:cubicBezTo>
                <a:cubicBezTo>
                  <a:pt x="7128679" y="2853343"/>
                  <a:pt x="7142205" y="2842054"/>
                  <a:pt x="7154562" y="2829697"/>
                </a:cubicBezTo>
                <a:cubicBezTo>
                  <a:pt x="7158681" y="2813221"/>
                  <a:pt x="7160956" y="2796171"/>
                  <a:pt x="7166919" y="2780270"/>
                </a:cubicBezTo>
                <a:cubicBezTo>
                  <a:pt x="7187523" y="2725326"/>
                  <a:pt x="7192831" y="2743981"/>
                  <a:pt x="7203989" y="2693773"/>
                </a:cubicBezTo>
                <a:cubicBezTo>
                  <a:pt x="7224850" y="2599902"/>
                  <a:pt x="7222107" y="2504333"/>
                  <a:pt x="7241060" y="2409568"/>
                </a:cubicBezTo>
                <a:cubicBezTo>
                  <a:pt x="7249298" y="2368376"/>
                  <a:pt x="7278128" y="2372499"/>
                  <a:pt x="7302843" y="2347784"/>
                </a:cubicBezTo>
                <a:cubicBezTo>
                  <a:pt x="7317406" y="2333221"/>
                  <a:pt x="7325351" y="2312920"/>
                  <a:pt x="7339914" y="2298357"/>
                </a:cubicBezTo>
                <a:cubicBezTo>
                  <a:pt x="7381923" y="2256349"/>
                  <a:pt x="7386682" y="2261952"/>
                  <a:pt x="7438768" y="2248930"/>
                </a:cubicBezTo>
                <a:cubicBezTo>
                  <a:pt x="7451125" y="2240692"/>
                  <a:pt x="7460995" y="2224695"/>
                  <a:pt x="7475838" y="2224216"/>
                </a:cubicBezTo>
                <a:cubicBezTo>
                  <a:pt x="7591181" y="2220495"/>
                  <a:pt x="7706663" y="2229143"/>
                  <a:pt x="7821827" y="2236573"/>
                </a:cubicBezTo>
                <a:cubicBezTo>
                  <a:pt x="7834825" y="2237412"/>
                  <a:pt x="7846373" y="2245352"/>
                  <a:pt x="7858897" y="2248930"/>
                </a:cubicBezTo>
                <a:cubicBezTo>
                  <a:pt x="7875226" y="2253596"/>
                  <a:pt x="7891848" y="2257168"/>
                  <a:pt x="7908324" y="2261287"/>
                </a:cubicBezTo>
                <a:cubicBezTo>
                  <a:pt x="7920681" y="2273644"/>
                  <a:pt x="7931970" y="2287170"/>
                  <a:pt x="7945395" y="2298357"/>
                </a:cubicBezTo>
                <a:cubicBezTo>
                  <a:pt x="8028188" y="2367349"/>
                  <a:pt x="7938825" y="2254717"/>
                  <a:pt x="8081319" y="2397211"/>
                </a:cubicBezTo>
                <a:cubicBezTo>
                  <a:pt x="8097795" y="2413687"/>
                  <a:pt x="8112106" y="2432658"/>
                  <a:pt x="8130746" y="2446638"/>
                </a:cubicBezTo>
                <a:cubicBezTo>
                  <a:pt x="8145482" y="2457690"/>
                  <a:pt x="8164071" y="2462406"/>
                  <a:pt x="8180173" y="2471352"/>
                </a:cubicBezTo>
                <a:cubicBezTo>
                  <a:pt x="8201168" y="2483016"/>
                  <a:pt x="8220010" y="2498668"/>
                  <a:pt x="8241957" y="2508422"/>
                </a:cubicBezTo>
                <a:cubicBezTo>
                  <a:pt x="8257476" y="2515319"/>
                  <a:pt x="8275273" y="2515409"/>
                  <a:pt x="8291384" y="2520779"/>
                </a:cubicBezTo>
                <a:cubicBezTo>
                  <a:pt x="8312427" y="2527793"/>
                  <a:pt x="8332573" y="2537254"/>
                  <a:pt x="8353168" y="2545492"/>
                </a:cubicBezTo>
                <a:cubicBezTo>
                  <a:pt x="8400713" y="2616811"/>
                  <a:pt x="8349089" y="2555811"/>
                  <a:pt x="8452022" y="2607276"/>
                </a:cubicBezTo>
                <a:lnTo>
                  <a:pt x="8501449" y="2631989"/>
                </a:ln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ZoneTexte 6">
            <a:extLst>
              <a:ext uri="{FF2B5EF4-FFF2-40B4-BE49-F238E27FC236}">
                <a16:creationId xmlns:a16="http://schemas.microsoft.com/office/drawing/2014/main" id="{69FE9EBD-0545-43E5-8CC6-8A827EAF4612}"/>
              </a:ext>
            </a:extLst>
          </p:cNvPr>
          <p:cNvSpPr txBox="1"/>
          <p:nvPr/>
        </p:nvSpPr>
        <p:spPr>
          <a:xfrm>
            <a:off x="7796071" y="2235714"/>
            <a:ext cx="140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frequent itemsets</a:t>
            </a:r>
          </a:p>
        </p:txBody>
      </p:sp>
      <p:sp>
        <p:nvSpPr>
          <p:cNvPr id="47" name="ZoneTexte 40">
            <a:extLst>
              <a:ext uri="{FF2B5EF4-FFF2-40B4-BE49-F238E27FC236}">
                <a16:creationId xmlns:a16="http://schemas.microsoft.com/office/drawing/2014/main" id="{3EBBBAE6-8F4B-47F8-91C7-806A8E95E7D8}"/>
              </a:ext>
            </a:extLst>
          </p:cNvPr>
          <p:cNvSpPr txBox="1"/>
          <p:nvPr/>
        </p:nvSpPr>
        <p:spPr>
          <a:xfrm>
            <a:off x="7709658" y="5045389"/>
            <a:ext cx="14097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Infrequent</a:t>
            </a:r>
          </a:p>
          <a:p>
            <a:r>
              <a:rPr lang="en-US" b="1" dirty="0"/>
              <a:t>itemsets</a:t>
            </a:r>
          </a:p>
        </p:txBody>
      </p:sp>
      <p:sp>
        <p:nvSpPr>
          <p:cNvPr id="48" name="ZoneTexte 5">
            <a:extLst>
              <a:ext uri="{FF2B5EF4-FFF2-40B4-BE49-F238E27FC236}">
                <a16:creationId xmlns:a16="http://schemas.microsoft.com/office/drawing/2014/main" id="{99376269-9334-4A6B-9DC1-2B097D7FE540}"/>
              </a:ext>
            </a:extLst>
          </p:cNvPr>
          <p:cNvSpPr txBox="1"/>
          <p:nvPr/>
        </p:nvSpPr>
        <p:spPr>
          <a:xfrm>
            <a:off x="138244" y="5163234"/>
            <a:ext cx="1371600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l = lemon</a:t>
            </a:r>
          </a:p>
          <a:p>
            <a:r>
              <a:rPr lang="en-US"/>
              <a:t>p = pasta</a:t>
            </a:r>
          </a:p>
          <a:p>
            <a:r>
              <a:rPr lang="en-US"/>
              <a:t>b = bread</a:t>
            </a:r>
          </a:p>
          <a:p>
            <a:r>
              <a:rPr lang="en-US"/>
              <a:t>0 = orange</a:t>
            </a:r>
          </a:p>
          <a:p>
            <a:r>
              <a:rPr lang="en-US"/>
              <a:t>c = cake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6C1D1-4A5B-40B3-8AFA-961211960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A47E76-5F91-4AC7-9E46-E673E7D5545B}"/>
              </a:ext>
            </a:extLst>
          </p:cNvPr>
          <p:cNvSpPr txBox="1"/>
          <p:nvPr/>
        </p:nvSpPr>
        <p:spPr>
          <a:xfrm>
            <a:off x="228600" y="76200"/>
            <a:ext cx="8991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/>
              <a:t>We could define rare itemsets as </a:t>
            </a:r>
            <a:r>
              <a:rPr lang="en-US" sz="2800" b="1">
                <a:solidFill>
                  <a:srgbClr val="00B0F0"/>
                </a:solidFill>
              </a:rPr>
              <a:t>infrequent itemsets</a:t>
            </a:r>
          </a:p>
        </p:txBody>
      </p:sp>
      <p:sp>
        <p:nvSpPr>
          <p:cNvPr id="49" name="ZoneTexte 3">
            <a:extLst>
              <a:ext uri="{FF2B5EF4-FFF2-40B4-BE49-F238E27FC236}">
                <a16:creationId xmlns:a16="http://schemas.microsoft.com/office/drawing/2014/main" id="{D2F290CE-B44D-46B6-BE38-28490ED996C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52399" y="1200090"/>
            <a:ext cx="219564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0070C0"/>
                </a:solidFill>
              </a:rPr>
              <a:t>minsup =2</a:t>
            </a:r>
            <a:endParaRPr lang="fr-CA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DCE95C-9E99-4F70-A374-7A5C8D1D06CF}"/>
              </a:ext>
            </a:extLst>
          </p:cNvPr>
          <p:cNvSpPr txBox="1"/>
          <p:nvPr/>
        </p:nvSpPr>
        <p:spPr>
          <a:xfrm>
            <a:off x="1648009" y="655720"/>
            <a:ext cx="7329433" cy="830997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Problem</a:t>
            </a:r>
            <a:r>
              <a:rPr lang="en-US" sz="2400" dirty="0"/>
              <a:t>:  Too many itemsets. </a:t>
            </a:r>
            <a:br>
              <a:rPr lang="en-US" sz="2400" dirty="0"/>
            </a:br>
            <a:r>
              <a:rPr lang="en-US" sz="2400" dirty="0"/>
              <a:t>Some infrequent itemsets do not even exist (support = 0)</a:t>
            </a:r>
          </a:p>
        </p:txBody>
      </p:sp>
      <p:sp>
        <p:nvSpPr>
          <p:cNvPr id="52" name="Multiplication Sign 51">
            <a:extLst>
              <a:ext uri="{FF2B5EF4-FFF2-40B4-BE49-F238E27FC236}">
                <a16:creationId xmlns:a16="http://schemas.microsoft.com/office/drawing/2014/main" id="{FC6739A1-366E-4E3E-B976-6380F7080336}"/>
              </a:ext>
            </a:extLst>
          </p:cNvPr>
          <p:cNvSpPr/>
          <p:nvPr/>
        </p:nvSpPr>
        <p:spPr>
          <a:xfrm>
            <a:off x="4197129" y="6075788"/>
            <a:ext cx="588984" cy="4572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Multiplication Sign 55">
            <a:extLst>
              <a:ext uri="{FF2B5EF4-FFF2-40B4-BE49-F238E27FC236}">
                <a16:creationId xmlns:a16="http://schemas.microsoft.com/office/drawing/2014/main" id="{AE1714A1-732C-48F5-BC4E-7C4BE2041139}"/>
              </a:ext>
            </a:extLst>
          </p:cNvPr>
          <p:cNvSpPr/>
          <p:nvPr/>
        </p:nvSpPr>
        <p:spPr>
          <a:xfrm>
            <a:off x="3425152" y="5189548"/>
            <a:ext cx="588984" cy="4572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ication Sign 56">
            <a:extLst>
              <a:ext uri="{FF2B5EF4-FFF2-40B4-BE49-F238E27FC236}">
                <a16:creationId xmlns:a16="http://schemas.microsoft.com/office/drawing/2014/main" id="{F7690A9F-0819-4EC3-B394-43AFC89D18ED}"/>
              </a:ext>
            </a:extLst>
          </p:cNvPr>
          <p:cNvSpPr/>
          <p:nvPr/>
        </p:nvSpPr>
        <p:spPr>
          <a:xfrm>
            <a:off x="4078554" y="4031563"/>
            <a:ext cx="588984" cy="4572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Multiplication Sign 57">
            <a:extLst>
              <a:ext uri="{FF2B5EF4-FFF2-40B4-BE49-F238E27FC236}">
                <a16:creationId xmlns:a16="http://schemas.microsoft.com/office/drawing/2014/main" id="{6E6EF827-25F8-4130-9B0C-C3B353FA868A}"/>
              </a:ext>
            </a:extLst>
          </p:cNvPr>
          <p:cNvSpPr/>
          <p:nvPr/>
        </p:nvSpPr>
        <p:spPr>
          <a:xfrm>
            <a:off x="6457587" y="5234520"/>
            <a:ext cx="588984" cy="4572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Multiplication Sign 58">
            <a:extLst>
              <a:ext uri="{FF2B5EF4-FFF2-40B4-BE49-F238E27FC236}">
                <a16:creationId xmlns:a16="http://schemas.microsoft.com/office/drawing/2014/main" id="{026C4E3E-FDBB-4B2B-AB97-CE6E3F57B43D}"/>
              </a:ext>
            </a:extLst>
          </p:cNvPr>
          <p:cNvSpPr/>
          <p:nvPr/>
        </p:nvSpPr>
        <p:spPr>
          <a:xfrm>
            <a:off x="7931260" y="4033970"/>
            <a:ext cx="588984" cy="4572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ication Sign 59">
            <a:extLst>
              <a:ext uri="{FF2B5EF4-FFF2-40B4-BE49-F238E27FC236}">
                <a16:creationId xmlns:a16="http://schemas.microsoft.com/office/drawing/2014/main" id="{CF94203F-798A-41EF-A41A-C9D7F747E4E8}"/>
              </a:ext>
            </a:extLst>
          </p:cNvPr>
          <p:cNvSpPr/>
          <p:nvPr/>
        </p:nvSpPr>
        <p:spPr>
          <a:xfrm>
            <a:off x="7048680" y="3402619"/>
            <a:ext cx="588984" cy="4572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Multiplication Sign 60">
            <a:extLst>
              <a:ext uri="{FF2B5EF4-FFF2-40B4-BE49-F238E27FC236}">
                <a16:creationId xmlns:a16="http://schemas.microsoft.com/office/drawing/2014/main" id="{C394DF08-E347-4B52-8C37-D0A39BF04133}"/>
              </a:ext>
            </a:extLst>
          </p:cNvPr>
          <p:cNvSpPr/>
          <p:nvPr/>
        </p:nvSpPr>
        <p:spPr>
          <a:xfrm>
            <a:off x="6336889" y="4015758"/>
            <a:ext cx="588984" cy="4572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Multiplication Sign 61">
            <a:extLst>
              <a:ext uri="{FF2B5EF4-FFF2-40B4-BE49-F238E27FC236}">
                <a16:creationId xmlns:a16="http://schemas.microsoft.com/office/drawing/2014/main" id="{46A7F3E2-ED1D-47FA-901A-74435EBE7297}"/>
              </a:ext>
            </a:extLst>
          </p:cNvPr>
          <p:cNvSpPr/>
          <p:nvPr/>
        </p:nvSpPr>
        <p:spPr>
          <a:xfrm>
            <a:off x="5403389" y="5218505"/>
            <a:ext cx="588984" cy="4572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8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1291A-DB07-469D-B0FF-A975F1238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CA" sz="3600" dirty="0" err="1"/>
              <a:t>Another</a:t>
            </a:r>
            <a:r>
              <a:rPr lang="fr-CA" sz="3600" dirty="0"/>
              <a:t> </a:t>
            </a:r>
            <a:r>
              <a:rPr lang="fr-CA" sz="3600" dirty="0" err="1"/>
              <a:t>definition</a:t>
            </a:r>
            <a:r>
              <a:rPr lang="fr-CA" sz="3600" dirty="0"/>
              <a:t>: minimal rare itemsets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21C6C-4285-4026-83F9-66584638E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400" i="1" dirty="0"/>
              <a:t>Proposed for the </a:t>
            </a:r>
            <a:r>
              <a:rPr lang="en-US" sz="2400" b="1" i="1" dirty="0" err="1"/>
              <a:t>AprioriRare</a:t>
            </a:r>
            <a:r>
              <a:rPr lang="en-US" sz="2400" b="1" i="1" dirty="0"/>
              <a:t> algorithm</a:t>
            </a:r>
            <a:r>
              <a:rPr lang="en-US" sz="2400" i="1" dirty="0"/>
              <a:t>:</a:t>
            </a:r>
            <a:br>
              <a:rPr lang="en-US" sz="2400" i="1" dirty="0"/>
            </a:br>
            <a:r>
              <a:rPr lang="en-US" sz="2400" i="1" dirty="0"/>
              <a:t>Laszlo Szathmary, Amedeo Napoli, </a:t>
            </a:r>
            <a:r>
              <a:rPr lang="en-US" sz="2400" i="1" dirty="0" err="1"/>
              <a:t>Petko</a:t>
            </a:r>
            <a:r>
              <a:rPr lang="en-US" sz="2400" i="1" dirty="0"/>
              <a:t> </a:t>
            </a:r>
            <a:r>
              <a:rPr lang="en-US" sz="2400" i="1" dirty="0" err="1"/>
              <a:t>Valtchev</a:t>
            </a:r>
            <a:r>
              <a:rPr lang="en-US" sz="2400" i="1" dirty="0"/>
              <a:t>: </a:t>
            </a:r>
            <a:r>
              <a:rPr lang="en-US" sz="2400" i="1" u="sng" dirty="0">
                <a:hlinkClick r:id="rId3"/>
              </a:rPr>
              <a:t>Towards Rare Itemset Mining</a:t>
            </a:r>
            <a:r>
              <a:rPr lang="en-US" sz="2400" i="1" dirty="0"/>
              <a:t>. ICTAI (1) 2007: 305-312</a:t>
            </a:r>
          </a:p>
          <a:p>
            <a:endParaRPr lang="fr-CA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09BAB-2442-48D7-8923-C576BC49F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3">
                <a:extLst>
                  <a:ext uri="{FF2B5EF4-FFF2-40B4-BE49-F238E27FC236}">
                    <a16:creationId xmlns:a16="http://schemas.microsoft.com/office/drawing/2014/main" id="{C734D5E9-058F-45CB-92B7-4FDA8DF95027}"/>
                  </a:ext>
                </a:extLst>
              </p:cNvPr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231934" y="2743200"/>
                <a:ext cx="7790688" cy="101566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4752975" algn="l"/>
                  </a:tabLst>
                </a:pPr>
                <a:r>
                  <a:rPr lang="en-US" sz="2000" b="1" dirty="0"/>
                  <a:t>Definition 1 (minimal rare itemset)</a:t>
                </a:r>
                <a:r>
                  <a:rPr lang="en-US" sz="2000" dirty="0"/>
                  <a:t>:  An itemset </a:t>
                </a:r>
                <a:r>
                  <a:rPr lang="en-US" sz="2000" dirty="0">
                    <a:solidFill>
                      <a:srgbClr val="0070C0"/>
                    </a:solidFill>
                  </a:rPr>
                  <a:t>X</a:t>
                </a:r>
                <a:r>
                  <a:rPr lang="en-US" sz="2000" dirty="0"/>
                  <a:t> is a minimal rare itemset if </a:t>
                </a:r>
                <a:r>
                  <a:rPr lang="en-US" sz="2000" dirty="0">
                    <a:solidFill>
                      <a:srgbClr val="0070C0"/>
                    </a:solidFill>
                  </a:rPr>
                  <a:t>sup(X)&lt;minsup</a:t>
                </a:r>
                <a:r>
                  <a:rPr lang="en-US" sz="2000" dirty="0"/>
                  <a:t> and all its proper subsets are frequent itemsets </a:t>
                </a:r>
                <a:br>
                  <a:rPr lang="en-US" sz="2000" dirty="0"/>
                </a:br>
                <a:r>
                  <a:rPr lang="en-US" sz="2000" dirty="0"/>
                  <a:t>(i.e. for any subset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CA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fr-CA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fr-CA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fr-CA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  sup(Y)</a:t>
                </a:r>
                <a:r>
                  <a:rPr lang="fr-CA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CA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minsup</a:t>
                </a:r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5" name="ZoneTexte 3">
                <a:extLst>
                  <a:ext uri="{FF2B5EF4-FFF2-40B4-BE49-F238E27FC236}">
                    <a16:creationId xmlns:a16="http://schemas.microsoft.com/office/drawing/2014/main" id="{C734D5E9-058F-45CB-92B7-4FDA8DF95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231934" y="2743200"/>
                <a:ext cx="7790688" cy="1015663"/>
              </a:xfrm>
              <a:prstGeom prst="rect">
                <a:avLst/>
              </a:prstGeom>
              <a:blipFill>
                <a:blip r:embed="rId5"/>
                <a:stretch>
                  <a:fillRect l="-703" t="-2367" b="-887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887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1291A-DB07-469D-B0FF-A975F1238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232" y="0"/>
            <a:ext cx="7790688" cy="762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CA" sz="3600" dirty="0"/>
              <a:t>Minimal rare itemsets</a:t>
            </a:r>
            <a:endParaRPr lang="en-US" sz="3600" dirty="0"/>
          </a:p>
        </p:txBody>
      </p:sp>
      <p:sp>
        <p:nvSpPr>
          <p:cNvPr id="8" name="ZoneTexte 3">
            <a:extLst>
              <a:ext uri="{FF2B5EF4-FFF2-40B4-BE49-F238E27FC236}">
                <a16:creationId xmlns:a16="http://schemas.microsoft.com/office/drawing/2014/main" id="{EC6FEBDD-E485-4F2C-832B-CA5B8727BD1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8243" y="1439852"/>
            <a:ext cx="88391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/>
          </a:p>
        </p:txBody>
      </p:sp>
      <p:sp>
        <p:nvSpPr>
          <p:cNvPr id="45" name="ZoneTexte 3">
            <a:extLst>
              <a:ext uri="{FF2B5EF4-FFF2-40B4-BE49-F238E27FC236}">
                <a16:creationId xmlns:a16="http://schemas.microsoft.com/office/drawing/2014/main" id="{5E24EC0A-8E78-44DD-A08D-3DBC5B95449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52399" y="1200090"/>
            <a:ext cx="227184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0070C0"/>
                </a:solidFill>
              </a:rPr>
              <a:t>minsup =2</a:t>
            </a:r>
            <a:endParaRPr lang="fr-CA" sz="2000" dirty="0"/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6FBA2655-27B7-4027-859C-8BDB9A4AF84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55" t="26607" r="41367" b="12679"/>
          <a:stretch/>
        </p:blipFill>
        <p:spPr bwMode="auto">
          <a:xfrm>
            <a:off x="851709" y="1143000"/>
            <a:ext cx="7485990" cy="570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ZoneTexte 3">
            <a:extLst>
              <a:ext uri="{FF2B5EF4-FFF2-40B4-BE49-F238E27FC236}">
                <a16:creationId xmlns:a16="http://schemas.microsoft.com/office/drawing/2014/main" id="{25ECAEEE-E6EF-4D6F-AC76-A544BE63627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38244" y="1439852"/>
            <a:ext cx="21955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/>
          </a:p>
        </p:txBody>
      </p:sp>
      <p:sp>
        <p:nvSpPr>
          <p:cNvPr id="49" name="Ellipse 7">
            <a:extLst>
              <a:ext uri="{FF2B5EF4-FFF2-40B4-BE49-F238E27FC236}">
                <a16:creationId xmlns:a16="http://schemas.microsoft.com/office/drawing/2014/main" id="{A0ED8DD5-7B89-45C9-AF33-6F0CDDC66B66}"/>
              </a:ext>
            </a:extLst>
          </p:cNvPr>
          <p:cNvSpPr/>
          <p:nvPr/>
        </p:nvSpPr>
        <p:spPr>
          <a:xfrm>
            <a:off x="4273140" y="63357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lpboc</a:t>
            </a:r>
          </a:p>
        </p:txBody>
      </p:sp>
      <p:sp>
        <p:nvSpPr>
          <p:cNvPr id="50" name="Ellipse 9">
            <a:extLst>
              <a:ext uri="{FF2B5EF4-FFF2-40B4-BE49-F238E27FC236}">
                <a16:creationId xmlns:a16="http://schemas.microsoft.com/office/drawing/2014/main" id="{121ECA17-14A0-4A9E-9793-B7E8321582D1}"/>
              </a:ext>
            </a:extLst>
          </p:cNvPr>
          <p:cNvSpPr/>
          <p:nvPr/>
        </p:nvSpPr>
        <p:spPr>
          <a:xfrm>
            <a:off x="2271844" y="1992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51" name="Ellipse 10">
            <a:extLst>
              <a:ext uri="{FF2B5EF4-FFF2-40B4-BE49-F238E27FC236}">
                <a16:creationId xmlns:a16="http://schemas.microsoft.com/office/drawing/2014/main" id="{2CB881F7-8D1C-4725-9659-2CA9F427398A}"/>
              </a:ext>
            </a:extLst>
          </p:cNvPr>
          <p:cNvSpPr/>
          <p:nvPr/>
        </p:nvSpPr>
        <p:spPr>
          <a:xfrm>
            <a:off x="3338644" y="1992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52" name="Ellipse 11">
            <a:extLst>
              <a:ext uri="{FF2B5EF4-FFF2-40B4-BE49-F238E27FC236}">
                <a16:creationId xmlns:a16="http://schemas.microsoft.com/office/drawing/2014/main" id="{254BF117-851A-42FC-8399-192DE771C944}"/>
              </a:ext>
            </a:extLst>
          </p:cNvPr>
          <p:cNvSpPr/>
          <p:nvPr/>
        </p:nvSpPr>
        <p:spPr>
          <a:xfrm>
            <a:off x="4273140" y="1992362"/>
            <a:ext cx="6858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53" name="Ellipse 12">
            <a:extLst>
              <a:ext uri="{FF2B5EF4-FFF2-40B4-BE49-F238E27FC236}">
                <a16:creationId xmlns:a16="http://schemas.microsoft.com/office/drawing/2014/main" id="{5D86C874-9E8D-47B6-9AEA-79CFB5BC882E}"/>
              </a:ext>
            </a:extLst>
          </p:cNvPr>
          <p:cNvSpPr/>
          <p:nvPr/>
        </p:nvSpPr>
        <p:spPr>
          <a:xfrm>
            <a:off x="5327380" y="1992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54" name="Ellipse 13">
            <a:extLst>
              <a:ext uri="{FF2B5EF4-FFF2-40B4-BE49-F238E27FC236}">
                <a16:creationId xmlns:a16="http://schemas.microsoft.com/office/drawing/2014/main" id="{61A8F889-B02F-49FC-B3C5-04F2D000EE5E}"/>
              </a:ext>
            </a:extLst>
          </p:cNvPr>
          <p:cNvSpPr/>
          <p:nvPr/>
        </p:nvSpPr>
        <p:spPr>
          <a:xfrm>
            <a:off x="6386644" y="1992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5" name="Ellipse 14">
            <a:extLst>
              <a:ext uri="{FF2B5EF4-FFF2-40B4-BE49-F238E27FC236}">
                <a16:creationId xmlns:a16="http://schemas.microsoft.com/office/drawing/2014/main" id="{A6343004-2EDD-41A9-957D-173CE70F470E}"/>
              </a:ext>
            </a:extLst>
          </p:cNvPr>
          <p:cNvSpPr/>
          <p:nvPr/>
        </p:nvSpPr>
        <p:spPr>
          <a:xfrm>
            <a:off x="851709" y="3135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</a:t>
            </a:r>
          </a:p>
        </p:txBody>
      </p:sp>
      <p:sp>
        <p:nvSpPr>
          <p:cNvPr id="56" name="Ellipse 15">
            <a:extLst>
              <a:ext uri="{FF2B5EF4-FFF2-40B4-BE49-F238E27FC236}">
                <a16:creationId xmlns:a16="http://schemas.microsoft.com/office/drawing/2014/main" id="{DEFD4582-E729-408D-B14C-C55B76C642EF}"/>
              </a:ext>
            </a:extLst>
          </p:cNvPr>
          <p:cNvSpPr/>
          <p:nvPr/>
        </p:nvSpPr>
        <p:spPr>
          <a:xfrm>
            <a:off x="1662244" y="313285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lb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7" name="Ellipse 16">
            <a:extLst>
              <a:ext uri="{FF2B5EF4-FFF2-40B4-BE49-F238E27FC236}">
                <a16:creationId xmlns:a16="http://schemas.microsoft.com/office/drawing/2014/main" id="{9157262C-29A6-484F-BAD8-1C1E66A9D5FE}"/>
              </a:ext>
            </a:extLst>
          </p:cNvPr>
          <p:cNvSpPr/>
          <p:nvPr/>
        </p:nvSpPr>
        <p:spPr>
          <a:xfrm>
            <a:off x="2424244" y="313285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lo</a:t>
            </a:r>
          </a:p>
        </p:txBody>
      </p:sp>
      <p:sp>
        <p:nvSpPr>
          <p:cNvPr id="58" name="Ellipse 17">
            <a:extLst>
              <a:ext uri="{FF2B5EF4-FFF2-40B4-BE49-F238E27FC236}">
                <a16:creationId xmlns:a16="http://schemas.microsoft.com/office/drawing/2014/main" id="{56C5A657-253A-4895-9475-41288AE256B6}"/>
              </a:ext>
            </a:extLst>
          </p:cNvPr>
          <p:cNvSpPr/>
          <p:nvPr/>
        </p:nvSpPr>
        <p:spPr>
          <a:xfrm>
            <a:off x="3186244" y="3132850"/>
            <a:ext cx="6858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lc</a:t>
            </a:r>
          </a:p>
        </p:txBody>
      </p:sp>
      <p:sp>
        <p:nvSpPr>
          <p:cNvPr id="59" name="Ellipse 18">
            <a:extLst>
              <a:ext uri="{FF2B5EF4-FFF2-40B4-BE49-F238E27FC236}">
                <a16:creationId xmlns:a16="http://schemas.microsoft.com/office/drawing/2014/main" id="{65F1D26D-B76F-4901-AD32-331EE962929C}"/>
              </a:ext>
            </a:extLst>
          </p:cNvPr>
          <p:cNvSpPr/>
          <p:nvPr/>
        </p:nvSpPr>
        <p:spPr>
          <a:xfrm>
            <a:off x="3930240" y="313285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pb</a:t>
            </a:r>
          </a:p>
        </p:txBody>
      </p:sp>
      <p:sp>
        <p:nvSpPr>
          <p:cNvPr id="60" name="Ellipse 19">
            <a:extLst>
              <a:ext uri="{FF2B5EF4-FFF2-40B4-BE49-F238E27FC236}">
                <a16:creationId xmlns:a16="http://schemas.microsoft.com/office/drawing/2014/main" id="{A17C7740-6CF7-4CD6-B8C8-A54C3827DB53}"/>
              </a:ext>
            </a:extLst>
          </p:cNvPr>
          <p:cNvSpPr/>
          <p:nvPr/>
        </p:nvSpPr>
        <p:spPr>
          <a:xfrm>
            <a:off x="4649954" y="3135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po</a:t>
            </a:r>
          </a:p>
        </p:txBody>
      </p:sp>
      <p:sp>
        <p:nvSpPr>
          <p:cNvPr id="61" name="Ellipse 20">
            <a:extLst>
              <a:ext uri="{FF2B5EF4-FFF2-40B4-BE49-F238E27FC236}">
                <a16:creationId xmlns:a16="http://schemas.microsoft.com/office/drawing/2014/main" id="{8D2D914C-F869-4B48-AC7E-01C656003E65}"/>
              </a:ext>
            </a:extLst>
          </p:cNvPr>
          <p:cNvSpPr/>
          <p:nvPr/>
        </p:nvSpPr>
        <p:spPr>
          <a:xfrm>
            <a:off x="5472244" y="3135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62" name="Ellipse 21">
            <a:extLst>
              <a:ext uri="{FF2B5EF4-FFF2-40B4-BE49-F238E27FC236}">
                <a16:creationId xmlns:a16="http://schemas.microsoft.com/office/drawing/2014/main" id="{86FEC2C6-1649-4F6E-92ED-65FC0D960F3F}"/>
              </a:ext>
            </a:extLst>
          </p:cNvPr>
          <p:cNvSpPr/>
          <p:nvPr/>
        </p:nvSpPr>
        <p:spPr>
          <a:xfrm>
            <a:off x="6196562" y="3135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bo</a:t>
            </a:r>
          </a:p>
        </p:txBody>
      </p:sp>
      <p:sp>
        <p:nvSpPr>
          <p:cNvPr id="63" name="Ellipse 22">
            <a:extLst>
              <a:ext uri="{FF2B5EF4-FFF2-40B4-BE49-F238E27FC236}">
                <a16:creationId xmlns:a16="http://schemas.microsoft.com/office/drawing/2014/main" id="{F5C3C678-2EF0-467A-AAFA-5F920F675585}"/>
              </a:ext>
            </a:extLst>
          </p:cNvPr>
          <p:cNvSpPr/>
          <p:nvPr/>
        </p:nvSpPr>
        <p:spPr>
          <a:xfrm>
            <a:off x="6996244" y="3135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bc</a:t>
            </a:r>
          </a:p>
        </p:txBody>
      </p:sp>
      <p:sp>
        <p:nvSpPr>
          <p:cNvPr id="64" name="Ellipse 23">
            <a:extLst>
              <a:ext uri="{FF2B5EF4-FFF2-40B4-BE49-F238E27FC236}">
                <a16:creationId xmlns:a16="http://schemas.microsoft.com/office/drawing/2014/main" id="{2EA5E378-7D36-456B-A1F6-7A6523A7DCD0}"/>
              </a:ext>
            </a:extLst>
          </p:cNvPr>
          <p:cNvSpPr/>
          <p:nvPr/>
        </p:nvSpPr>
        <p:spPr>
          <a:xfrm>
            <a:off x="7758244" y="3135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oc</a:t>
            </a:r>
          </a:p>
        </p:txBody>
      </p:sp>
      <p:sp>
        <p:nvSpPr>
          <p:cNvPr id="65" name="Ellipse 24">
            <a:extLst>
              <a:ext uri="{FF2B5EF4-FFF2-40B4-BE49-F238E27FC236}">
                <a16:creationId xmlns:a16="http://schemas.microsoft.com/office/drawing/2014/main" id="{3655412B-02EB-4707-AF15-DBCBAAF0C0CF}"/>
              </a:ext>
            </a:extLst>
          </p:cNvPr>
          <p:cNvSpPr/>
          <p:nvPr/>
        </p:nvSpPr>
        <p:spPr>
          <a:xfrm>
            <a:off x="851709" y="4278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lpb</a:t>
            </a:r>
          </a:p>
        </p:txBody>
      </p:sp>
      <p:sp>
        <p:nvSpPr>
          <p:cNvPr id="66" name="Ellipse 25">
            <a:extLst>
              <a:ext uri="{FF2B5EF4-FFF2-40B4-BE49-F238E27FC236}">
                <a16:creationId xmlns:a16="http://schemas.microsoft.com/office/drawing/2014/main" id="{DF2F1458-8B1C-445C-A266-7D3DCC813DCF}"/>
              </a:ext>
            </a:extLst>
          </p:cNvPr>
          <p:cNvSpPr/>
          <p:nvPr/>
        </p:nvSpPr>
        <p:spPr>
          <a:xfrm>
            <a:off x="1648009" y="4278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lpo</a:t>
            </a:r>
          </a:p>
        </p:txBody>
      </p:sp>
      <p:sp>
        <p:nvSpPr>
          <p:cNvPr id="67" name="Ellipse 26">
            <a:extLst>
              <a:ext uri="{FF2B5EF4-FFF2-40B4-BE49-F238E27FC236}">
                <a16:creationId xmlns:a16="http://schemas.microsoft.com/office/drawing/2014/main" id="{F8662A48-180A-492B-B904-4359DFFA217C}"/>
              </a:ext>
            </a:extLst>
          </p:cNvPr>
          <p:cNvSpPr/>
          <p:nvPr/>
        </p:nvSpPr>
        <p:spPr>
          <a:xfrm>
            <a:off x="2424244" y="4278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lpc</a:t>
            </a:r>
          </a:p>
        </p:txBody>
      </p:sp>
      <p:sp>
        <p:nvSpPr>
          <p:cNvPr id="68" name="Ellipse 27">
            <a:extLst>
              <a:ext uri="{FF2B5EF4-FFF2-40B4-BE49-F238E27FC236}">
                <a16:creationId xmlns:a16="http://schemas.microsoft.com/office/drawing/2014/main" id="{10B046CE-C8A0-4809-BA8A-C740BFC59637}"/>
              </a:ext>
            </a:extLst>
          </p:cNvPr>
          <p:cNvSpPr/>
          <p:nvPr/>
        </p:nvSpPr>
        <p:spPr>
          <a:xfrm>
            <a:off x="3186244" y="4278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lbo</a:t>
            </a:r>
          </a:p>
        </p:txBody>
      </p:sp>
      <p:sp>
        <p:nvSpPr>
          <p:cNvPr id="69" name="Ellipse 28">
            <a:extLst>
              <a:ext uri="{FF2B5EF4-FFF2-40B4-BE49-F238E27FC236}">
                <a16:creationId xmlns:a16="http://schemas.microsoft.com/office/drawing/2014/main" id="{056B1C0D-B908-48C1-A6A6-047728F5EE07}"/>
              </a:ext>
            </a:extLst>
          </p:cNvPr>
          <p:cNvSpPr/>
          <p:nvPr/>
        </p:nvSpPr>
        <p:spPr>
          <a:xfrm>
            <a:off x="3972109" y="4278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lbc</a:t>
            </a:r>
          </a:p>
        </p:txBody>
      </p:sp>
      <p:sp>
        <p:nvSpPr>
          <p:cNvPr id="70" name="Ellipse 29">
            <a:extLst>
              <a:ext uri="{FF2B5EF4-FFF2-40B4-BE49-F238E27FC236}">
                <a16:creationId xmlns:a16="http://schemas.microsoft.com/office/drawing/2014/main" id="{6349D198-E714-4790-8C24-0230C51F22BD}"/>
              </a:ext>
            </a:extLst>
          </p:cNvPr>
          <p:cNvSpPr/>
          <p:nvPr/>
        </p:nvSpPr>
        <p:spPr>
          <a:xfrm>
            <a:off x="4708150" y="4278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loc</a:t>
            </a:r>
          </a:p>
        </p:txBody>
      </p:sp>
      <p:sp>
        <p:nvSpPr>
          <p:cNvPr id="71" name="Ellipse 30">
            <a:extLst>
              <a:ext uri="{FF2B5EF4-FFF2-40B4-BE49-F238E27FC236}">
                <a16:creationId xmlns:a16="http://schemas.microsoft.com/office/drawing/2014/main" id="{30DD4535-BD7A-47E3-874F-9A7D1A62DF75}"/>
              </a:ext>
            </a:extLst>
          </p:cNvPr>
          <p:cNvSpPr/>
          <p:nvPr/>
        </p:nvSpPr>
        <p:spPr>
          <a:xfrm>
            <a:off x="5510762" y="4278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pbo</a:t>
            </a:r>
          </a:p>
        </p:txBody>
      </p:sp>
      <p:sp>
        <p:nvSpPr>
          <p:cNvPr id="72" name="Ellipse 31">
            <a:extLst>
              <a:ext uri="{FF2B5EF4-FFF2-40B4-BE49-F238E27FC236}">
                <a16:creationId xmlns:a16="http://schemas.microsoft.com/office/drawing/2014/main" id="{C94E86F0-5A3B-46C8-8A54-C62A5BE641D9}"/>
              </a:ext>
            </a:extLst>
          </p:cNvPr>
          <p:cNvSpPr/>
          <p:nvPr/>
        </p:nvSpPr>
        <p:spPr>
          <a:xfrm>
            <a:off x="6229219" y="4270826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pbc</a:t>
            </a:r>
          </a:p>
        </p:txBody>
      </p:sp>
      <p:sp>
        <p:nvSpPr>
          <p:cNvPr id="73" name="Ellipse 32">
            <a:extLst>
              <a:ext uri="{FF2B5EF4-FFF2-40B4-BE49-F238E27FC236}">
                <a16:creationId xmlns:a16="http://schemas.microsoft.com/office/drawing/2014/main" id="{AF813CB0-668B-4A28-A5EE-6C08945D50C6}"/>
              </a:ext>
            </a:extLst>
          </p:cNvPr>
          <p:cNvSpPr/>
          <p:nvPr/>
        </p:nvSpPr>
        <p:spPr>
          <a:xfrm>
            <a:off x="6996244" y="4270826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poc</a:t>
            </a:r>
          </a:p>
        </p:txBody>
      </p:sp>
      <p:sp>
        <p:nvSpPr>
          <p:cNvPr id="74" name="Ellipse 33">
            <a:extLst>
              <a:ext uri="{FF2B5EF4-FFF2-40B4-BE49-F238E27FC236}">
                <a16:creationId xmlns:a16="http://schemas.microsoft.com/office/drawing/2014/main" id="{3454CA40-B493-4C3A-9912-961A3ECEB0C4}"/>
              </a:ext>
            </a:extLst>
          </p:cNvPr>
          <p:cNvSpPr/>
          <p:nvPr/>
        </p:nvSpPr>
        <p:spPr>
          <a:xfrm>
            <a:off x="7758244" y="4270826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boc</a:t>
            </a:r>
          </a:p>
        </p:txBody>
      </p:sp>
      <p:sp>
        <p:nvSpPr>
          <p:cNvPr id="75" name="Ellipse 34">
            <a:extLst>
              <a:ext uri="{FF2B5EF4-FFF2-40B4-BE49-F238E27FC236}">
                <a16:creationId xmlns:a16="http://schemas.microsoft.com/office/drawing/2014/main" id="{5B9191B6-C3EA-4F3F-9654-5CF78F2EBA1D}"/>
              </a:ext>
            </a:extLst>
          </p:cNvPr>
          <p:cNvSpPr/>
          <p:nvPr/>
        </p:nvSpPr>
        <p:spPr>
          <a:xfrm>
            <a:off x="2271844" y="546312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lpbo</a:t>
            </a:r>
          </a:p>
        </p:txBody>
      </p:sp>
      <p:sp>
        <p:nvSpPr>
          <p:cNvPr id="76" name="Ellipse 35">
            <a:extLst>
              <a:ext uri="{FF2B5EF4-FFF2-40B4-BE49-F238E27FC236}">
                <a16:creationId xmlns:a16="http://schemas.microsoft.com/office/drawing/2014/main" id="{11B6DBEC-DC2F-4084-B62A-DF76D62F2350}"/>
              </a:ext>
            </a:extLst>
          </p:cNvPr>
          <p:cNvSpPr/>
          <p:nvPr/>
        </p:nvSpPr>
        <p:spPr>
          <a:xfrm>
            <a:off x="3268724" y="546898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lpbc</a:t>
            </a:r>
          </a:p>
        </p:txBody>
      </p:sp>
      <p:sp>
        <p:nvSpPr>
          <p:cNvPr id="77" name="Ellipse 36">
            <a:extLst>
              <a:ext uri="{FF2B5EF4-FFF2-40B4-BE49-F238E27FC236}">
                <a16:creationId xmlns:a16="http://schemas.microsoft.com/office/drawing/2014/main" id="{A325AC50-44BC-4305-9250-40FECC85F696}"/>
              </a:ext>
            </a:extLst>
          </p:cNvPr>
          <p:cNvSpPr/>
          <p:nvPr/>
        </p:nvSpPr>
        <p:spPr>
          <a:xfrm>
            <a:off x="4281949" y="546898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lpoc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8" name="Ellipse 37">
            <a:extLst>
              <a:ext uri="{FF2B5EF4-FFF2-40B4-BE49-F238E27FC236}">
                <a16:creationId xmlns:a16="http://schemas.microsoft.com/office/drawing/2014/main" id="{6AF9FB72-4EE0-4A8D-8EF1-5A53F848FE3F}"/>
              </a:ext>
            </a:extLst>
          </p:cNvPr>
          <p:cNvSpPr/>
          <p:nvPr/>
        </p:nvSpPr>
        <p:spPr>
          <a:xfrm>
            <a:off x="5319006" y="546312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lboc</a:t>
            </a:r>
          </a:p>
        </p:txBody>
      </p:sp>
      <p:sp>
        <p:nvSpPr>
          <p:cNvPr id="79" name="Ellipse 38">
            <a:extLst>
              <a:ext uri="{FF2B5EF4-FFF2-40B4-BE49-F238E27FC236}">
                <a16:creationId xmlns:a16="http://schemas.microsoft.com/office/drawing/2014/main" id="{2586A857-4B4E-4802-9D5B-D176EF7D5C56}"/>
              </a:ext>
            </a:extLst>
          </p:cNvPr>
          <p:cNvSpPr/>
          <p:nvPr/>
        </p:nvSpPr>
        <p:spPr>
          <a:xfrm>
            <a:off x="6310444" y="546898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pboc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Ellipse 39">
                <a:extLst>
                  <a:ext uri="{FF2B5EF4-FFF2-40B4-BE49-F238E27FC236}">
                    <a16:creationId xmlns:a16="http://schemas.microsoft.com/office/drawing/2014/main" id="{FFBCA107-A44E-46FE-918A-B42945E5F9EF}"/>
                  </a:ext>
                </a:extLst>
              </p:cNvPr>
              <p:cNvSpPr/>
              <p:nvPr/>
            </p:nvSpPr>
            <p:spPr>
              <a:xfrm>
                <a:off x="4281949" y="1292588"/>
                <a:ext cx="685800" cy="4572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3600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∅</m:t>
                      </m:r>
                    </m:oMath>
                  </m:oMathPara>
                </a14:m>
                <a:endParaRPr lang="en-US" sz="1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Ellipse 39">
                <a:extLst>
                  <a:ext uri="{FF2B5EF4-FFF2-40B4-BE49-F238E27FC236}">
                    <a16:creationId xmlns:a16="http://schemas.microsoft.com/office/drawing/2014/main" id="{FFBCA107-A44E-46FE-918A-B42945E5F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949" y="1292588"/>
                <a:ext cx="685800" cy="45720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Forme libre 4">
            <a:extLst>
              <a:ext uri="{FF2B5EF4-FFF2-40B4-BE49-F238E27FC236}">
                <a16:creationId xmlns:a16="http://schemas.microsoft.com/office/drawing/2014/main" id="{064EF1B2-CE23-47F4-A248-3DD597207856}"/>
              </a:ext>
            </a:extLst>
          </p:cNvPr>
          <p:cNvSpPr/>
          <p:nvPr/>
        </p:nvSpPr>
        <p:spPr>
          <a:xfrm>
            <a:off x="541898" y="1907924"/>
            <a:ext cx="8501449" cy="4250724"/>
          </a:xfrm>
          <a:custGeom>
            <a:avLst/>
            <a:gdLst>
              <a:gd name="connsiteX0" fmla="*/ 1581665 w 8501449"/>
              <a:gd name="connsiteY0" fmla="*/ 4250724 h 4250724"/>
              <a:gd name="connsiteX1" fmla="*/ 1458097 w 8501449"/>
              <a:gd name="connsiteY1" fmla="*/ 4003589 h 4250724"/>
              <a:gd name="connsiteX2" fmla="*/ 1433384 w 8501449"/>
              <a:gd name="connsiteY2" fmla="*/ 3966519 h 4250724"/>
              <a:gd name="connsiteX3" fmla="*/ 1408670 w 8501449"/>
              <a:gd name="connsiteY3" fmla="*/ 3904735 h 4250724"/>
              <a:gd name="connsiteX4" fmla="*/ 1334530 w 8501449"/>
              <a:gd name="connsiteY4" fmla="*/ 3805881 h 4250724"/>
              <a:gd name="connsiteX5" fmla="*/ 1309816 w 8501449"/>
              <a:gd name="connsiteY5" fmla="*/ 3768811 h 4250724"/>
              <a:gd name="connsiteX6" fmla="*/ 1272746 w 8501449"/>
              <a:gd name="connsiteY6" fmla="*/ 3744097 h 4250724"/>
              <a:gd name="connsiteX7" fmla="*/ 1210962 w 8501449"/>
              <a:gd name="connsiteY7" fmla="*/ 3669957 h 4250724"/>
              <a:gd name="connsiteX8" fmla="*/ 1173892 w 8501449"/>
              <a:gd name="connsiteY8" fmla="*/ 3645243 h 4250724"/>
              <a:gd name="connsiteX9" fmla="*/ 1112108 w 8501449"/>
              <a:gd name="connsiteY9" fmla="*/ 3571103 h 4250724"/>
              <a:gd name="connsiteX10" fmla="*/ 1037968 w 8501449"/>
              <a:gd name="connsiteY10" fmla="*/ 3521676 h 4250724"/>
              <a:gd name="connsiteX11" fmla="*/ 914400 w 8501449"/>
              <a:gd name="connsiteY11" fmla="*/ 3398108 h 4250724"/>
              <a:gd name="connsiteX12" fmla="*/ 827903 w 8501449"/>
              <a:gd name="connsiteY12" fmla="*/ 3311611 h 4250724"/>
              <a:gd name="connsiteX13" fmla="*/ 778476 w 8501449"/>
              <a:gd name="connsiteY13" fmla="*/ 3262184 h 4250724"/>
              <a:gd name="connsiteX14" fmla="*/ 729049 w 8501449"/>
              <a:gd name="connsiteY14" fmla="*/ 3188043 h 4250724"/>
              <a:gd name="connsiteX15" fmla="*/ 716692 w 8501449"/>
              <a:gd name="connsiteY15" fmla="*/ 3150973 h 4250724"/>
              <a:gd name="connsiteX16" fmla="*/ 679622 w 8501449"/>
              <a:gd name="connsiteY16" fmla="*/ 3089189 h 4250724"/>
              <a:gd name="connsiteX17" fmla="*/ 654908 w 8501449"/>
              <a:gd name="connsiteY17" fmla="*/ 3052119 h 4250724"/>
              <a:gd name="connsiteX18" fmla="*/ 617838 w 8501449"/>
              <a:gd name="connsiteY18" fmla="*/ 3027406 h 4250724"/>
              <a:gd name="connsiteX19" fmla="*/ 593124 w 8501449"/>
              <a:gd name="connsiteY19" fmla="*/ 2990335 h 4250724"/>
              <a:gd name="connsiteX20" fmla="*/ 518984 w 8501449"/>
              <a:gd name="connsiteY20" fmla="*/ 2953265 h 4250724"/>
              <a:gd name="connsiteX21" fmla="*/ 481914 w 8501449"/>
              <a:gd name="connsiteY21" fmla="*/ 2928552 h 4250724"/>
              <a:gd name="connsiteX22" fmla="*/ 407773 w 8501449"/>
              <a:gd name="connsiteY22" fmla="*/ 2891481 h 4250724"/>
              <a:gd name="connsiteX23" fmla="*/ 358346 w 8501449"/>
              <a:gd name="connsiteY23" fmla="*/ 2854411 h 4250724"/>
              <a:gd name="connsiteX24" fmla="*/ 321276 w 8501449"/>
              <a:gd name="connsiteY24" fmla="*/ 2817341 h 4250724"/>
              <a:gd name="connsiteX25" fmla="*/ 259492 w 8501449"/>
              <a:gd name="connsiteY25" fmla="*/ 2804984 h 4250724"/>
              <a:gd name="connsiteX26" fmla="*/ 185351 w 8501449"/>
              <a:gd name="connsiteY26" fmla="*/ 2743200 h 4250724"/>
              <a:gd name="connsiteX27" fmla="*/ 111211 w 8501449"/>
              <a:gd name="connsiteY27" fmla="*/ 2669060 h 4250724"/>
              <a:gd name="connsiteX28" fmla="*/ 61784 w 8501449"/>
              <a:gd name="connsiteY28" fmla="*/ 2619633 h 4250724"/>
              <a:gd name="connsiteX29" fmla="*/ 0 w 8501449"/>
              <a:gd name="connsiteY29" fmla="*/ 2533135 h 4250724"/>
              <a:gd name="connsiteX30" fmla="*/ 12357 w 8501449"/>
              <a:gd name="connsiteY30" fmla="*/ 2397211 h 4250724"/>
              <a:gd name="connsiteX31" fmla="*/ 74141 w 8501449"/>
              <a:gd name="connsiteY31" fmla="*/ 2335427 h 4250724"/>
              <a:gd name="connsiteX32" fmla="*/ 172995 w 8501449"/>
              <a:gd name="connsiteY32" fmla="*/ 2261287 h 4250724"/>
              <a:gd name="connsiteX33" fmla="*/ 259492 w 8501449"/>
              <a:gd name="connsiteY33" fmla="*/ 2236573 h 4250724"/>
              <a:gd name="connsiteX34" fmla="*/ 308919 w 8501449"/>
              <a:gd name="connsiteY34" fmla="*/ 2211860 h 4250724"/>
              <a:gd name="connsiteX35" fmla="*/ 358346 w 8501449"/>
              <a:gd name="connsiteY35" fmla="*/ 2199503 h 4250724"/>
              <a:gd name="connsiteX36" fmla="*/ 506627 w 8501449"/>
              <a:gd name="connsiteY36" fmla="*/ 2174789 h 4250724"/>
              <a:gd name="connsiteX37" fmla="*/ 667265 w 8501449"/>
              <a:gd name="connsiteY37" fmla="*/ 2187146 h 4250724"/>
              <a:gd name="connsiteX38" fmla="*/ 704335 w 8501449"/>
              <a:gd name="connsiteY38" fmla="*/ 2224216 h 4250724"/>
              <a:gd name="connsiteX39" fmla="*/ 803189 w 8501449"/>
              <a:gd name="connsiteY39" fmla="*/ 2298357 h 4250724"/>
              <a:gd name="connsiteX40" fmla="*/ 877330 w 8501449"/>
              <a:gd name="connsiteY40" fmla="*/ 2347784 h 4250724"/>
              <a:gd name="connsiteX41" fmla="*/ 914400 w 8501449"/>
              <a:gd name="connsiteY41" fmla="*/ 2384854 h 4250724"/>
              <a:gd name="connsiteX42" fmla="*/ 1000897 w 8501449"/>
              <a:gd name="connsiteY42" fmla="*/ 2409568 h 4250724"/>
              <a:gd name="connsiteX43" fmla="*/ 1025611 w 8501449"/>
              <a:gd name="connsiteY43" fmla="*/ 2446638 h 4250724"/>
              <a:gd name="connsiteX44" fmla="*/ 1037968 w 8501449"/>
              <a:gd name="connsiteY44" fmla="*/ 2483708 h 4250724"/>
              <a:gd name="connsiteX45" fmla="*/ 1075038 w 8501449"/>
              <a:gd name="connsiteY45" fmla="*/ 2508422 h 4250724"/>
              <a:gd name="connsiteX46" fmla="*/ 1112108 w 8501449"/>
              <a:gd name="connsiteY46" fmla="*/ 2582562 h 4250724"/>
              <a:gd name="connsiteX47" fmla="*/ 1136822 w 8501449"/>
              <a:gd name="connsiteY47" fmla="*/ 2656703 h 4250724"/>
              <a:gd name="connsiteX48" fmla="*/ 1161535 w 8501449"/>
              <a:gd name="connsiteY48" fmla="*/ 2706130 h 4250724"/>
              <a:gd name="connsiteX49" fmla="*/ 1198605 w 8501449"/>
              <a:gd name="connsiteY49" fmla="*/ 2817341 h 4250724"/>
              <a:gd name="connsiteX50" fmla="*/ 1248032 w 8501449"/>
              <a:gd name="connsiteY50" fmla="*/ 2842054 h 4250724"/>
              <a:gd name="connsiteX51" fmla="*/ 1309816 w 8501449"/>
              <a:gd name="connsiteY51" fmla="*/ 2891481 h 4250724"/>
              <a:gd name="connsiteX52" fmla="*/ 1334530 w 8501449"/>
              <a:gd name="connsiteY52" fmla="*/ 2928552 h 4250724"/>
              <a:gd name="connsiteX53" fmla="*/ 1408670 w 8501449"/>
              <a:gd name="connsiteY53" fmla="*/ 2953265 h 4250724"/>
              <a:gd name="connsiteX54" fmla="*/ 1507524 w 8501449"/>
              <a:gd name="connsiteY54" fmla="*/ 2990335 h 4250724"/>
              <a:gd name="connsiteX55" fmla="*/ 1556951 w 8501449"/>
              <a:gd name="connsiteY55" fmla="*/ 3015049 h 4250724"/>
              <a:gd name="connsiteX56" fmla="*/ 1767016 w 8501449"/>
              <a:gd name="connsiteY56" fmla="*/ 3002692 h 4250724"/>
              <a:gd name="connsiteX57" fmla="*/ 1865870 w 8501449"/>
              <a:gd name="connsiteY57" fmla="*/ 2903838 h 4250724"/>
              <a:gd name="connsiteX58" fmla="*/ 1915297 w 8501449"/>
              <a:gd name="connsiteY58" fmla="*/ 2804984 h 4250724"/>
              <a:gd name="connsiteX59" fmla="*/ 1902941 w 8501449"/>
              <a:gd name="connsiteY59" fmla="*/ 2681416 h 4250724"/>
              <a:gd name="connsiteX60" fmla="*/ 1890584 w 8501449"/>
              <a:gd name="connsiteY60" fmla="*/ 2644346 h 4250724"/>
              <a:gd name="connsiteX61" fmla="*/ 1816443 w 8501449"/>
              <a:gd name="connsiteY61" fmla="*/ 2570206 h 4250724"/>
              <a:gd name="connsiteX62" fmla="*/ 1791730 w 8501449"/>
              <a:gd name="connsiteY62" fmla="*/ 2533135 h 4250724"/>
              <a:gd name="connsiteX63" fmla="*/ 1779373 w 8501449"/>
              <a:gd name="connsiteY63" fmla="*/ 2397211 h 4250724"/>
              <a:gd name="connsiteX64" fmla="*/ 1767016 w 8501449"/>
              <a:gd name="connsiteY64" fmla="*/ 2360141 h 4250724"/>
              <a:gd name="connsiteX65" fmla="*/ 1742303 w 8501449"/>
              <a:gd name="connsiteY65" fmla="*/ 2273643 h 4250724"/>
              <a:gd name="connsiteX66" fmla="*/ 1729946 w 8501449"/>
              <a:gd name="connsiteY66" fmla="*/ 2236573 h 4250724"/>
              <a:gd name="connsiteX67" fmla="*/ 1692876 w 8501449"/>
              <a:gd name="connsiteY67" fmla="*/ 2199503 h 4250724"/>
              <a:gd name="connsiteX68" fmla="*/ 1668162 w 8501449"/>
              <a:gd name="connsiteY68" fmla="*/ 2162433 h 4250724"/>
              <a:gd name="connsiteX69" fmla="*/ 1594022 w 8501449"/>
              <a:gd name="connsiteY69" fmla="*/ 2088292 h 4250724"/>
              <a:gd name="connsiteX70" fmla="*/ 1544595 w 8501449"/>
              <a:gd name="connsiteY70" fmla="*/ 2038865 h 4250724"/>
              <a:gd name="connsiteX71" fmla="*/ 1495168 w 8501449"/>
              <a:gd name="connsiteY71" fmla="*/ 1989438 h 4250724"/>
              <a:gd name="connsiteX72" fmla="*/ 1458097 w 8501449"/>
              <a:gd name="connsiteY72" fmla="*/ 1940011 h 4250724"/>
              <a:gd name="connsiteX73" fmla="*/ 1383957 w 8501449"/>
              <a:gd name="connsiteY73" fmla="*/ 1865870 h 4250724"/>
              <a:gd name="connsiteX74" fmla="*/ 1359243 w 8501449"/>
              <a:gd name="connsiteY74" fmla="*/ 1828800 h 4250724"/>
              <a:gd name="connsiteX75" fmla="*/ 1285103 w 8501449"/>
              <a:gd name="connsiteY75" fmla="*/ 1767016 h 4250724"/>
              <a:gd name="connsiteX76" fmla="*/ 1223319 w 8501449"/>
              <a:gd name="connsiteY76" fmla="*/ 1692876 h 4250724"/>
              <a:gd name="connsiteX77" fmla="*/ 1173892 w 8501449"/>
              <a:gd name="connsiteY77" fmla="*/ 1581665 h 4250724"/>
              <a:gd name="connsiteX78" fmla="*/ 1161535 w 8501449"/>
              <a:gd name="connsiteY78" fmla="*/ 1519881 h 4250724"/>
              <a:gd name="connsiteX79" fmla="*/ 1136822 w 8501449"/>
              <a:gd name="connsiteY79" fmla="*/ 1433384 h 4250724"/>
              <a:gd name="connsiteX80" fmla="*/ 1149178 w 8501449"/>
              <a:gd name="connsiteY80" fmla="*/ 1223319 h 4250724"/>
              <a:gd name="connsiteX81" fmla="*/ 1248032 w 8501449"/>
              <a:gd name="connsiteY81" fmla="*/ 1136822 h 4250724"/>
              <a:gd name="connsiteX82" fmla="*/ 1346887 w 8501449"/>
              <a:gd name="connsiteY82" fmla="*/ 1087395 h 4250724"/>
              <a:gd name="connsiteX83" fmla="*/ 1445741 w 8501449"/>
              <a:gd name="connsiteY83" fmla="*/ 1062681 h 4250724"/>
              <a:gd name="connsiteX84" fmla="*/ 1532238 w 8501449"/>
              <a:gd name="connsiteY84" fmla="*/ 1037968 h 4250724"/>
              <a:gd name="connsiteX85" fmla="*/ 1680519 w 8501449"/>
              <a:gd name="connsiteY85" fmla="*/ 1050324 h 4250724"/>
              <a:gd name="connsiteX86" fmla="*/ 1754660 w 8501449"/>
              <a:gd name="connsiteY86" fmla="*/ 1124465 h 4250724"/>
              <a:gd name="connsiteX87" fmla="*/ 1791730 w 8501449"/>
              <a:gd name="connsiteY87" fmla="*/ 1161535 h 4250724"/>
              <a:gd name="connsiteX88" fmla="*/ 1828800 w 8501449"/>
              <a:gd name="connsiteY88" fmla="*/ 1433384 h 4250724"/>
              <a:gd name="connsiteX89" fmla="*/ 1878227 w 8501449"/>
              <a:gd name="connsiteY89" fmla="*/ 1618735 h 4250724"/>
              <a:gd name="connsiteX90" fmla="*/ 1927654 w 8501449"/>
              <a:gd name="connsiteY90" fmla="*/ 1767016 h 4250724"/>
              <a:gd name="connsiteX91" fmla="*/ 1940011 w 8501449"/>
              <a:gd name="connsiteY91" fmla="*/ 1804087 h 4250724"/>
              <a:gd name="connsiteX92" fmla="*/ 2063578 w 8501449"/>
              <a:gd name="connsiteY92" fmla="*/ 1915297 h 4250724"/>
              <a:gd name="connsiteX93" fmla="*/ 2088292 w 8501449"/>
              <a:gd name="connsiteY93" fmla="*/ 1952368 h 4250724"/>
              <a:gd name="connsiteX94" fmla="*/ 2125362 w 8501449"/>
              <a:gd name="connsiteY94" fmla="*/ 1964724 h 4250724"/>
              <a:gd name="connsiteX95" fmla="*/ 2446638 w 8501449"/>
              <a:gd name="connsiteY95" fmla="*/ 1952368 h 4250724"/>
              <a:gd name="connsiteX96" fmla="*/ 2483708 w 8501449"/>
              <a:gd name="connsiteY96" fmla="*/ 1915297 h 4250724"/>
              <a:gd name="connsiteX97" fmla="*/ 2496065 w 8501449"/>
              <a:gd name="connsiteY97" fmla="*/ 1878227 h 4250724"/>
              <a:gd name="connsiteX98" fmla="*/ 2533135 w 8501449"/>
              <a:gd name="connsiteY98" fmla="*/ 1853514 h 4250724"/>
              <a:gd name="connsiteX99" fmla="*/ 2582562 w 8501449"/>
              <a:gd name="connsiteY99" fmla="*/ 1742303 h 4250724"/>
              <a:gd name="connsiteX100" fmla="*/ 2594919 w 8501449"/>
              <a:gd name="connsiteY100" fmla="*/ 1692876 h 4250724"/>
              <a:gd name="connsiteX101" fmla="*/ 2644346 w 8501449"/>
              <a:gd name="connsiteY101" fmla="*/ 1618735 h 4250724"/>
              <a:gd name="connsiteX102" fmla="*/ 2669060 w 8501449"/>
              <a:gd name="connsiteY102" fmla="*/ 1581665 h 4250724"/>
              <a:gd name="connsiteX103" fmla="*/ 2718487 w 8501449"/>
              <a:gd name="connsiteY103" fmla="*/ 1495168 h 4250724"/>
              <a:gd name="connsiteX104" fmla="*/ 2730843 w 8501449"/>
              <a:gd name="connsiteY104" fmla="*/ 1458097 h 4250724"/>
              <a:gd name="connsiteX105" fmla="*/ 2743200 w 8501449"/>
              <a:gd name="connsiteY105" fmla="*/ 1309816 h 4250724"/>
              <a:gd name="connsiteX106" fmla="*/ 2780270 w 8501449"/>
              <a:gd name="connsiteY106" fmla="*/ 1272746 h 4250724"/>
              <a:gd name="connsiteX107" fmla="*/ 2804984 w 8501449"/>
              <a:gd name="connsiteY107" fmla="*/ 1235676 h 4250724"/>
              <a:gd name="connsiteX108" fmla="*/ 2879124 w 8501449"/>
              <a:gd name="connsiteY108" fmla="*/ 1210962 h 4250724"/>
              <a:gd name="connsiteX109" fmla="*/ 2916195 w 8501449"/>
              <a:gd name="connsiteY109" fmla="*/ 1173892 h 4250724"/>
              <a:gd name="connsiteX110" fmla="*/ 3027405 w 8501449"/>
              <a:gd name="connsiteY110" fmla="*/ 1149179 h 4250724"/>
              <a:gd name="connsiteX111" fmla="*/ 3089189 w 8501449"/>
              <a:gd name="connsiteY111" fmla="*/ 1124465 h 4250724"/>
              <a:gd name="connsiteX112" fmla="*/ 3150973 w 8501449"/>
              <a:gd name="connsiteY112" fmla="*/ 1112108 h 4250724"/>
              <a:gd name="connsiteX113" fmla="*/ 3188043 w 8501449"/>
              <a:gd name="connsiteY113" fmla="*/ 1099752 h 4250724"/>
              <a:gd name="connsiteX114" fmla="*/ 3225114 w 8501449"/>
              <a:gd name="connsiteY114" fmla="*/ 1062681 h 4250724"/>
              <a:gd name="connsiteX115" fmla="*/ 3237470 w 8501449"/>
              <a:gd name="connsiteY115" fmla="*/ 1025611 h 4250724"/>
              <a:gd name="connsiteX116" fmla="*/ 3274541 w 8501449"/>
              <a:gd name="connsiteY116" fmla="*/ 1000897 h 4250724"/>
              <a:gd name="connsiteX117" fmla="*/ 3299254 w 8501449"/>
              <a:gd name="connsiteY117" fmla="*/ 963827 h 4250724"/>
              <a:gd name="connsiteX118" fmla="*/ 3385751 w 8501449"/>
              <a:gd name="connsiteY118" fmla="*/ 889687 h 4250724"/>
              <a:gd name="connsiteX119" fmla="*/ 3447535 w 8501449"/>
              <a:gd name="connsiteY119" fmla="*/ 815546 h 4250724"/>
              <a:gd name="connsiteX120" fmla="*/ 3484605 w 8501449"/>
              <a:gd name="connsiteY120" fmla="*/ 790833 h 4250724"/>
              <a:gd name="connsiteX121" fmla="*/ 3509319 w 8501449"/>
              <a:gd name="connsiteY121" fmla="*/ 716692 h 4250724"/>
              <a:gd name="connsiteX122" fmla="*/ 3534032 w 8501449"/>
              <a:gd name="connsiteY122" fmla="*/ 667265 h 4250724"/>
              <a:gd name="connsiteX123" fmla="*/ 3558746 w 8501449"/>
              <a:gd name="connsiteY123" fmla="*/ 593124 h 4250724"/>
              <a:gd name="connsiteX124" fmla="*/ 3583460 w 8501449"/>
              <a:gd name="connsiteY124" fmla="*/ 518984 h 4250724"/>
              <a:gd name="connsiteX125" fmla="*/ 3608173 w 8501449"/>
              <a:gd name="connsiteY125" fmla="*/ 407773 h 4250724"/>
              <a:gd name="connsiteX126" fmla="*/ 3632887 w 8501449"/>
              <a:gd name="connsiteY126" fmla="*/ 358346 h 4250724"/>
              <a:gd name="connsiteX127" fmla="*/ 3694670 w 8501449"/>
              <a:gd name="connsiteY127" fmla="*/ 222422 h 4250724"/>
              <a:gd name="connsiteX128" fmla="*/ 3719384 w 8501449"/>
              <a:gd name="connsiteY128" fmla="*/ 135924 h 4250724"/>
              <a:gd name="connsiteX129" fmla="*/ 3756454 w 8501449"/>
              <a:gd name="connsiteY129" fmla="*/ 98854 h 4250724"/>
              <a:gd name="connsiteX130" fmla="*/ 3842951 w 8501449"/>
              <a:gd name="connsiteY130" fmla="*/ 49427 h 4250724"/>
              <a:gd name="connsiteX131" fmla="*/ 3892378 w 8501449"/>
              <a:gd name="connsiteY131" fmla="*/ 37070 h 4250724"/>
              <a:gd name="connsiteX132" fmla="*/ 3929449 w 8501449"/>
              <a:gd name="connsiteY132" fmla="*/ 24714 h 4250724"/>
              <a:gd name="connsiteX133" fmla="*/ 4040660 w 8501449"/>
              <a:gd name="connsiteY133" fmla="*/ 0 h 4250724"/>
              <a:gd name="connsiteX134" fmla="*/ 4374292 w 8501449"/>
              <a:gd name="connsiteY134" fmla="*/ 12357 h 4250724"/>
              <a:gd name="connsiteX135" fmla="*/ 4411362 w 8501449"/>
              <a:gd name="connsiteY135" fmla="*/ 24714 h 4250724"/>
              <a:gd name="connsiteX136" fmla="*/ 4448432 w 8501449"/>
              <a:gd name="connsiteY136" fmla="*/ 61784 h 4250724"/>
              <a:gd name="connsiteX137" fmla="*/ 4497860 w 8501449"/>
              <a:gd name="connsiteY137" fmla="*/ 160638 h 4250724"/>
              <a:gd name="connsiteX138" fmla="*/ 4485503 w 8501449"/>
              <a:gd name="connsiteY138" fmla="*/ 420130 h 4250724"/>
              <a:gd name="connsiteX139" fmla="*/ 4473146 w 8501449"/>
              <a:gd name="connsiteY139" fmla="*/ 457200 h 4250724"/>
              <a:gd name="connsiteX140" fmla="*/ 4436076 w 8501449"/>
              <a:gd name="connsiteY140" fmla="*/ 568411 h 4250724"/>
              <a:gd name="connsiteX141" fmla="*/ 4399005 w 8501449"/>
              <a:gd name="connsiteY141" fmla="*/ 605481 h 4250724"/>
              <a:gd name="connsiteX142" fmla="*/ 4386649 w 8501449"/>
              <a:gd name="connsiteY142" fmla="*/ 642552 h 4250724"/>
              <a:gd name="connsiteX143" fmla="*/ 4324865 w 8501449"/>
              <a:gd name="connsiteY143" fmla="*/ 716692 h 4250724"/>
              <a:gd name="connsiteX144" fmla="*/ 4287795 w 8501449"/>
              <a:gd name="connsiteY144" fmla="*/ 741406 h 4250724"/>
              <a:gd name="connsiteX145" fmla="*/ 4238368 w 8501449"/>
              <a:gd name="connsiteY145" fmla="*/ 815546 h 4250724"/>
              <a:gd name="connsiteX146" fmla="*/ 4188941 w 8501449"/>
              <a:gd name="connsiteY146" fmla="*/ 914400 h 4250724"/>
              <a:gd name="connsiteX147" fmla="*/ 4164227 w 8501449"/>
              <a:gd name="connsiteY147" fmla="*/ 963827 h 4250724"/>
              <a:gd name="connsiteX148" fmla="*/ 4127157 w 8501449"/>
              <a:gd name="connsiteY148" fmla="*/ 988541 h 4250724"/>
              <a:gd name="connsiteX149" fmla="*/ 4114800 w 8501449"/>
              <a:gd name="connsiteY149" fmla="*/ 1025611 h 4250724"/>
              <a:gd name="connsiteX150" fmla="*/ 4090087 w 8501449"/>
              <a:gd name="connsiteY150" fmla="*/ 1075038 h 4250724"/>
              <a:gd name="connsiteX151" fmla="*/ 4040660 w 8501449"/>
              <a:gd name="connsiteY151" fmla="*/ 1173892 h 4250724"/>
              <a:gd name="connsiteX152" fmla="*/ 4028303 w 8501449"/>
              <a:gd name="connsiteY152" fmla="*/ 1223319 h 4250724"/>
              <a:gd name="connsiteX153" fmla="*/ 4053016 w 8501449"/>
              <a:gd name="connsiteY153" fmla="*/ 1309816 h 4250724"/>
              <a:gd name="connsiteX154" fmla="*/ 4065373 w 8501449"/>
              <a:gd name="connsiteY154" fmla="*/ 1346887 h 4250724"/>
              <a:gd name="connsiteX155" fmla="*/ 4102443 w 8501449"/>
              <a:gd name="connsiteY155" fmla="*/ 1383957 h 4250724"/>
              <a:gd name="connsiteX156" fmla="*/ 4102443 w 8501449"/>
              <a:gd name="connsiteY156" fmla="*/ 1692876 h 4250724"/>
              <a:gd name="connsiteX157" fmla="*/ 4139514 w 8501449"/>
              <a:gd name="connsiteY157" fmla="*/ 1791730 h 4250724"/>
              <a:gd name="connsiteX158" fmla="*/ 4188941 w 8501449"/>
              <a:gd name="connsiteY158" fmla="*/ 1804087 h 4250724"/>
              <a:gd name="connsiteX159" fmla="*/ 4226011 w 8501449"/>
              <a:gd name="connsiteY159" fmla="*/ 1828800 h 4250724"/>
              <a:gd name="connsiteX160" fmla="*/ 4263081 w 8501449"/>
              <a:gd name="connsiteY160" fmla="*/ 1841157 h 4250724"/>
              <a:gd name="connsiteX161" fmla="*/ 5016843 w 8501449"/>
              <a:gd name="connsiteY161" fmla="*/ 1816443 h 4250724"/>
              <a:gd name="connsiteX162" fmla="*/ 5239265 w 8501449"/>
              <a:gd name="connsiteY162" fmla="*/ 1791730 h 4250724"/>
              <a:gd name="connsiteX163" fmla="*/ 5301049 w 8501449"/>
              <a:gd name="connsiteY163" fmla="*/ 1767016 h 4250724"/>
              <a:gd name="connsiteX164" fmla="*/ 5350476 w 8501449"/>
              <a:gd name="connsiteY164" fmla="*/ 1754660 h 4250724"/>
              <a:gd name="connsiteX165" fmla="*/ 5436973 w 8501449"/>
              <a:gd name="connsiteY165" fmla="*/ 1717589 h 4250724"/>
              <a:gd name="connsiteX166" fmla="*/ 5535827 w 8501449"/>
              <a:gd name="connsiteY166" fmla="*/ 1692876 h 4250724"/>
              <a:gd name="connsiteX167" fmla="*/ 5634681 w 8501449"/>
              <a:gd name="connsiteY167" fmla="*/ 1606379 h 4250724"/>
              <a:gd name="connsiteX168" fmla="*/ 5659395 w 8501449"/>
              <a:gd name="connsiteY168" fmla="*/ 1544595 h 4250724"/>
              <a:gd name="connsiteX169" fmla="*/ 5684108 w 8501449"/>
              <a:gd name="connsiteY169" fmla="*/ 1507524 h 4250724"/>
              <a:gd name="connsiteX170" fmla="*/ 5708822 w 8501449"/>
              <a:gd name="connsiteY170" fmla="*/ 1359243 h 4250724"/>
              <a:gd name="connsiteX171" fmla="*/ 5770605 w 8501449"/>
              <a:gd name="connsiteY171" fmla="*/ 1260389 h 4250724"/>
              <a:gd name="connsiteX172" fmla="*/ 5807676 w 8501449"/>
              <a:gd name="connsiteY172" fmla="*/ 1235676 h 4250724"/>
              <a:gd name="connsiteX173" fmla="*/ 5955957 w 8501449"/>
              <a:gd name="connsiteY173" fmla="*/ 1136822 h 4250724"/>
              <a:gd name="connsiteX174" fmla="*/ 6277232 w 8501449"/>
              <a:gd name="connsiteY174" fmla="*/ 1161535 h 4250724"/>
              <a:gd name="connsiteX175" fmla="*/ 6289589 w 8501449"/>
              <a:gd name="connsiteY175" fmla="*/ 1210962 h 4250724"/>
              <a:gd name="connsiteX176" fmla="*/ 6326660 w 8501449"/>
              <a:gd name="connsiteY176" fmla="*/ 1248033 h 4250724"/>
              <a:gd name="connsiteX177" fmla="*/ 6363730 w 8501449"/>
              <a:gd name="connsiteY177" fmla="*/ 1322173 h 4250724"/>
              <a:gd name="connsiteX178" fmla="*/ 6413157 w 8501449"/>
              <a:gd name="connsiteY178" fmla="*/ 1346887 h 4250724"/>
              <a:gd name="connsiteX179" fmla="*/ 6524368 w 8501449"/>
              <a:gd name="connsiteY179" fmla="*/ 1297460 h 4250724"/>
              <a:gd name="connsiteX180" fmla="*/ 6573795 w 8501449"/>
              <a:gd name="connsiteY180" fmla="*/ 1285103 h 4250724"/>
              <a:gd name="connsiteX181" fmla="*/ 6672649 w 8501449"/>
              <a:gd name="connsiteY181" fmla="*/ 1223319 h 4250724"/>
              <a:gd name="connsiteX182" fmla="*/ 6746789 w 8501449"/>
              <a:gd name="connsiteY182" fmla="*/ 1210962 h 4250724"/>
              <a:gd name="connsiteX183" fmla="*/ 7166919 w 8501449"/>
              <a:gd name="connsiteY183" fmla="*/ 1285103 h 4250724"/>
              <a:gd name="connsiteX184" fmla="*/ 7179276 w 8501449"/>
              <a:gd name="connsiteY184" fmla="*/ 1334530 h 4250724"/>
              <a:gd name="connsiteX185" fmla="*/ 7154562 w 8501449"/>
              <a:gd name="connsiteY185" fmla="*/ 1556952 h 4250724"/>
              <a:gd name="connsiteX186" fmla="*/ 7142205 w 8501449"/>
              <a:gd name="connsiteY186" fmla="*/ 1594022 h 4250724"/>
              <a:gd name="connsiteX187" fmla="*/ 7080422 w 8501449"/>
              <a:gd name="connsiteY187" fmla="*/ 1692876 h 4250724"/>
              <a:gd name="connsiteX188" fmla="*/ 6993924 w 8501449"/>
              <a:gd name="connsiteY188" fmla="*/ 1754660 h 4250724"/>
              <a:gd name="connsiteX189" fmla="*/ 6919784 w 8501449"/>
              <a:gd name="connsiteY189" fmla="*/ 1804087 h 4250724"/>
              <a:gd name="connsiteX190" fmla="*/ 6882714 w 8501449"/>
              <a:gd name="connsiteY190" fmla="*/ 1828800 h 4250724"/>
              <a:gd name="connsiteX191" fmla="*/ 6820930 w 8501449"/>
              <a:gd name="connsiteY191" fmla="*/ 1853514 h 4250724"/>
              <a:gd name="connsiteX192" fmla="*/ 6746789 w 8501449"/>
              <a:gd name="connsiteY192" fmla="*/ 1915297 h 4250724"/>
              <a:gd name="connsiteX193" fmla="*/ 6697362 w 8501449"/>
              <a:gd name="connsiteY193" fmla="*/ 1952368 h 4250724"/>
              <a:gd name="connsiteX194" fmla="*/ 6635578 w 8501449"/>
              <a:gd name="connsiteY194" fmla="*/ 2051222 h 4250724"/>
              <a:gd name="connsiteX195" fmla="*/ 6598508 w 8501449"/>
              <a:gd name="connsiteY195" fmla="*/ 2137719 h 4250724"/>
              <a:gd name="connsiteX196" fmla="*/ 6573795 w 8501449"/>
              <a:gd name="connsiteY196" fmla="*/ 2211860 h 4250724"/>
              <a:gd name="connsiteX197" fmla="*/ 6549081 w 8501449"/>
              <a:gd name="connsiteY197" fmla="*/ 2248930 h 4250724"/>
              <a:gd name="connsiteX198" fmla="*/ 6524368 w 8501449"/>
              <a:gd name="connsiteY198" fmla="*/ 2347784 h 4250724"/>
              <a:gd name="connsiteX199" fmla="*/ 6499654 w 8501449"/>
              <a:gd name="connsiteY199" fmla="*/ 2397211 h 4250724"/>
              <a:gd name="connsiteX200" fmla="*/ 6474941 w 8501449"/>
              <a:gd name="connsiteY200" fmla="*/ 2496065 h 4250724"/>
              <a:gd name="connsiteX201" fmla="*/ 6450227 w 8501449"/>
              <a:gd name="connsiteY201" fmla="*/ 2533135 h 4250724"/>
              <a:gd name="connsiteX202" fmla="*/ 6388443 w 8501449"/>
              <a:gd name="connsiteY202" fmla="*/ 2619633 h 4250724"/>
              <a:gd name="connsiteX203" fmla="*/ 6363730 w 8501449"/>
              <a:gd name="connsiteY203" fmla="*/ 2693773 h 4250724"/>
              <a:gd name="connsiteX204" fmla="*/ 6376087 w 8501449"/>
              <a:gd name="connsiteY204" fmla="*/ 2804984 h 4250724"/>
              <a:gd name="connsiteX205" fmla="*/ 6425514 w 8501449"/>
              <a:gd name="connsiteY205" fmla="*/ 2879124 h 4250724"/>
              <a:gd name="connsiteX206" fmla="*/ 6474941 w 8501449"/>
              <a:gd name="connsiteY206" fmla="*/ 2953265 h 4250724"/>
              <a:gd name="connsiteX207" fmla="*/ 6524368 w 8501449"/>
              <a:gd name="connsiteY207" fmla="*/ 2990335 h 4250724"/>
              <a:gd name="connsiteX208" fmla="*/ 6561438 w 8501449"/>
              <a:gd name="connsiteY208" fmla="*/ 3002692 h 4250724"/>
              <a:gd name="connsiteX209" fmla="*/ 6944497 w 8501449"/>
              <a:gd name="connsiteY209" fmla="*/ 2965622 h 4250724"/>
              <a:gd name="connsiteX210" fmla="*/ 6993924 w 8501449"/>
              <a:gd name="connsiteY210" fmla="*/ 2953265 h 4250724"/>
              <a:gd name="connsiteX211" fmla="*/ 7030995 w 8501449"/>
              <a:gd name="connsiteY211" fmla="*/ 2928552 h 4250724"/>
              <a:gd name="connsiteX212" fmla="*/ 7092778 w 8501449"/>
              <a:gd name="connsiteY212" fmla="*/ 2903838 h 4250724"/>
              <a:gd name="connsiteX213" fmla="*/ 7117492 w 8501449"/>
              <a:gd name="connsiteY213" fmla="*/ 2866768 h 4250724"/>
              <a:gd name="connsiteX214" fmla="*/ 7154562 w 8501449"/>
              <a:gd name="connsiteY214" fmla="*/ 2829697 h 4250724"/>
              <a:gd name="connsiteX215" fmla="*/ 7166919 w 8501449"/>
              <a:gd name="connsiteY215" fmla="*/ 2780270 h 4250724"/>
              <a:gd name="connsiteX216" fmla="*/ 7203989 w 8501449"/>
              <a:gd name="connsiteY216" fmla="*/ 2693773 h 4250724"/>
              <a:gd name="connsiteX217" fmla="*/ 7241060 w 8501449"/>
              <a:gd name="connsiteY217" fmla="*/ 2409568 h 4250724"/>
              <a:gd name="connsiteX218" fmla="*/ 7302843 w 8501449"/>
              <a:gd name="connsiteY218" fmla="*/ 2347784 h 4250724"/>
              <a:gd name="connsiteX219" fmla="*/ 7339914 w 8501449"/>
              <a:gd name="connsiteY219" fmla="*/ 2298357 h 4250724"/>
              <a:gd name="connsiteX220" fmla="*/ 7438768 w 8501449"/>
              <a:gd name="connsiteY220" fmla="*/ 2248930 h 4250724"/>
              <a:gd name="connsiteX221" fmla="*/ 7475838 w 8501449"/>
              <a:gd name="connsiteY221" fmla="*/ 2224216 h 4250724"/>
              <a:gd name="connsiteX222" fmla="*/ 7821827 w 8501449"/>
              <a:gd name="connsiteY222" fmla="*/ 2236573 h 4250724"/>
              <a:gd name="connsiteX223" fmla="*/ 7858897 w 8501449"/>
              <a:gd name="connsiteY223" fmla="*/ 2248930 h 4250724"/>
              <a:gd name="connsiteX224" fmla="*/ 7908324 w 8501449"/>
              <a:gd name="connsiteY224" fmla="*/ 2261287 h 4250724"/>
              <a:gd name="connsiteX225" fmla="*/ 7945395 w 8501449"/>
              <a:gd name="connsiteY225" fmla="*/ 2298357 h 4250724"/>
              <a:gd name="connsiteX226" fmla="*/ 8081319 w 8501449"/>
              <a:gd name="connsiteY226" fmla="*/ 2397211 h 4250724"/>
              <a:gd name="connsiteX227" fmla="*/ 8130746 w 8501449"/>
              <a:gd name="connsiteY227" fmla="*/ 2446638 h 4250724"/>
              <a:gd name="connsiteX228" fmla="*/ 8180173 w 8501449"/>
              <a:gd name="connsiteY228" fmla="*/ 2471352 h 4250724"/>
              <a:gd name="connsiteX229" fmla="*/ 8241957 w 8501449"/>
              <a:gd name="connsiteY229" fmla="*/ 2508422 h 4250724"/>
              <a:gd name="connsiteX230" fmla="*/ 8291384 w 8501449"/>
              <a:gd name="connsiteY230" fmla="*/ 2520779 h 4250724"/>
              <a:gd name="connsiteX231" fmla="*/ 8353168 w 8501449"/>
              <a:gd name="connsiteY231" fmla="*/ 2545492 h 4250724"/>
              <a:gd name="connsiteX232" fmla="*/ 8452022 w 8501449"/>
              <a:gd name="connsiteY232" fmla="*/ 2607276 h 4250724"/>
              <a:gd name="connsiteX233" fmla="*/ 8501449 w 8501449"/>
              <a:gd name="connsiteY233" fmla="*/ 2631989 h 425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8501449" h="4250724">
                <a:moveTo>
                  <a:pt x="1581665" y="4250724"/>
                </a:moveTo>
                <a:cubicBezTo>
                  <a:pt x="1543928" y="4156386"/>
                  <a:pt x="1526402" y="4106048"/>
                  <a:pt x="1458097" y="4003589"/>
                </a:cubicBezTo>
                <a:cubicBezTo>
                  <a:pt x="1449859" y="3991232"/>
                  <a:pt x="1440025" y="3979802"/>
                  <a:pt x="1433384" y="3966519"/>
                </a:cubicBezTo>
                <a:cubicBezTo>
                  <a:pt x="1423464" y="3946680"/>
                  <a:pt x="1418590" y="3924574"/>
                  <a:pt x="1408670" y="3904735"/>
                </a:cubicBezTo>
                <a:cubicBezTo>
                  <a:pt x="1394702" y="3876798"/>
                  <a:pt x="1348172" y="3824070"/>
                  <a:pt x="1334530" y="3805881"/>
                </a:cubicBezTo>
                <a:cubicBezTo>
                  <a:pt x="1325619" y="3794000"/>
                  <a:pt x="1320317" y="3779312"/>
                  <a:pt x="1309816" y="3768811"/>
                </a:cubicBezTo>
                <a:cubicBezTo>
                  <a:pt x="1299315" y="3758310"/>
                  <a:pt x="1284155" y="3753604"/>
                  <a:pt x="1272746" y="3744097"/>
                </a:cubicBezTo>
                <a:cubicBezTo>
                  <a:pt x="1151289" y="3642881"/>
                  <a:pt x="1308161" y="3767156"/>
                  <a:pt x="1210962" y="3669957"/>
                </a:cubicBezTo>
                <a:cubicBezTo>
                  <a:pt x="1200461" y="3659456"/>
                  <a:pt x="1186249" y="3653481"/>
                  <a:pt x="1173892" y="3645243"/>
                </a:cubicBezTo>
                <a:cubicBezTo>
                  <a:pt x="1151924" y="3612293"/>
                  <a:pt x="1145041" y="3596718"/>
                  <a:pt x="1112108" y="3571103"/>
                </a:cubicBezTo>
                <a:cubicBezTo>
                  <a:pt x="1088663" y="3552868"/>
                  <a:pt x="1058970" y="3542678"/>
                  <a:pt x="1037968" y="3521676"/>
                </a:cubicBezTo>
                <a:lnTo>
                  <a:pt x="914400" y="3398108"/>
                </a:lnTo>
                <a:lnTo>
                  <a:pt x="827903" y="3311611"/>
                </a:lnTo>
                <a:lnTo>
                  <a:pt x="778476" y="3262184"/>
                </a:lnTo>
                <a:cubicBezTo>
                  <a:pt x="749094" y="3174041"/>
                  <a:pt x="790756" y="3280604"/>
                  <a:pt x="729049" y="3188043"/>
                </a:cubicBezTo>
                <a:cubicBezTo>
                  <a:pt x="721824" y="3177205"/>
                  <a:pt x="722517" y="3162623"/>
                  <a:pt x="716692" y="3150973"/>
                </a:cubicBezTo>
                <a:cubicBezTo>
                  <a:pt x="705951" y="3129491"/>
                  <a:pt x="692351" y="3109556"/>
                  <a:pt x="679622" y="3089189"/>
                </a:cubicBezTo>
                <a:cubicBezTo>
                  <a:pt x="671751" y="3076595"/>
                  <a:pt x="665409" y="3062620"/>
                  <a:pt x="654908" y="3052119"/>
                </a:cubicBezTo>
                <a:cubicBezTo>
                  <a:pt x="644407" y="3041618"/>
                  <a:pt x="630195" y="3035644"/>
                  <a:pt x="617838" y="3027406"/>
                </a:cubicBezTo>
                <a:cubicBezTo>
                  <a:pt x="609600" y="3015049"/>
                  <a:pt x="603625" y="3000836"/>
                  <a:pt x="593124" y="2990335"/>
                </a:cubicBezTo>
                <a:cubicBezTo>
                  <a:pt x="557714" y="2954925"/>
                  <a:pt x="559182" y="2973364"/>
                  <a:pt x="518984" y="2953265"/>
                </a:cubicBezTo>
                <a:cubicBezTo>
                  <a:pt x="505701" y="2946624"/>
                  <a:pt x="494896" y="2935764"/>
                  <a:pt x="481914" y="2928552"/>
                </a:cubicBezTo>
                <a:cubicBezTo>
                  <a:pt x="457760" y="2915133"/>
                  <a:pt x="431466" y="2905697"/>
                  <a:pt x="407773" y="2891481"/>
                </a:cubicBezTo>
                <a:cubicBezTo>
                  <a:pt x="390113" y="2880885"/>
                  <a:pt x="373983" y="2867814"/>
                  <a:pt x="358346" y="2854411"/>
                </a:cubicBezTo>
                <a:cubicBezTo>
                  <a:pt x="345078" y="2843038"/>
                  <a:pt x="336906" y="2825156"/>
                  <a:pt x="321276" y="2817341"/>
                </a:cubicBezTo>
                <a:cubicBezTo>
                  <a:pt x="302491" y="2807948"/>
                  <a:pt x="280087" y="2809103"/>
                  <a:pt x="259492" y="2804984"/>
                </a:cubicBezTo>
                <a:cubicBezTo>
                  <a:pt x="202891" y="2720085"/>
                  <a:pt x="274938" y="2814870"/>
                  <a:pt x="185351" y="2743200"/>
                </a:cubicBezTo>
                <a:cubicBezTo>
                  <a:pt x="158060" y="2721367"/>
                  <a:pt x="135924" y="2693773"/>
                  <a:pt x="111211" y="2669060"/>
                </a:cubicBezTo>
                <a:cubicBezTo>
                  <a:pt x="94735" y="2652584"/>
                  <a:pt x="75764" y="2638273"/>
                  <a:pt x="61784" y="2619633"/>
                </a:cubicBezTo>
                <a:cubicBezTo>
                  <a:pt x="15803" y="2558325"/>
                  <a:pt x="36138" y="2587342"/>
                  <a:pt x="0" y="2533135"/>
                </a:cubicBezTo>
                <a:cubicBezTo>
                  <a:pt x="4119" y="2487827"/>
                  <a:pt x="2825" y="2441696"/>
                  <a:pt x="12357" y="2397211"/>
                </a:cubicBezTo>
                <a:cubicBezTo>
                  <a:pt x="20237" y="2360439"/>
                  <a:pt x="49785" y="2355723"/>
                  <a:pt x="74141" y="2335427"/>
                </a:cubicBezTo>
                <a:cubicBezTo>
                  <a:pt x="138465" y="2281824"/>
                  <a:pt x="82110" y="2306729"/>
                  <a:pt x="172995" y="2261287"/>
                </a:cubicBezTo>
                <a:cubicBezTo>
                  <a:pt x="202869" y="2246350"/>
                  <a:pt x="227817" y="2248451"/>
                  <a:pt x="259492" y="2236573"/>
                </a:cubicBezTo>
                <a:cubicBezTo>
                  <a:pt x="276739" y="2230105"/>
                  <a:pt x="291672" y="2218328"/>
                  <a:pt x="308919" y="2211860"/>
                </a:cubicBezTo>
                <a:cubicBezTo>
                  <a:pt x="324820" y="2205897"/>
                  <a:pt x="341654" y="2202633"/>
                  <a:pt x="358346" y="2199503"/>
                </a:cubicBezTo>
                <a:cubicBezTo>
                  <a:pt x="407597" y="2190268"/>
                  <a:pt x="457200" y="2183027"/>
                  <a:pt x="506627" y="2174789"/>
                </a:cubicBezTo>
                <a:cubicBezTo>
                  <a:pt x="560173" y="2178908"/>
                  <a:pt x="615164" y="2174121"/>
                  <a:pt x="667265" y="2187146"/>
                </a:cubicBezTo>
                <a:cubicBezTo>
                  <a:pt x="684218" y="2191384"/>
                  <a:pt x="691184" y="2212709"/>
                  <a:pt x="704335" y="2224216"/>
                </a:cubicBezTo>
                <a:cubicBezTo>
                  <a:pt x="751296" y="2265307"/>
                  <a:pt x="759052" y="2268931"/>
                  <a:pt x="803189" y="2298357"/>
                </a:cubicBezTo>
                <a:cubicBezTo>
                  <a:pt x="856647" y="2378542"/>
                  <a:pt x="791398" y="2298680"/>
                  <a:pt x="877330" y="2347784"/>
                </a:cubicBezTo>
                <a:cubicBezTo>
                  <a:pt x="892503" y="2356454"/>
                  <a:pt x="899860" y="2375161"/>
                  <a:pt x="914400" y="2384854"/>
                </a:cubicBezTo>
                <a:cubicBezTo>
                  <a:pt x="925037" y="2391945"/>
                  <a:pt x="994305" y="2407920"/>
                  <a:pt x="1000897" y="2409568"/>
                </a:cubicBezTo>
                <a:cubicBezTo>
                  <a:pt x="1009135" y="2421925"/>
                  <a:pt x="1018969" y="2433355"/>
                  <a:pt x="1025611" y="2446638"/>
                </a:cubicBezTo>
                <a:cubicBezTo>
                  <a:pt x="1031436" y="2458288"/>
                  <a:pt x="1029831" y="2473537"/>
                  <a:pt x="1037968" y="2483708"/>
                </a:cubicBezTo>
                <a:cubicBezTo>
                  <a:pt x="1047245" y="2495305"/>
                  <a:pt x="1062681" y="2500184"/>
                  <a:pt x="1075038" y="2508422"/>
                </a:cubicBezTo>
                <a:cubicBezTo>
                  <a:pt x="1120106" y="2643621"/>
                  <a:pt x="1048229" y="2438834"/>
                  <a:pt x="1112108" y="2582562"/>
                </a:cubicBezTo>
                <a:cubicBezTo>
                  <a:pt x="1122688" y="2606367"/>
                  <a:pt x="1125172" y="2633403"/>
                  <a:pt x="1136822" y="2656703"/>
                </a:cubicBezTo>
                <a:lnTo>
                  <a:pt x="1161535" y="2706130"/>
                </a:lnTo>
                <a:cubicBezTo>
                  <a:pt x="1167928" y="2744486"/>
                  <a:pt x="1164977" y="2789318"/>
                  <a:pt x="1198605" y="2817341"/>
                </a:cubicBezTo>
                <a:cubicBezTo>
                  <a:pt x="1212756" y="2829133"/>
                  <a:pt x="1231556" y="2833816"/>
                  <a:pt x="1248032" y="2842054"/>
                </a:cubicBezTo>
                <a:cubicBezTo>
                  <a:pt x="1318861" y="2948295"/>
                  <a:pt x="1224548" y="2823266"/>
                  <a:pt x="1309816" y="2891481"/>
                </a:cubicBezTo>
                <a:cubicBezTo>
                  <a:pt x="1321413" y="2900759"/>
                  <a:pt x="1321936" y="2920681"/>
                  <a:pt x="1334530" y="2928552"/>
                </a:cubicBezTo>
                <a:cubicBezTo>
                  <a:pt x="1356620" y="2942359"/>
                  <a:pt x="1385370" y="2941615"/>
                  <a:pt x="1408670" y="2953265"/>
                </a:cubicBezTo>
                <a:cubicBezTo>
                  <a:pt x="1473287" y="2985574"/>
                  <a:pt x="1440226" y="2973512"/>
                  <a:pt x="1507524" y="2990335"/>
                </a:cubicBezTo>
                <a:cubicBezTo>
                  <a:pt x="1524000" y="2998573"/>
                  <a:pt x="1539081" y="3010581"/>
                  <a:pt x="1556951" y="3015049"/>
                </a:cubicBezTo>
                <a:cubicBezTo>
                  <a:pt x="1657345" y="3040148"/>
                  <a:pt x="1664718" y="3025425"/>
                  <a:pt x="1767016" y="3002692"/>
                </a:cubicBezTo>
                <a:cubicBezTo>
                  <a:pt x="1799967" y="2969741"/>
                  <a:pt x="1845030" y="2945519"/>
                  <a:pt x="1865870" y="2903838"/>
                </a:cubicBezTo>
                <a:lnTo>
                  <a:pt x="1915297" y="2804984"/>
                </a:lnTo>
                <a:cubicBezTo>
                  <a:pt x="1911178" y="2763795"/>
                  <a:pt x="1909235" y="2722329"/>
                  <a:pt x="1902941" y="2681416"/>
                </a:cubicBezTo>
                <a:cubicBezTo>
                  <a:pt x="1900960" y="2668542"/>
                  <a:pt x="1898581" y="2654627"/>
                  <a:pt x="1890584" y="2644346"/>
                </a:cubicBezTo>
                <a:cubicBezTo>
                  <a:pt x="1869126" y="2616758"/>
                  <a:pt x="1835829" y="2599287"/>
                  <a:pt x="1816443" y="2570206"/>
                </a:cubicBezTo>
                <a:lnTo>
                  <a:pt x="1791730" y="2533135"/>
                </a:lnTo>
                <a:cubicBezTo>
                  <a:pt x="1787611" y="2487827"/>
                  <a:pt x="1785807" y="2442249"/>
                  <a:pt x="1779373" y="2397211"/>
                </a:cubicBezTo>
                <a:cubicBezTo>
                  <a:pt x="1777531" y="2384317"/>
                  <a:pt x="1770759" y="2372617"/>
                  <a:pt x="1767016" y="2360141"/>
                </a:cubicBezTo>
                <a:cubicBezTo>
                  <a:pt x="1758400" y="2331419"/>
                  <a:pt x="1750919" y="2302365"/>
                  <a:pt x="1742303" y="2273643"/>
                </a:cubicBezTo>
                <a:cubicBezTo>
                  <a:pt x="1738560" y="2261167"/>
                  <a:pt x="1737171" y="2247411"/>
                  <a:pt x="1729946" y="2236573"/>
                </a:cubicBezTo>
                <a:cubicBezTo>
                  <a:pt x="1720253" y="2222033"/>
                  <a:pt x="1704063" y="2212928"/>
                  <a:pt x="1692876" y="2199503"/>
                </a:cubicBezTo>
                <a:cubicBezTo>
                  <a:pt x="1683369" y="2188094"/>
                  <a:pt x="1678028" y="2173533"/>
                  <a:pt x="1668162" y="2162433"/>
                </a:cubicBezTo>
                <a:cubicBezTo>
                  <a:pt x="1644942" y="2136311"/>
                  <a:pt x="1618735" y="2113006"/>
                  <a:pt x="1594022" y="2088292"/>
                </a:cubicBezTo>
                <a:lnTo>
                  <a:pt x="1544595" y="2038865"/>
                </a:lnTo>
                <a:cubicBezTo>
                  <a:pt x="1528119" y="2022389"/>
                  <a:pt x="1509148" y="2008078"/>
                  <a:pt x="1495168" y="1989438"/>
                </a:cubicBezTo>
                <a:cubicBezTo>
                  <a:pt x="1482811" y="1972962"/>
                  <a:pt x="1471874" y="1955319"/>
                  <a:pt x="1458097" y="1940011"/>
                </a:cubicBezTo>
                <a:cubicBezTo>
                  <a:pt x="1434717" y="1914033"/>
                  <a:pt x="1403344" y="1894950"/>
                  <a:pt x="1383957" y="1865870"/>
                </a:cubicBezTo>
                <a:cubicBezTo>
                  <a:pt x="1375719" y="1853513"/>
                  <a:pt x="1369744" y="1839301"/>
                  <a:pt x="1359243" y="1828800"/>
                </a:cubicBezTo>
                <a:cubicBezTo>
                  <a:pt x="1262044" y="1731602"/>
                  <a:pt x="1386319" y="1888476"/>
                  <a:pt x="1285103" y="1767016"/>
                </a:cubicBezTo>
                <a:cubicBezTo>
                  <a:pt x="1199092" y="1663803"/>
                  <a:pt x="1331611" y="1801168"/>
                  <a:pt x="1223319" y="1692876"/>
                </a:cubicBezTo>
                <a:cubicBezTo>
                  <a:pt x="1193909" y="1604646"/>
                  <a:pt x="1213055" y="1640410"/>
                  <a:pt x="1173892" y="1581665"/>
                </a:cubicBezTo>
                <a:cubicBezTo>
                  <a:pt x="1169773" y="1561070"/>
                  <a:pt x="1166629" y="1540256"/>
                  <a:pt x="1161535" y="1519881"/>
                </a:cubicBezTo>
                <a:cubicBezTo>
                  <a:pt x="1154262" y="1490790"/>
                  <a:pt x="1138070" y="1463344"/>
                  <a:pt x="1136822" y="1433384"/>
                </a:cubicBezTo>
                <a:cubicBezTo>
                  <a:pt x="1133902" y="1363302"/>
                  <a:pt x="1138773" y="1292686"/>
                  <a:pt x="1149178" y="1223319"/>
                </a:cubicBezTo>
                <a:cubicBezTo>
                  <a:pt x="1154688" y="1186584"/>
                  <a:pt x="1232894" y="1144391"/>
                  <a:pt x="1248032" y="1136822"/>
                </a:cubicBezTo>
                <a:cubicBezTo>
                  <a:pt x="1280984" y="1120346"/>
                  <a:pt x="1311937" y="1099045"/>
                  <a:pt x="1346887" y="1087395"/>
                </a:cubicBezTo>
                <a:cubicBezTo>
                  <a:pt x="1431618" y="1059151"/>
                  <a:pt x="1326461" y="1092501"/>
                  <a:pt x="1445741" y="1062681"/>
                </a:cubicBezTo>
                <a:cubicBezTo>
                  <a:pt x="1474832" y="1055408"/>
                  <a:pt x="1503406" y="1046206"/>
                  <a:pt x="1532238" y="1037968"/>
                </a:cubicBezTo>
                <a:cubicBezTo>
                  <a:pt x="1581665" y="1042087"/>
                  <a:pt x="1632402" y="1038295"/>
                  <a:pt x="1680519" y="1050324"/>
                </a:cubicBezTo>
                <a:cubicBezTo>
                  <a:pt x="1725383" y="1061540"/>
                  <a:pt x="1730380" y="1095329"/>
                  <a:pt x="1754660" y="1124465"/>
                </a:cubicBezTo>
                <a:cubicBezTo>
                  <a:pt x="1765847" y="1137890"/>
                  <a:pt x="1779373" y="1149178"/>
                  <a:pt x="1791730" y="1161535"/>
                </a:cubicBezTo>
                <a:cubicBezTo>
                  <a:pt x="1828233" y="1307545"/>
                  <a:pt x="1775622" y="1087727"/>
                  <a:pt x="1828800" y="1433384"/>
                </a:cubicBezTo>
                <a:cubicBezTo>
                  <a:pt x="1835212" y="1475060"/>
                  <a:pt x="1866762" y="1575741"/>
                  <a:pt x="1878227" y="1618735"/>
                </a:cubicBezTo>
                <a:cubicBezTo>
                  <a:pt x="1929869" y="1812394"/>
                  <a:pt x="1875570" y="1645486"/>
                  <a:pt x="1927654" y="1767016"/>
                </a:cubicBezTo>
                <a:cubicBezTo>
                  <a:pt x="1932785" y="1778988"/>
                  <a:pt x="1932014" y="1793805"/>
                  <a:pt x="1940011" y="1804087"/>
                </a:cubicBezTo>
                <a:cubicBezTo>
                  <a:pt x="1981405" y="1857309"/>
                  <a:pt x="2014068" y="1878164"/>
                  <a:pt x="2063578" y="1915297"/>
                </a:cubicBezTo>
                <a:cubicBezTo>
                  <a:pt x="2071816" y="1927654"/>
                  <a:pt x="2076695" y="1943091"/>
                  <a:pt x="2088292" y="1952368"/>
                </a:cubicBezTo>
                <a:cubicBezTo>
                  <a:pt x="2098463" y="1960505"/>
                  <a:pt x="2112337" y="1964724"/>
                  <a:pt x="2125362" y="1964724"/>
                </a:cubicBezTo>
                <a:cubicBezTo>
                  <a:pt x="2232533" y="1964724"/>
                  <a:pt x="2339546" y="1956487"/>
                  <a:pt x="2446638" y="1952368"/>
                </a:cubicBezTo>
                <a:cubicBezTo>
                  <a:pt x="2458995" y="1940011"/>
                  <a:pt x="2474015" y="1929837"/>
                  <a:pt x="2483708" y="1915297"/>
                </a:cubicBezTo>
                <a:cubicBezTo>
                  <a:pt x="2490933" y="1904459"/>
                  <a:pt x="2487928" y="1888398"/>
                  <a:pt x="2496065" y="1878227"/>
                </a:cubicBezTo>
                <a:cubicBezTo>
                  <a:pt x="2505342" y="1866631"/>
                  <a:pt x="2520778" y="1861752"/>
                  <a:pt x="2533135" y="1853514"/>
                </a:cubicBezTo>
                <a:cubicBezTo>
                  <a:pt x="2560788" y="1715252"/>
                  <a:pt x="2521852" y="1863722"/>
                  <a:pt x="2582562" y="1742303"/>
                </a:cubicBezTo>
                <a:cubicBezTo>
                  <a:pt x="2590157" y="1727113"/>
                  <a:pt x="2587324" y="1708066"/>
                  <a:pt x="2594919" y="1692876"/>
                </a:cubicBezTo>
                <a:cubicBezTo>
                  <a:pt x="2608202" y="1666310"/>
                  <a:pt x="2627870" y="1643449"/>
                  <a:pt x="2644346" y="1618735"/>
                </a:cubicBezTo>
                <a:cubicBezTo>
                  <a:pt x="2652584" y="1606378"/>
                  <a:pt x="2662419" y="1594948"/>
                  <a:pt x="2669060" y="1581665"/>
                </a:cubicBezTo>
                <a:cubicBezTo>
                  <a:pt x="2700414" y="1518955"/>
                  <a:pt x="2683555" y="1547564"/>
                  <a:pt x="2718487" y="1495168"/>
                </a:cubicBezTo>
                <a:cubicBezTo>
                  <a:pt x="2722606" y="1482811"/>
                  <a:pt x="2729122" y="1471008"/>
                  <a:pt x="2730843" y="1458097"/>
                </a:cubicBezTo>
                <a:cubicBezTo>
                  <a:pt x="2737398" y="1408934"/>
                  <a:pt x="2730420" y="1357740"/>
                  <a:pt x="2743200" y="1309816"/>
                </a:cubicBezTo>
                <a:cubicBezTo>
                  <a:pt x="2747703" y="1292931"/>
                  <a:pt x="2769083" y="1286171"/>
                  <a:pt x="2780270" y="1272746"/>
                </a:cubicBezTo>
                <a:cubicBezTo>
                  <a:pt x="2789777" y="1261337"/>
                  <a:pt x="2792390" y="1243547"/>
                  <a:pt x="2804984" y="1235676"/>
                </a:cubicBezTo>
                <a:cubicBezTo>
                  <a:pt x="2827075" y="1221869"/>
                  <a:pt x="2879124" y="1210962"/>
                  <a:pt x="2879124" y="1210962"/>
                </a:cubicBezTo>
                <a:cubicBezTo>
                  <a:pt x="2891481" y="1198605"/>
                  <a:pt x="2901022" y="1182562"/>
                  <a:pt x="2916195" y="1173892"/>
                </a:cubicBezTo>
                <a:cubicBezTo>
                  <a:pt x="2925594" y="1168521"/>
                  <a:pt x="3023668" y="1149926"/>
                  <a:pt x="3027405" y="1149179"/>
                </a:cubicBezTo>
                <a:cubicBezTo>
                  <a:pt x="3048000" y="1140941"/>
                  <a:pt x="3067943" y="1130839"/>
                  <a:pt x="3089189" y="1124465"/>
                </a:cubicBezTo>
                <a:cubicBezTo>
                  <a:pt x="3109306" y="1118430"/>
                  <a:pt x="3130598" y="1117202"/>
                  <a:pt x="3150973" y="1112108"/>
                </a:cubicBezTo>
                <a:cubicBezTo>
                  <a:pt x="3163609" y="1108949"/>
                  <a:pt x="3175686" y="1103871"/>
                  <a:pt x="3188043" y="1099752"/>
                </a:cubicBezTo>
                <a:cubicBezTo>
                  <a:pt x="3200400" y="1087395"/>
                  <a:pt x="3215420" y="1077221"/>
                  <a:pt x="3225114" y="1062681"/>
                </a:cubicBezTo>
                <a:cubicBezTo>
                  <a:pt x="3232339" y="1051844"/>
                  <a:pt x="3229333" y="1035782"/>
                  <a:pt x="3237470" y="1025611"/>
                </a:cubicBezTo>
                <a:cubicBezTo>
                  <a:pt x="3246747" y="1014014"/>
                  <a:pt x="3262184" y="1009135"/>
                  <a:pt x="3274541" y="1000897"/>
                </a:cubicBezTo>
                <a:cubicBezTo>
                  <a:pt x="3282779" y="988540"/>
                  <a:pt x="3289747" y="975236"/>
                  <a:pt x="3299254" y="963827"/>
                </a:cubicBezTo>
                <a:cubicBezTo>
                  <a:pt x="3327939" y="929405"/>
                  <a:pt x="3349389" y="916959"/>
                  <a:pt x="3385751" y="889687"/>
                </a:cubicBezTo>
                <a:cubicBezTo>
                  <a:pt x="3410051" y="853237"/>
                  <a:pt x="3411857" y="845278"/>
                  <a:pt x="3447535" y="815546"/>
                </a:cubicBezTo>
                <a:cubicBezTo>
                  <a:pt x="3458944" y="806039"/>
                  <a:pt x="3472248" y="799071"/>
                  <a:pt x="3484605" y="790833"/>
                </a:cubicBezTo>
                <a:cubicBezTo>
                  <a:pt x="3492843" y="766119"/>
                  <a:pt x="3497669" y="739992"/>
                  <a:pt x="3509319" y="716692"/>
                </a:cubicBezTo>
                <a:cubicBezTo>
                  <a:pt x="3517557" y="700216"/>
                  <a:pt x="3527191" y="684368"/>
                  <a:pt x="3534032" y="667265"/>
                </a:cubicBezTo>
                <a:cubicBezTo>
                  <a:pt x="3543707" y="643078"/>
                  <a:pt x="3550508" y="617838"/>
                  <a:pt x="3558746" y="593124"/>
                </a:cubicBezTo>
                <a:cubicBezTo>
                  <a:pt x="3566984" y="568411"/>
                  <a:pt x="3578351" y="544528"/>
                  <a:pt x="3583460" y="518984"/>
                </a:cubicBezTo>
                <a:cubicBezTo>
                  <a:pt x="3586816" y="502201"/>
                  <a:pt x="3600692" y="427721"/>
                  <a:pt x="3608173" y="407773"/>
                </a:cubicBezTo>
                <a:cubicBezTo>
                  <a:pt x="3614641" y="390525"/>
                  <a:pt x="3624649" y="374822"/>
                  <a:pt x="3632887" y="358346"/>
                </a:cubicBezTo>
                <a:cubicBezTo>
                  <a:pt x="3661838" y="242539"/>
                  <a:pt x="3633583" y="283509"/>
                  <a:pt x="3694670" y="222422"/>
                </a:cubicBezTo>
                <a:cubicBezTo>
                  <a:pt x="3696318" y="215831"/>
                  <a:pt x="3712293" y="146560"/>
                  <a:pt x="3719384" y="135924"/>
                </a:cubicBezTo>
                <a:cubicBezTo>
                  <a:pt x="3729077" y="121384"/>
                  <a:pt x="3743029" y="110041"/>
                  <a:pt x="3756454" y="98854"/>
                </a:cubicBezTo>
                <a:cubicBezTo>
                  <a:pt x="3776007" y="82560"/>
                  <a:pt x="3820979" y="57667"/>
                  <a:pt x="3842951" y="49427"/>
                </a:cubicBezTo>
                <a:cubicBezTo>
                  <a:pt x="3858852" y="43464"/>
                  <a:pt x="3876049" y="41735"/>
                  <a:pt x="3892378" y="37070"/>
                </a:cubicBezTo>
                <a:cubicBezTo>
                  <a:pt x="3904902" y="33492"/>
                  <a:pt x="3916813" y="27873"/>
                  <a:pt x="3929449" y="24714"/>
                </a:cubicBezTo>
                <a:cubicBezTo>
                  <a:pt x="3966290" y="15504"/>
                  <a:pt x="4003590" y="8238"/>
                  <a:pt x="4040660" y="0"/>
                </a:cubicBezTo>
                <a:cubicBezTo>
                  <a:pt x="4151871" y="4119"/>
                  <a:pt x="4263252" y="4954"/>
                  <a:pt x="4374292" y="12357"/>
                </a:cubicBezTo>
                <a:cubicBezTo>
                  <a:pt x="4387288" y="13223"/>
                  <a:pt x="4400524" y="17489"/>
                  <a:pt x="4411362" y="24714"/>
                </a:cubicBezTo>
                <a:cubicBezTo>
                  <a:pt x="4425902" y="34407"/>
                  <a:pt x="4439050" y="47041"/>
                  <a:pt x="4448432" y="61784"/>
                </a:cubicBezTo>
                <a:cubicBezTo>
                  <a:pt x="4468211" y="92865"/>
                  <a:pt x="4497860" y="160638"/>
                  <a:pt x="4497860" y="160638"/>
                </a:cubicBezTo>
                <a:cubicBezTo>
                  <a:pt x="4493741" y="247135"/>
                  <a:pt x="4492694" y="333834"/>
                  <a:pt x="4485503" y="420130"/>
                </a:cubicBezTo>
                <a:cubicBezTo>
                  <a:pt x="4484421" y="433110"/>
                  <a:pt x="4476305" y="444564"/>
                  <a:pt x="4473146" y="457200"/>
                </a:cubicBezTo>
                <a:cubicBezTo>
                  <a:pt x="4460009" y="509747"/>
                  <a:pt x="4467697" y="524142"/>
                  <a:pt x="4436076" y="568411"/>
                </a:cubicBezTo>
                <a:cubicBezTo>
                  <a:pt x="4425919" y="582631"/>
                  <a:pt x="4411362" y="593124"/>
                  <a:pt x="4399005" y="605481"/>
                </a:cubicBezTo>
                <a:cubicBezTo>
                  <a:pt x="4394886" y="617838"/>
                  <a:pt x="4392474" y="630902"/>
                  <a:pt x="4386649" y="642552"/>
                </a:cubicBezTo>
                <a:cubicBezTo>
                  <a:pt x="4372764" y="670322"/>
                  <a:pt x="4348287" y="697173"/>
                  <a:pt x="4324865" y="716692"/>
                </a:cubicBezTo>
                <a:cubicBezTo>
                  <a:pt x="4313456" y="726199"/>
                  <a:pt x="4300152" y="733168"/>
                  <a:pt x="4287795" y="741406"/>
                </a:cubicBezTo>
                <a:cubicBezTo>
                  <a:pt x="4271319" y="766119"/>
                  <a:pt x="4251651" y="788980"/>
                  <a:pt x="4238368" y="815546"/>
                </a:cubicBezTo>
                <a:lnTo>
                  <a:pt x="4188941" y="914400"/>
                </a:lnTo>
                <a:cubicBezTo>
                  <a:pt x="4180703" y="930876"/>
                  <a:pt x="4179554" y="953609"/>
                  <a:pt x="4164227" y="963827"/>
                </a:cubicBezTo>
                <a:lnTo>
                  <a:pt x="4127157" y="988541"/>
                </a:lnTo>
                <a:cubicBezTo>
                  <a:pt x="4123038" y="1000898"/>
                  <a:pt x="4119931" y="1013639"/>
                  <a:pt x="4114800" y="1025611"/>
                </a:cubicBezTo>
                <a:cubicBezTo>
                  <a:pt x="4107544" y="1042542"/>
                  <a:pt x="4096555" y="1057791"/>
                  <a:pt x="4090087" y="1075038"/>
                </a:cubicBezTo>
                <a:cubicBezTo>
                  <a:pt x="4055384" y="1167579"/>
                  <a:pt x="4108960" y="1082824"/>
                  <a:pt x="4040660" y="1173892"/>
                </a:cubicBezTo>
                <a:cubicBezTo>
                  <a:pt x="4036541" y="1190368"/>
                  <a:pt x="4026766" y="1206406"/>
                  <a:pt x="4028303" y="1223319"/>
                </a:cubicBezTo>
                <a:cubicBezTo>
                  <a:pt x="4031018" y="1253182"/>
                  <a:pt x="4044400" y="1281095"/>
                  <a:pt x="4053016" y="1309816"/>
                </a:cubicBezTo>
                <a:cubicBezTo>
                  <a:pt x="4056759" y="1322292"/>
                  <a:pt x="4058148" y="1336049"/>
                  <a:pt x="4065373" y="1346887"/>
                </a:cubicBezTo>
                <a:cubicBezTo>
                  <a:pt x="4075066" y="1361427"/>
                  <a:pt x="4090086" y="1371600"/>
                  <a:pt x="4102443" y="1383957"/>
                </a:cubicBezTo>
                <a:cubicBezTo>
                  <a:pt x="4089752" y="1548954"/>
                  <a:pt x="4082424" y="1532722"/>
                  <a:pt x="4102443" y="1692876"/>
                </a:cubicBezTo>
                <a:cubicBezTo>
                  <a:pt x="4105028" y="1713556"/>
                  <a:pt x="4122650" y="1777677"/>
                  <a:pt x="4139514" y="1791730"/>
                </a:cubicBezTo>
                <a:cubicBezTo>
                  <a:pt x="4152561" y="1802602"/>
                  <a:pt x="4172465" y="1799968"/>
                  <a:pt x="4188941" y="1804087"/>
                </a:cubicBezTo>
                <a:cubicBezTo>
                  <a:pt x="4201298" y="1812325"/>
                  <a:pt x="4212728" y="1822159"/>
                  <a:pt x="4226011" y="1828800"/>
                </a:cubicBezTo>
                <a:cubicBezTo>
                  <a:pt x="4237661" y="1834625"/>
                  <a:pt x="4250057" y="1841360"/>
                  <a:pt x="4263081" y="1841157"/>
                </a:cubicBezTo>
                <a:cubicBezTo>
                  <a:pt x="4514439" y="1837229"/>
                  <a:pt x="4765589" y="1824681"/>
                  <a:pt x="5016843" y="1816443"/>
                </a:cubicBezTo>
                <a:cubicBezTo>
                  <a:pt x="5053669" y="1813374"/>
                  <a:pt x="5185114" y="1806499"/>
                  <a:pt x="5239265" y="1791730"/>
                </a:cubicBezTo>
                <a:cubicBezTo>
                  <a:pt x="5260665" y="1785894"/>
                  <a:pt x="5280006" y="1774030"/>
                  <a:pt x="5301049" y="1767016"/>
                </a:cubicBezTo>
                <a:cubicBezTo>
                  <a:pt x="5317160" y="1761646"/>
                  <a:pt x="5334147" y="1759325"/>
                  <a:pt x="5350476" y="1754660"/>
                </a:cubicBezTo>
                <a:cubicBezTo>
                  <a:pt x="5501616" y="1711478"/>
                  <a:pt x="5239290" y="1783483"/>
                  <a:pt x="5436973" y="1717589"/>
                </a:cubicBezTo>
                <a:cubicBezTo>
                  <a:pt x="5469195" y="1706848"/>
                  <a:pt x="5535827" y="1692876"/>
                  <a:pt x="5535827" y="1692876"/>
                </a:cubicBezTo>
                <a:cubicBezTo>
                  <a:pt x="5566188" y="1670105"/>
                  <a:pt x="5613351" y="1638374"/>
                  <a:pt x="5634681" y="1606379"/>
                </a:cubicBezTo>
                <a:cubicBezTo>
                  <a:pt x="5646985" y="1587923"/>
                  <a:pt x="5649475" y="1564434"/>
                  <a:pt x="5659395" y="1544595"/>
                </a:cubicBezTo>
                <a:cubicBezTo>
                  <a:pt x="5666037" y="1531312"/>
                  <a:pt x="5675870" y="1519881"/>
                  <a:pt x="5684108" y="1507524"/>
                </a:cubicBezTo>
                <a:cubicBezTo>
                  <a:pt x="5685268" y="1498246"/>
                  <a:pt x="5695214" y="1386458"/>
                  <a:pt x="5708822" y="1359243"/>
                </a:cubicBezTo>
                <a:cubicBezTo>
                  <a:pt x="5726200" y="1324488"/>
                  <a:pt x="5738273" y="1281943"/>
                  <a:pt x="5770605" y="1260389"/>
                </a:cubicBezTo>
                <a:cubicBezTo>
                  <a:pt x="5782962" y="1252151"/>
                  <a:pt x="5796637" y="1245611"/>
                  <a:pt x="5807676" y="1235676"/>
                </a:cubicBezTo>
                <a:cubicBezTo>
                  <a:pt x="5923504" y="1131432"/>
                  <a:pt x="5846731" y="1158667"/>
                  <a:pt x="5955957" y="1136822"/>
                </a:cubicBezTo>
                <a:cubicBezTo>
                  <a:pt x="6063049" y="1145060"/>
                  <a:pt x="6172382" y="1138235"/>
                  <a:pt x="6277232" y="1161535"/>
                </a:cubicBezTo>
                <a:cubicBezTo>
                  <a:pt x="6293810" y="1165219"/>
                  <a:pt x="6281163" y="1196217"/>
                  <a:pt x="6289589" y="1210962"/>
                </a:cubicBezTo>
                <a:cubicBezTo>
                  <a:pt x="6298259" y="1226135"/>
                  <a:pt x="6314303" y="1235676"/>
                  <a:pt x="6326660" y="1248033"/>
                </a:cubicBezTo>
                <a:cubicBezTo>
                  <a:pt x="6335094" y="1273337"/>
                  <a:pt x="6341617" y="1303746"/>
                  <a:pt x="6363730" y="1322173"/>
                </a:cubicBezTo>
                <a:cubicBezTo>
                  <a:pt x="6377881" y="1333965"/>
                  <a:pt x="6396681" y="1338649"/>
                  <a:pt x="6413157" y="1346887"/>
                </a:cubicBezTo>
                <a:cubicBezTo>
                  <a:pt x="6529072" y="1317908"/>
                  <a:pt x="6386944" y="1358537"/>
                  <a:pt x="6524368" y="1297460"/>
                </a:cubicBezTo>
                <a:cubicBezTo>
                  <a:pt x="6539887" y="1290563"/>
                  <a:pt x="6557319" y="1289222"/>
                  <a:pt x="6573795" y="1285103"/>
                </a:cubicBezTo>
                <a:cubicBezTo>
                  <a:pt x="6594910" y="1271026"/>
                  <a:pt x="6656250" y="1229282"/>
                  <a:pt x="6672649" y="1223319"/>
                </a:cubicBezTo>
                <a:cubicBezTo>
                  <a:pt x="6696195" y="1214757"/>
                  <a:pt x="6722076" y="1215081"/>
                  <a:pt x="6746789" y="1210962"/>
                </a:cubicBezTo>
                <a:cubicBezTo>
                  <a:pt x="6855815" y="1218231"/>
                  <a:pt x="7083530" y="1151680"/>
                  <a:pt x="7166919" y="1285103"/>
                </a:cubicBezTo>
                <a:cubicBezTo>
                  <a:pt x="7175920" y="1299504"/>
                  <a:pt x="7175157" y="1318054"/>
                  <a:pt x="7179276" y="1334530"/>
                </a:cubicBezTo>
                <a:cubicBezTo>
                  <a:pt x="7171038" y="1408671"/>
                  <a:pt x="7165112" y="1483105"/>
                  <a:pt x="7154562" y="1556952"/>
                </a:cubicBezTo>
                <a:cubicBezTo>
                  <a:pt x="7152720" y="1569846"/>
                  <a:pt x="7148442" y="1582587"/>
                  <a:pt x="7142205" y="1594022"/>
                </a:cubicBezTo>
                <a:cubicBezTo>
                  <a:pt x="7123598" y="1628135"/>
                  <a:pt x="7112754" y="1671322"/>
                  <a:pt x="7080422" y="1692876"/>
                </a:cubicBezTo>
                <a:cubicBezTo>
                  <a:pt x="6959963" y="1773178"/>
                  <a:pt x="7147106" y="1647431"/>
                  <a:pt x="6993924" y="1754660"/>
                </a:cubicBezTo>
                <a:cubicBezTo>
                  <a:pt x="6969591" y="1771693"/>
                  <a:pt x="6944497" y="1787611"/>
                  <a:pt x="6919784" y="1804087"/>
                </a:cubicBezTo>
                <a:cubicBezTo>
                  <a:pt x="6907427" y="1812325"/>
                  <a:pt x="6896503" y="1823284"/>
                  <a:pt x="6882714" y="1828800"/>
                </a:cubicBezTo>
                <a:cubicBezTo>
                  <a:pt x="6862119" y="1837038"/>
                  <a:pt x="6840769" y="1843594"/>
                  <a:pt x="6820930" y="1853514"/>
                </a:cubicBezTo>
                <a:cubicBezTo>
                  <a:pt x="6777235" y="1875362"/>
                  <a:pt x="6785047" y="1882504"/>
                  <a:pt x="6746789" y="1915297"/>
                </a:cubicBezTo>
                <a:cubicBezTo>
                  <a:pt x="6731152" y="1928700"/>
                  <a:pt x="6713838" y="1940011"/>
                  <a:pt x="6697362" y="1952368"/>
                </a:cubicBezTo>
                <a:cubicBezTo>
                  <a:pt x="6667953" y="2040597"/>
                  <a:pt x="6694324" y="2012058"/>
                  <a:pt x="6635578" y="2051222"/>
                </a:cubicBezTo>
                <a:cubicBezTo>
                  <a:pt x="6602893" y="2181971"/>
                  <a:pt x="6647270" y="2028003"/>
                  <a:pt x="6598508" y="2137719"/>
                </a:cubicBezTo>
                <a:cubicBezTo>
                  <a:pt x="6587928" y="2161524"/>
                  <a:pt x="6588245" y="2190185"/>
                  <a:pt x="6573795" y="2211860"/>
                </a:cubicBezTo>
                <a:cubicBezTo>
                  <a:pt x="6565557" y="2224217"/>
                  <a:pt x="6555723" y="2235647"/>
                  <a:pt x="6549081" y="2248930"/>
                </a:cubicBezTo>
                <a:cubicBezTo>
                  <a:pt x="6530584" y="2285923"/>
                  <a:pt x="6538469" y="2305479"/>
                  <a:pt x="6524368" y="2347784"/>
                </a:cubicBezTo>
                <a:cubicBezTo>
                  <a:pt x="6518543" y="2365259"/>
                  <a:pt x="6507892" y="2380735"/>
                  <a:pt x="6499654" y="2397211"/>
                </a:cubicBezTo>
                <a:cubicBezTo>
                  <a:pt x="6494955" y="2420704"/>
                  <a:pt x="6487605" y="2470738"/>
                  <a:pt x="6474941" y="2496065"/>
                </a:cubicBezTo>
                <a:cubicBezTo>
                  <a:pt x="6468299" y="2509348"/>
                  <a:pt x="6457595" y="2520241"/>
                  <a:pt x="6450227" y="2533135"/>
                </a:cubicBezTo>
                <a:cubicBezTo>
                  <a:pt x="6406854" y="2609037"/>
                  <a:pt x="6448828" y="2559248"/>
                  <a:pt x="6388443" y="2619633"/>
                </a:cubicBezTo>
                <a:cubicBezTo>
                  <a:pt x="6380205" y="2644346"/>
                  <a:pt x="6360853" y="2667882"/>
                  <a:pt x="6363730" y="2693773"/>
                </a:cubicBezTo>
                <a:cubicBezTo>
                  <a:pt x="6367849" y="2730843"/>
                  <a:pt x="6364292" y="2769600"/>
                  <a:pt x="6376087" y="2804984"/>
                </a:cubicBezTo>
                <a:cubicBezTo>
                  <a:pt x="6385480" y="2833162"/>
                  <a:pt x="6409039" y="2854411"/>
                  <a:pt x="6425514" y="2879124"/>
                </a:cubicBezTo>
                <a:cubicBezTo>
                  <a:pt x="6425517" y="2879128"/>
                  <a:pt x="6474937" y="2953262"/>
                  <a:pt x="6474941" y="2953265"/>
                </a:cubicBezTo>
                <a:cubicBezTo>
                  <a:pt x="6491417" y="2965622"/>
                  <a:pt x="6506487" y="2980117"/>
                  <a:pt x="6524368" y="2990335"/>
                </a:cubicBezTo>
                <a:cubicBezTo>
                  <a:pt x="6535677" y="2996797"/>
                  <a:pt x="6549081" y="2998573"/>
                  <a:pt x="6561438" y="3002692"/>
                </a:cubicBezTo>
                <a:cubicBezTo>
                  <a:pt x="6693723" y="2992109"/>
                  <a:pt x="6817357" y="2991051"/>
                  <a:pt x="6944497" y="2965622"/>
                </a:cubicBezTo>
                <a:cubicBezTo>
                  <a:pt x="6961150" y="2962291"/>
                  <a:pt x="6977448" y="2957384"/>
                  <a:pt x="6993924" y="2953265"/>
                </a:cubicBezTo>
                <a:cubicBezTo>
                  <a:pt x="7006281" y="2945027"/>
                  <a:pt x="7017712" y="2935194"/>
                  <a:pt x="7030995" y="2928552"/>
                </a:cubicBezTo>
                <a:cubicBezTo>
                  <a:pt x="7050834" y="2918632"/>
                  <a:pt x="7074729" y="2916730"/>
                  <a:pt x="7092778" y="2903838"/>
                </a:cubicBezTo>
                <a:cubicBezTo>
                  <a:pt x="7104863" y="2895206"/>
                  <a:pt x="7107985" y="2878177"/>
                  <a:pt x="7117492" y="2866768"/>
                </a:cubicBezTo>
                <a:cubicBezTo>
                  <a:pt x="7128679" y="2853343"/>
                  <a:pt x="7142205" y="2842054"/>
                  <a:pt x="7154562" y="2829697"/>
                </a:cubicBezTo>
                <a:cubicBezTo>
                  <a:pt x="7158681" y="2813221"/>
                  <a:pt x="7160956" y="2796171"/>
                  <a:pt x="7166919" y="2780270"/>
                </a:cubicBezTo>
                <a:cubicBezTo>
                  <a:pt x="7187523" y="2725326"/>
                  <a:pt x="7192831" y="2743981"/>
                  <a:pt x="7203989" y="2693773"/>
                </a:cubicBezTo>
                <a:cubicBezTo>
                  <a:pt x="7224850" y="2599902"/>
                  <a:pt x="7222107" y="2504333"/>
                  <a:pt x="7241060" y="2409568"/>
                </a:cubicBezTo>
                <a:cubicBezTo>
                  <a:pt x="7249298" y="2368376"/>
                  <a:pt x="7278128" y="2372499"/>
                  <a:pt x="7302843" y="2347784"/>
                </a:cubicBezTo>
                <a:cubicBezTo>
                  <a:pt x="7317406" y="2333221"/>
                  <a:pt x="7325351" y="2312920"/>
                  <a:pt x="7339914" y="2298357"/>
                </a:cubicBezTo>
                <a:cubicBezTo>
                  <a:pt x="7381923" y="2256349"/>
                  <a:pt x="7386682" y="2261952"/>
                  <a:pt x="7438768" y="2248930"/>
                </a:cubicBezTo>
                <a:cubicBezTo>
                  <a:pt x="7451125" y="2240692"/>
                  <a:pt x="7460995" y="2224695"/>
                  <a:pt x="7475838" y="2224216"/>
                </a:cubicBezTo>
                <a:cubicBezTo>
                  <a:pt x="7591181" y="2220495"/>
                  <a:pt x="7706663" y="2229143"/>
                  <a:pt x="7821827" y="2236573"/>
                </a:cubicBezTo>
                <a:cubicBezTo>
                  <a:pt x="7834825" y="2237412"/>
                  <a:pt x="7846373" y="2245352"/>
                  <a:pt x="7858897" y="2248930"/>
                </a:cubicBezTo>
                <a:cubicBezTo>
                  <a:pt x="7875226" y="2253596"/>
                  <a:pt x="7891848" y="2257168"/>
                  <a:pt x="7908324" y="2261287"/>
                </a:cubicBezTo>
                <a:cubicBezTo>
                  <a:pt x="7920681" y="2273644"/>
                  <a:pt x="7931970" y="2287170"/>
                  <a:pt x="7945395" y="2298357"/>
                </a:cubicBezTo>
                <a:cubicBezTo>
                  <a:pt x="8028188" y="2367349"/>
                  <a:pt x="7938825" y="2254717"/>
                  <a:pt x="8081319" y="2397211"/>
                </a:cubicBezTo>
                <a:cubicBezTo>
                  <a:pt x="8097795" y="2413687"/>
                  <a:pt x="8112106" y="2432658"/>
                  <a:pt x="8130746" y="2446638"/>
                </a:cubicBezTo>
                <a:cubicBezTo>
                  <a:pt x="8145482" y="2457690"/>
                  <a:pt x="8164071" y="2462406"/>
                  <a:pt x="8180173" y="2471352"/>
                </a:cubicBezTo>
                <a:cubicBezTo>
                  <a:pt x="8201168" y="2483016"/>
                  <a:pt x="8220010" y="2498668"/>
                  <a:pt x="8241957" y="2508422"/>
                </a:cubicBezTo>
                <a:cubicBezTo>
                  <a:pt x="8257476" y="2515319"/>
                  <a:pt x="8275273" y="2515409"/>
                  <a:pt x="8291384" y="2520779"/>
                </a:cubicBezTo>
                <a:cubicBezTo>
                  <a:pt x="8312427" y="2527793"/>
                  <a:pt x="8332573" y="2537254"/>
                  <a:pt x="8353168" y="2545492"/>
                </a:cubicBezTo>
                <a:cubicBezTo>
                  <a:pt x="8400713" y="2616811"/>
                  <a:pt x="8349089" y="2555811"/>
                  <a:pt x="8452022" y="2607276"/>
                </a:cubicBezTo>
                <a:lnTo>
                  <a:pt x="8501449" y="2631989"/>
                </a:ln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ZoneTexte 6">
            <a:extLst>
              <a:ext uri="{FF2B5EF4-FFF2-40B4-BE49-F238E27FC236}">
                <a16:creationId xmlns:a16="http://schemas.microsoft.com/office/drawing/2014/main" id="{08EB78A4-68A1-4F67-BFCD-6AA891E26A05}"/>
              </a:ext>
            </a:extLst>
          </p:cNvPr>
          <p:cNvSpPr txBox="1"/>
          <p:nvPr/>
        </p:nvSpPr>
        <p:spPr>
          <a:xfrm>
            <a:off x="7720144" y="2229642"/>
            <a:ext cx="140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frequent itemsets</a:t>
            </a:r>
          </a:p>
        </p:txBody>
      </p:sp>
      <p:sp>
        <p:nvSpPr>
          <p:cNvPr id="83" name="ZoneTexte 40">
            <a:extLst>
              <a:ext uri="{FF2B5EF4-FFF2-40B4-BE49-F238E27FC236}">
                <a16:creationId xmlns:a16="http://schemas.microsoft.com/office/drawing/2014/main" id="{86D74DC8-1D39-491D-BCA3-775B6696D645}"/>
              </a:ext>
            </a:extLst>
          </p:cNvPr>
          <p:cNvSpPr txBox="1"/>
          <p:nvPr/>
        </p:nvSpPr>
        <p:spPr>
          <a:xfrm>
            <a:off x="7369288" y="5029200"/>
            <a:ext cx="17366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Minimal rare</a:t>
            </a:r>
          </a:p>
          <a:p>
            <a:r>
              <a:rPr lang="en-US" b="1" dirty="0"/>
              <a:t>itemsets</a:t>
            </a:r>
          </a:p>
        </p:txBody>
      </p:sp>
      <p:sp>
        <p:nvSpPr>
          <p:cNvPr id="84" name="ZoneTexte 5">
            <a:extLst>
              <a:ext uri="{FF2B5EF4-FFF2-40B4-BE49-F238E27FC236}">
                <a16:creationId xmlns:a16="http://schemas.microsoft.com/office/drawing/2014/main" id="{DA724D26-33CC-499C-BF5E-8F8C71133A6D}"/>
              </a:ext>
            </a:extLst>
          </p:cNvPr>
          <p:cNvSpPr txBox="1"/>
          <p:nvPr/>
        </p:nvSpPr>
        <p:spPr>
          <a:xfrm>
            <a:off x="138244" y="5163234"/>
            <a:ext cx="1371600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l = lemon</a:t>
            </a:r>
          </a:p>
          <a:p>
            <a:r>
              <a:rPr lang="en-US"/>
              <a:t>p = pasta</a:t>
            </a:r>
          </a:p>
          <a:p>
            <a:r>
              <a:rPr lang="en-US"/>
              <a:t>b = bread</a:t>
            </a:r>
          </a:p>
          <a:p>
            <a:r>
              <a:rPr lang="en-US"/>
              <a:t>0 = orange</a:t>
            </a:r>
          </a:p>
          <a:p>
            <a:r>
              <a:rPr lang="en-US"/>
              <a:t>c = cake</a:t>
            </a:r>
          </a:p>
        </p:txBody>
      </p:sp>
      <p:sp>
        <p:nvSpPr>
          <p:cNvPr id="85" name="Slide Number Placeholder 3">
            <a:extLst>
              <a:ext uri="{FF2B5EF4-FFF2-40B4-BE49-F238E27FC236}">
                <a16:creationId xmlns:a16="http://schemas.microsoft.com/office/drawing/2014/main" id="{853BB7C6-B78D-48B8-A712-028B764AA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6" name="ZoneTexte 3">
            <a:extLst>
              <a:ext uri="{FF2B5EF4-FFF2-40B4-BE49-F238E27FC236}">
                <a16:creationId xmlns:a16="http://schemas.microsoft.com/office/drawing/2014/main" id="{A1C036F5-52EB-422F-B452-44D3833282A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52399" y="1200090"/>
            <a:ext cx="25908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0070C0"/>
                </a:solidFill>
              </a:rPr>
              <a:t>minsup =2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422213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1291A-DB07-469D-B0FF-A975F1238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232" y="0"/>
            <a:ext cx="7790688" cy="762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CA" sz="3600" dirty="0"/>
              <a:t>Minimal rare itemsets</a:t>
            </a:r>
            <a:endParaRPr lang="en-US" sz="3600" dirty="0"/>
          </a:p>
        </p:txBody>
      </p:sp>
      <p:sp>
        <p:nvSpPr>
          <p:cNvPr id="8" name="ZoneTexte 3">
            <a:extLst>
              <a:ext uri="{FF2B5EF4-FFF2-40B4-BE49-F238E27FC236}">
                <a16:creationId xmlns:a16="http://schemas.microsoft.com/office/drawing/2014/main" id="{EC6FEBDD-E485-4F2C-832B-CA5B8727BD1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8243" y="1439852"/>
            <a:ext cx="88391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/>
          </a:p>
        </p:txBody>
      </p:sp>
      <p:sp>
        <p:nvSpPr>
          <p:cNvPr id="45" name="ZoneTexte 3">
            <a:extLst>
              <a:ext uri="{FF2B5EF4-FFF2-40B4-BE49-F238E27FC236}">
                <a16:creationId xmlns:a16="http://schemas.microsoft.com/office/drawing/2014/main" id="{5E24EC0A-8E78-44DD-A08D-3DBC5B95449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52399" y="1200090"/>
            <a:ext cx="227184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0070C0"/>
                </a:solidFill>
              </a:rPr>
              <a:t>minsup =2</a:t>
            </a:r>
            <a:endParaRPr lang="fr-CA" sz="2000" dirty="0"/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6FBA2655-27B7-4027-859C-8BDB9A4AF84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55" t="26607" r="41367" b="12679"/>
          <a:stretch/>
        </p:blipFill>
        <p:spPr bwMode="auto">
          <a:xfrm>
            <a:off x="851709" y="1143000"/>
            <a:ext cx="7485990" cy="570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ZoneTexte 3">
            <a:extLst>
              <a:ext uri="{FF2B5EF4-FFF2-40B4-BE49-F238E27FC236}">
                <a16:creationId xmlns:a16="http://schemas.microsoft.com/office/drawing/2014/main" id="{25ECAEEE-E6EF-4D6F-AC76-A544BE63627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38244" y="1439852"/>
            <a:ext cx="21955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/>
          </a:p>
        </p:txBody>
      </p:sp>
      <p:sp>
        <p:nvSpPr>
          <p:cNvPr id="49" name="Ellipse 7">
            <a:extLst>
              <a:ext uri="{FF2B5EF4-FFF2-40B4-BE49-F238E27FC236}">
                <a16:creationId xmlns:a16="http://schemas.microsoft.com/office/drawing/2014/main" id="{A0ED8DD5-7B89-45C9-AF33-6F0CDDC66B66}"/>
              </a:ext>
            </a:extLst>
          </p:cNvPr>
          <p:cNvSpPr/>
          <p:nvPr/>
        </p:nvSpPr>
        <p:spPr>
          <a:xfrm>
            <a:off x="4273140" y="63357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lpboc</a:t>
            </a:r>
          </a:p>
        </p:txBody>
      </p:sp>
      <p:sp>
        <p:nvSpPr>
          <p:cNvPr id="50" name="Ellipse 9">
            <a:extLst>
              <a:ext uri="{FF2B5EF4-FFF2-40B4-BE49-F238E27FC236}">
                <a16:creationId xmlns:a16="http://schemas.microsoft.com/office/drawing/2014/main" id="{121ECA17-14A0-4A9E-9793-B7E8321582D1}"/>
              </a:ext>
            </a:extLst>
          </p:cNvPr>
          <p:cNvSpPr/>
          <p:nvPr/>
        </p:nvSpPr>
        <p:spPr>
          <a:xfrm>
            <a:off x="2271844" y="1992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51" name="Ellipse 10">
            <a:extLst>
              <a:ext uri="{FF2B5EF4-FFF2-40B4-BE49-F238E27FC236}">
                <a16:creationId xmlns:a16="http://schemas.microsoft.com/office/drawing/2014/main" id="{2CB881F7-8D1C-4725-9659-2CA9F427398A}"/>
              </a:ext>
            </a:extLst>
          </p:cNvPr>
          <p:cNvSpPr/>
          <p:nvPr/>
        </p:nvSpPr>
        <p:spPr>
          <a:xfrm>
            <a:off x="3338644" y="1992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52" name="Ellipse 11">
            <a:extLst>
              <a:ext uri="{FF2B5EF4-FFF2-40B4-BE49-F238E27FC236}">
                <a16:creationId xmlns:a16="http://schemas.microsoft.com/office/drawing/2014/main" id="{254BF117-851A-42FC-8399-192DE771C944}"/>
              </a:ext>
            </a:extLst>
          </p:cNvPr>
          <p:cNvSpPr/>
          <p:nvPr/>
        </p:nvSpPr>
        <p:spPr>
          <a:xfrm>
            <a:off x="4273140" y="1992362"/>
            <a:ext cx="6858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53" name="Ellipse 12">
            <a:extLst>
              <a:ext uri="{FF2B5EF4-FFF2-40B4-BE49-F238E27FC236}">
                <a16:creationId xmlns:a16="http://schemas.microsoft.com/office/drawing/2014/main" id="{5D86C874-9E8D-47B6-9AEA-79CFB5BC882E}"/>
              </a:ext>
            </a:extLst>
          </p:cNvPr>
          <p:cNvSpPr/>
          <p:nvPr/>
        </p:nvSpPr>
        <p:spPr>
          <a:xfrm>
            <a:off x="5327380" y="1992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54" name="Ellipse 13">
            <a:extLst>
              <a:ext uri="{FF2B5EF4-FFF2-40B4-BE49-F238E27FC236}">
                <a16:creationId xmlns:a16="http://schemas.microsoft.com/office/drawing/2014/main" id="{61A8F889-B02F-49FC-B3C5-04F2D000EE5E}"/>
              </a:ext>
            </a:extLst>
          </p:cNvPr>
          <p:cNvSpPr/>
          <p:nvPr/>
        </p:nvSpPr>
        <p:spPr>
          <a:xfrm>
            <a:off x="6386644" y="1992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5" name="Ellipse 14">
            <a:extLst>
              <a:ext uri="{FF2B5EF4-FFF2-40B4-BE49-F238E27FC236}">
                <a16:creationId xmlns:a16="http://schemas.microsoft.com/office/drawing/2014/main" id="{A6343004-2EDD-41A9-957D-173CE70F470E}"/>
              </a:ext>
            </a:extLst>
          </p:cNvPr>
          <p:cNvSpPr/>
          <p:nvPr/>
        </p:nvSpPr>
        <p:spPr>
          <a:xfrm>
            <a:off x="851709" y="3135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</a:t>
            </a:r>
          </a:p>
        </p:txBody>
      </p:sp>
      <p:sp>
        <p:nvSpPr>
          <p:cNvPr id="56" name="Ellipse 15">
            <a:extLst>
              <a:ext uri="{FF2B5EF4-FFF2-40B4-BE49-F238E27FC236}">
                <a16:creationId xmlns:a16="http://schemas.microsoft.com/office/drawing/2014/main" id="{DEFD4582-E729-408D-B14C-C55B76C642EF}"/>
              </a:ext>
            </a:extLst>
          </p:cNvPr>
          <p:cNvSpPr/>
          <p:nvPr/>
        </p:nvSpPr>
        <p:spPr>
          <a:xfrm>
            <a:off x="1662244" y="313285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lb</a:t>
            </a:r>
          </a:p>
        </p:txBody>
      </p:sp>
      <p:sp>
        <p:nvSpPr>
          <p:cNvPr id="57" name="Ellipse 16">
            <a:extLst>
              <a:ext uri="{FF2B5EF4-FFF2-40B4-BE49-F238E27FC236}">
                <a16:creationId xmlns:a16="http://schemas.microsoft.com/office/drawing/2014/main" id="{9157262C-29A6-484F-BAD8-1C1E66A9D5FE}"/>
              </a:ext>
            </a:extLst>
          </p:cNvPr>
          <p:cNvSpPr/>
          <p:nvPr/>
        </p:nvSpPr>
        <p:spPr>
          <a:xfrm>
            <a:off x="2424244" y="313285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lo</a:t>
            </a:r>
          </a:p>
        </p:txBody>
      </p:sp>
      <p:sp>
        <p:nvSpPr>
          <p:cNvPr id="58" name="Ellipse 17">
            <a:extLst>
              <a:ext uri="{FF2B5EF4-FFF2-40B4-BE49-F238E27FC236}">
                <a16:creationId xmlns:a16="http://schemas.microsoft.com/office/drawing/2014/main" id="{56C5A657-253A-4895-9475-41288AE256B6}"/>
              </a:ext>
            </a:extLst>
          </p:cNvPr>
          <p:cNvSpPr/>
          <p:nvPr/>
        </p:nvSpPr>
        <p:spPr>
          <a:xfrm>
            <a:off x="3186244" y="3132850"/>
            <a:ext cx="6858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lc</a:t>
            </a:r>
          </a:p>
        </p:txBody>
      </p:sp>
      <p:sp>
        <p:nvSpPr>
          <p:cNvPr id="59" name="Ellipse 18">
            <a:extLst>
              <a:ext uri="{FF2B5EF4-FFF2-40B4-BE49-F238E27FC236}">
                <a16:creationId xmlns:a16="http://schemas.microsoft.com/office/drawing/2014/main" id="{65F1D26D-B76F-4901-AD32-331EE962929C}"/>
              </a:ext>
            </a:extLst>
          </p:cNvPr>
          <p:cNvSpPr/>
          <p:nvPr/>
        </p:nvSpPr>
        <p:spPr>
          <a:xfrm>
            <a:off x="3930240" y="313285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pb</a:t>
            </a:r>
          </a:p>
        </p:txBody>
      </p:sp>
      <p:sp>
        <p:nvSpPr>
          <p:cNvPr id="60" name="Ellipse 19">
            <a:extLst>
              <a:ext uri="{FF2B5EF4-FFF2-40B4-BE49-F238E27FC236}">
                <a16:creationId xmlns:a16="http://schemas.microsoft.com/office/drawing/2014/main" id="{A17C7740-6CF7-4CD6-B8C8-A54C3827DB53}"/>
              </a:ext>
            </a:extLst>
          </p:cNvPr>
          <p:cNvSpPr/>
          <p:nvPr/>
        </p:nvSpPr>
        <p:spPr>
          <a:xfrm>
            <a:off x="4649954" y="3135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po</a:t>
            </a:r>
          </a:p>
        </p:txBody>
      </p:sp>
      <p:sp>
        <p:nvSpPr>
          <p:cNvPr id="61" name="Ellipse 20">
            <a:extLst>
              <a:ext uri="{FF2B5EF4-FFF2-40B4-BE49-F238E27FC236}">
                <a16:creationId xmlns:a16="http://schemas.microsoft.com/office/drawing/2014/main" id="{8D2D914C-F869-4B48-AC7E-01C656003E65}"/>
              </a:ext>
            </a:extLst>
          </p:cNvPr>
          <p:cNvSpPr/>
          <p:nvPr/>
        </p:nvSpPr>
        <p:spPr>
          <a:xfrm>
            <a:off x="5472244" y="3135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62" name="Ellipse 21">
            <a:extLst>
              <a:ext uri="{FF2B5EF4-FFF2-40B4-BE49-F238E27FC236}">
                <a16:creationId xmlns:a16="http://schemas.microsoft.com/office/drawing/2014/main" id="{86FEC2C6-1649-4F6E-92ED-65FC0D960F3F}"/>
              </a:ext>
            </a:extLst>
          </p:cNvPr>
          <p:cNvSpPr/>
          <p:nvPr/>
        </p:nvSpPr>
        <p:spPr>
          <a:xfrm>
            <a:off x="6196562" y="3135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bo</a:t>
            </a:r>
          </a:p>
        </p:txBody>
      </p:sp>
      <p:sp>
        <p:nvSpPr>
          <p:cNvPr id="63" name="Ellipse 22">
            <a:extLst>
              <a:ext uri="{FF2B5EF4-FFF2-40B4-BE49-F238E27FC236}">
                <a16:creationId xmlns:a16="http://schemas.microsoft.com/office/drawing/2014/main" id="{F5C3C678-2EF0-467A-AAFA-5F920F675585}"/>
              </a:ext>
            </a:extLst>
          </p:cNvPr>
          <p:cNvSpPr/>
          <p:nvPr/>
        </p:nvSpPr>
        <p:spPr>
          <a:xfrm>
            <a:off x="6996244" y="3135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bc</a:t>
            </a:r>
          </a:p>
        </p:txBody>
      </p:sp>
      <p:sp>
        <p:nvSpPr>
          <p:cNvPr id="64" name="Ellipse 23">
            <a:extLst>
              <a:ext uri="{FF2B5EF4-FFF2-40B4-BE49-F238E27FC236}">
                <a16:creationId xmlns:a16="http://schemas.microsoft.com/office/drawing/2014/main" id="{2EA5E378-7D36-456B-A1F6-7A6523A7DCD0}"/>
              </a:ext>
            </a:extLst>
          </p:cNvPr>
          <p:cNvSpPr/>
          <p:nvPr/>
        </p:nvSpPr>
        <p:spPr>
          <a:xfrm>
            <a:off x="7758244" y="3135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oc</a:t>
            </a:r>
          </a:p>
        </p:txBody>
      </p:sp>
      <p:sp>
        <p:nvSpPr>
          <p:cNvPr id="65" name="Ellipse 24">
            <a:extLst>
              <a:ext uri="{FF2B5EF4-FFF2-40B4-BE49-F238E27FC236}">
                <a16:creationId xmlns:a16="http://schemas.microsoft.com/office/drawing/2014/main" id="{3655412B-02EB-4707-AF15-DBCBAAF0C0CF}"/>
              </a:ext>
            </a:extLst>
          </p:cNvPr>
          <p:cNvSpPr/>
          <p:nvPr/>
        </p:nvSpPr>
        <p:spPr>
          <a:xfrm>
            <a:off x="851709" y="4278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lpb</a:t>
            </a:r>
          </a:p>
        </p:txBody>
      </p:sp>
      <p:sp>
        <p:nvSpPr>
          <p:cNvPr id="66" name="Ellipse 25">
            <a:extLst>
              <a:ext uri="{FF2B5EF4-FFF2-40B4-BE49-F238E27FC236}">
                <a16:creationId xmlns:a16="http://schemas.microsoft.com/office/drawing/2014/main" id="{DF2F1458-8B1C-445C-A266-7D3DCC813DCF}"/>
              </a:ext>
            </a:extLst>
          </p:cNvPr>
          <p:cNvSpPr/>
          <p:nvPr/>
        </p:nvSpPr>
        <p:spPr>
          <a:xfrm>
            <a:off x="1648009" y="4278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lpo</a:t>
            </a:r>
          </a:p>
        </p:txBody>
      </p:sp>
      <p:sp>
        <p:nvSpPr>
          <p:cNvPr id="67" name="Ellipse 26">
            <a:extLst>
              <a:ext uri="{FF2B5EF4-FFF2-40B4-BE49-F238E27FC236}">
                <a16:creationId xmlns:a16="http://schemas.microsoft.com/office/drawing/2014/main" id="{F8662A48-180A-492B-B904-4359DFFA217C}"/>
              </a:ext>
            </a:extLst>
          </p:cNvPr>
          <p:cNvSpPr/>
          <p:nvPr/>
        </p:nvSpPr>
        <p:spPr>
          <a:xfrm>
            <a:off x="2424244" y="4278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lpc</a:t>
            </a:r>
          </a:p>
        </p:txBody>
      </p:sp>
      <p:sp>
        <p:nvSpPr>
          <p:cNvPr id="68" name="Ellipse 27">
            <a:extLst>
              <a:ext uri="{FF2B5EF4-FFF2-40B4-BE49-F238E27FC236}">
                <a16:creationId xmlns:a16="http://schemas.microsoft.com/office/drawing/2014/main" id="{10B046CE-C8A0-4809-BA8A-C740BFC59637}"/>
              </a:ext>
            </a:extLst>
          </p:cNvPr>
          <p:cNvSpPr/>
          <p:nvPr/>
        </p:nvSpPr>
        <p:spPr>
          <a:xfrm>
            <a:off x="3186244" y="4278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lbo</a:t>
            </a:r>
          </a:p>
        </p:txBody>
      </p:sp>
      <p:sp>
        <p:nvSpPr>
          <p:cNvPr id="69" name="Ellipse 28">
            <a:extLst>
              <a:ext uri="{FF2B5EF4-FFF2-40B4-BE49-F238E27FC236}">
                <a16:creationId xmlns:a16="http://schemas.microsoft.com/office/drawing/2014/main" id="{056B1C0D-B908-48C1-A6A6-047728F5EE07}"/>
              </a:ext>
            </a:extLst>
          </p:cNvPr>
          <p:cNvSpPr/>
          <p:nvPr/>
        </p:nvSpPr>
        <p:spPr>
          <a:xfrm>
            <a:off x="3972109" y="4278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lbc</a:t>
            </a:r>
          </a:p>
        </p:txBody>
      </p:sp>
      <p:sp>
        <p:nvSpPr>
          <p:cNvPr id="70" name="Ellipse 29">
            <a:extLst>
              <a:ext uri="{FF2B5EF4-FFF2-40B4-BE49-F238E27FC236}">
                <a16:creationId xmlns:a16="http://schemas.microsoft.com/office/drawing/2014/main" id="{6349D198-E714-4790-8C24-0230C51F22BD}"/>
              </a:ext>
            </a:extLst>
          </p:cNvPr>
          <p:cNvSpPr/>
          <p:nvPr/>
        </p:nvSpPr>
        <p:spPr>
          <a:xfrm>
            <a:off x="4708150" y="4278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loc</a:t>
            </a:r>
          </a:p>
        </p:txBody>
      </p:sp>
      <p:sp>
        <p:nvSpPr>
          <p:cNvPr id="71" name="Ellipse 30">
            <a:extLst>
              <a:ext uri="{FF2B5EF4-FFF2-40B4-BE49-F238E27FC236}">
                <a16:creationId xmlns:a16="http://schemas.microsoft.com/office/drawing/2014/main" id="{30DD4535-BD7A-47E3-874F-9A7D1A62DF75}"/>
              </a:ext>
            </a:extLst>
          </p:cNvPr>
          <p:cNvSpPr/>
          <p:nvPr/>
        </p:nvSpPr>
        <p:spPr>
          <a:xfrm>
            <a:off x="5510762" y="4278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pbo</a:t>
            </a:r>
          </a:p>
        </p:txBody>
      </p:sp>
      <p:sp>
        <p:nvSpPr>
          <p:cNvPr id="72" name="Ellipse 31">
            <a:extLst>
              <a:ext uri="{FF2B5EF4-FFF2-40B4-BE49-F238E27FC236}">
                <a16:creationId xmlns:a16="http://schemas.microsoft.com/office/drawing/2014/main" id="{C94E86F0-5A3B-46C8-8A54-C62A5BE641D9}"/>
              </a:ext>
            </a:extLst>
          </p:cNvPr>
          <p:cNvSpPr/>
          <p:nvPr/>
        </p:nvSpPr>
        <p:spPr>
          <a:xfrm>
            <a:off x="6229219" y="4270826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pbc</a:t>
            </a:r>
          </a:p>
        </p:txBody>
      </p:sp>
      <p:sp>
        <p:nvSpPr>
          <p:cNvPr id="73" name="Ellipse 32">
            <a:extLst>
              <a:ext uri="{FF2B5EF4-FFF2-40B4-BE49-F238E27FC236}">
                <a16:creationId xmlns:a16="http://schemas.microsoft.com/office/drawing/2014/main" id="{AF813CB0-668B-4A28-A5EE-6C08945D50C6}"/>
              </a:ext>
            </a:extLst>
          </p:cNvPr>
          <p:cNvSpPr/>
          <p:nvPr/>
        </p:nvSpPr>
        <p:spPr>
          <a:xfrm>
            <a:off x="6996244" y="4270826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poc</a:t>
            </a:r>
          </a:p>
        </p:txBody>
      </p:sp>
      <p:sp>
        <p:nvSpPr>
          <p:cNvPr id="74" name="Ellipse 33">
            <a:extLst>
              <a:ext uri="{FF2B5EF4-FFF2-40B4-BE49-F238E27FC236}">
                <a16:creationId xmlns:a16="http://schemas.microsoft.com/office/drawing/2014/main" id="{3454CA40-B493-4C3A-9912-961A3ECEB0C4}"/>
              </a:ext>
            </a:extLst>
          </p:cNvPr>
          <p:cNvSpPr/>
          <p:nvPr/>
        </p:nvSpPr>
        <p:spPr>
          <a:xfrm>
            <a:off x="7758244" y="4270826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boc</a:t>
            </a:r>
          </a:p>
        </p:txBody>
      </p:sp>
      <p:sp>
        <p:nvSpPr>
          <p:cNvPr id="75" name="Ellipse 34">
            <a:extLst>
              <a:ext uri="{FF2B5EF4-FFF2-40B4-BE49-F238E27FC236}">
                <a16:creationId xmlns:a16="http://schemas.microsoft.com/office/drawing/2014/main" id="{5B9191B6-C3EA-4F3F-9654-5CF78F2EBA1D}"/>
              </a:ext>
            </a:extLst>
          </p:cNvPr>
          <p:cNvSpPr/>
          <p:nvPr/>
        </p:nvSpPr>
        <p:spPr>
          <a:xfrm>
            <a:off x="2271844" y="546312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lpbo</a:t>
            </a:r>
          </a:p>
        </p:txBody>
      </p:sp>
      <p:sp>
        <p:nvSpPr>
          <p:cNvPr id="76" name="Ellipse 35">
            <a:extLst>
              <a:ext uri="{FF2B5EF4-FFF2-40B4-BE49-F238E27FC236}">
                <a16:creationId xmlns:a16="http://schemas.microsoft.com/office/drawing/2014/main" id="{11B6DBEC-DC2F-4084-B62A-DF76D62F2350}"/>
              </a:ext>
            </a:extLst>
          </p:cNvPr>
          <p:cNvSpPr/>
          <p:nvPr/>
        </p:nvSpPr>
        <p:spPr>
          <a:xfrm>
            <a:off x="3268724" y="546898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lpbc</a:t>
            </a:r>
          </a:p>
        </p:txBody>
      </p:sp>
      <p:sp>
        <p:nvSpPr>
          <p:cNvPr id="77" name="Ellipse 36">
            <a:extLst>
              <a:ext uri="{FF2B5EF4-FFF2-40B4-BE49-F238E27FC236}">
                <a16:creationId xmlns:a16="http://schemas.microsoft.com/office/drawing/2014/main" id="{A325AC50-44BC-4305-9250-40FECC85F696}"/>
              </a:ext>
            </a:extLst>
          </p:cNvPr>
          <p:cNvSpPr/>
          <p:nvPr/>
        </p:nvSpPr>
        <p:spPr>
          <a:xfrm>
            <a:off x="4281949" y="546898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lpoc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8" name="Ellipse 37">
            <a:extLst>
              <a:ext uri="{FF2B5EF4-FFF2-40B4-BE49-F238E27FC236}">
                <a16:creationId xmlns:a16="http://schemas.microsoft.com/office/drawing/2014/main" id="{6AF9FB72-4EE0-4A8D-8EF1-5A53F848FE3F}"/>
              </a:ext>
            </a:extLst>
          </p:cNvPr>
          <p:cNvSpPr/>
          <p:nvPr/>
        </p:nvSpPr>
        <p:spPr>
          <a:xfrm>
            <a:off x="5319006" y="546312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lboc</a:t>
            </a:r>
          </a:p>
        </p:txBody>
      </p:sp>
      <p:sp>
        <p:nvSpPr>
          <p:cNvPr id="79" name="Ellipse 38">
            <a:extLst>
              <a:ext uri="{FF2B5EF4-FFF2-40B4-BE49-F238E27FC236}">
                <a16:creationId xmlns:a16="http://schemas.microsoft.com/office/drawing/2014/main" id="{2586A857-4B4E-4802-9D5B-D176EF7D5C56}"/>
              </a:ext>
            </a:extLst>
          </p:cNvPr>
          <p:cNvSpPr/>
          <p:nvPr/>
        </p:nvSpPr>
        <p:spPr>
          <a:xfrm>
            <a:off x="6310444" y="546898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pboc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Ellipse 39">
                <a:extLst>
                  <a:ext uri="{FF2B5EF4-FFF2-40B4-BE49-F238E27FC236}">
                    <a16:creationId xmlns:a16="http://schemas.microsoft.com/office/drawing/2014/main" id="{FFBCA107-A44E-46FE-918A-B42945E5F9EF}"/>
                  </a:ext>
                </a:extLst>
              </p:cNvPr>
              <p:cNvSpPr/>
              <p:nvPr/>
            </p:nvSpPr>
            <p:spPr>
              <a:xfrm>
                <a:off x="4281949" y="1292588"/>
                <a:ext cx="685800" cy="4572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3600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∅</m:t>
                      </m:r>
                    </m:oMath>
                  </m:oMathPara>
                </a14:m>
                <a:endParaRPr lang="en-US" sz="1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Ellipse 39">
                <a:extLst>
                  <a:ext uri="{FF2B5EF4-FFF2-40B4-BE49-F238E27FC236}">
                    <a16:creationId xmlns:a16="http://schemas.microsoft.com/office/drawing/2014/main" id="{FFBCA107-A44E-46FE-918A-B42945E5F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949" y="1292588"/>
                <a:ext cx="685800" cy="45720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Forme libre 4">
            <a:extLst>
              <a:ext uri="{FF2B5EF4-FFF2-40B4-BE49-F238E27FC236}">
                <a16:creationId xmlns:a16="http://schemas.microsoft.com/office/drawing/2014/main" id="{064EF1B2-CE23-47F4-A248-3DD597207856}"/>
              </a:ext>
            </a:extLst>
          </p:cNvPr>
          <p:cNvSpPr/>
          <p:nvPr/>
        </p:nvSpPr>
        <p:spPr>
          <a:xfrm>
            <a:off x="541898" y="1907924"/>
            <a:ext cx="8501449" cy="4250724"/>
          </a:xfrm>
          <a:custGeom>
            <a:avLst/>
            <a:gdLst>
              <a:gd name="connsiteX0" fmla="*/ 1581665 w 8501449"/>
              <a:gd name="connsiteY0" fmla="*/ 4250724 h 4250724"/>
              <a:gd name="connsiteX1" fmla="*/ 1458097 w 8501449"/>
              <a:gd name="connsiteY1" fmla="*/ 4003589 h 4250724"/>
              <a:gd name="connsiteX2" fmla="*/ 1433384 w 8501449"/>
              <a:gd name="connsiteY2" fmla="*/ 3966519 h 4250724"/>
              <a:gd name="connsiteX3" fmla="*/ 1408670 w 8501449"/>
              <a:gd name="connsiteY3" fmla="*/ 3904735 h 4250724"/>
              <a:gd name="connsiteX4" fmla="*/ 1334530 w 8501449"/>
              <a:gd name="connsiteY4" fmla="*/ 3805881 h 4250724"/>
              <a:gd name="connsiteX5" fmla="*/ 1309816 w 8501449"/>
              <a:gd name="connsiteY5" fmla="*/ 3768811 h 4250724"/>
              <a:gd name="connsiteX6" fmla="*/ 1272746 w 8501449"/>
              <a:gd name="connsiteY6" fmla="*/ 3744097 h 4250724"/>
              <a:gd name="connsiteX7" fmla="*/ 1210962 w 8501449"/>
              <a:gd name="connsiteY7" fmla="*/ 3669957 h 4250724"/>
              <a:gd name="connsiteX8" fmla="*/ 1173892 w 8501449"/>
              <a:gd name="connsiteY8" fmla="*/ 3645243 h 4250724"/>
              <a:gd name="connsiteX9" fmla="*/ 1112108 w 8501449"/>
              <a:gd name="connsiteY9" fmla="*/ 3571103 h 4250724"/>
              <a:gd name="connsiteX10" fmla="*/ 1037968 w 8501449"/>
              <a:gd name="connsiteY10" fmla="*/ 3521676 h 4250724"/>
              <a:gd name="connsiteX11" fmla="*/ 914400 w 8501449"/>
              <a:gd name="connsiteY11" fmla="*/ 3398108 h 4250724"/>
              <a:gd name="connsiteX12" fmla="*/ 827903 w 8501449"/>
              <a:gd name="connsiteY12" fmla="*/ 3311611 h 4250724"/>
              <a:gd name="connsiteX13" fmla="*/ 778476 w 8501449"/>
              <a:gd name="connsiteY13" fmla="*/ 3262184 h 4250724"/>
              <a:gd name="connsiteX14" fmla="*/ 729049 w 8501449"/>
              <a:gd name="connsiteY14" fmla="*/ 3188043 h 4250724"/>
              <a:gd name="connsiteX15" fmla="*/ 716692 w 8501449"/>
              <a:gd name="connsiteY15" fmla="*/ 3150973 h 4250724"/>
              <a:gd name="connsiteX16" fmla="*/ 679622 w 8501449"/>
              <a:gd name="connsiteY16" fmla="*/ 3089189 h 4250724"/>
              <a:gd name="connsiteX17" fmla="*/ 654908 w 8501449"/>
              <a:gd name="connsiteY17" fmla="*/ 3052119 h 4250724"/>
              <a:gd name="connsiteX18" fmla="*/ 617838 w 8501449"/>
              <a:gd name="connsiteY18" fmla="*/ 3027406 h 4250724"/>
              <a:gd name="connsiteX19" fmla="*/ 593124 w 8501449"/>
              <a:gd name="connsiteY19" fmla="*/ 2990335 h 4250724"/>
              <a:gd name="connsiteX20" fmla="*/ 518984 w 8501449"/>
              <a:gd name="connsiteY20" fmla="*/ 2953265 h 4250724"/>
              <a:gd name="connsiteX21" fmla="*/ 481914 w 8501449"/>
              <a:gd name="connsiteY21" fmla="*/ 2928552 h 4250724"/>
              <a:gd name="connsiteX22" fmla="*/ 407773 w 8501449"/>
              <a:gd name="connsiteY22" fmla="*/ 2891481 h 4250724"/>
              <a:gd name="connsiteX23" fmla="*/ 358346 w 8501449"/>
              <a:gd name="connsiteY23" fmla="*/ 2854411 h 4250724"/>
              <a:gd name="connsiteX24" fmla="*/ 321276 w 8501449"/>
              <a:gd name="connsiteY24" fmla="*/ 2817341 h 4250724"/>
              <a:gd name="connsiteX25" fmla="*/ 259492 w 8501449"/>
              <a:gd name="connsiteY25" fmla="*/ 2804984 h 4250724"/>
              <a:gd name="connsiteX26" fmla="*/ 185351 w 8501449"/>
              <a:gd name="connsiteY26" fmla="*/ 2743200 h 4250724"/>
              <a:gd name="connsiteX27" fmla="*/ 111211 w 8501449"/>
              <a:gd name="connsiteY27" fmla="*/ 2669060 h 4250724"/>
              <a:gd name="connsiteX28" fmla="*/ 61784 w 8501449"/>
              <a:gd name="connsiteY28" fmla="*/ 2619633 h 4250724"/>
              <a:gd name="connsiteX29" fmla="*/ 0 w 8501449"/>
              <a:gd name="connsiteY29" fmla="*/ 2533135 h 4250724"/>
              <a:gd name="connsiteX30" fmla="*/ 12357 w 8501449"/>
              <a:gd name="connsiteY30" fmla="*/ 2397211 h 4250724"/>
              <a:gd name="connsiteX31" fmla="*/ 74141 w 8501449"/>
              <a:gd name="connsiteY31" fmla="*/ 2335427 h 4250724"/>
              <a:gd name="connsiteX32" fmla="*/ 172995 w 8501449"/>
              <a:gd name="connsiteY32" fmla="*/ 2261287 h 4250724"/>
              <a:gd name="connsiteX33" fmla="*/ 259492 w 8501449"/>
              <a:gd name="connsiteY33" fmla="*/ 2236573 h 4250724"/>
              <a:gd name="connsiteX34" fmla="*/ 308919 w 8501449"/>
              <a:gd name="connsiteY34" fmla="*/ 2211860 h 4250724"/>
              <a:gd name="connsiteX35" fmla="*/ 358346 w 8501449"/>
              <a:gd name="connsiteY35" fmla="*/ 2199503 h 4250724"/>
              <a:gd name="connsiteX36" fmla="*/ 506627 w 8501449"/>
              <a:gd name="connsiteY36" fmla="*/ 2174789 h 4250724"/>
              <a:gd name="connsiteX37" fmla="*/ 667265 w 8501449"/>
              <a:gd name="connsiteY37" fmla="*/ 2187146 h 4250724"/>
              <a:gd name="connsiteX38" fmla="*/ 704335 w 8501449"/>
              <a:gd name="connsiteY38" fmla="*/ 2224216 h 4250724"/>
              <a:gd name="connsiteX39" fmla="*/ 803189 w 8501449"/>
              <a:gd name="connsiteY39" fmla="*/ 2298357 h 4250724"/>
              <a:gd name="connsiteX40" fmla="*/ 877330 w 8501449"/>
              <a:gd name="connsiteY40" fmla="*/ 2347784 h 4250724"/>
              <a:gd name="connsiteX41" fmla="*/ 914400 w 8501449"/>
              <a:gd name="connsiteY41" fmla="*/ 2384854 h 4250724"/>
              <a:gd name="connsiteX42" fmla="*/ 1000897 w 8501449"/>
              <a:gd name="connsiteY42" fmla="*/ 2409568 h 4250724"/>
              <a:gd name="connsiteX43" fmla="*/ 1025611 w 8501449"/>
              <a:gd name="connsiteY43" fmla="*/ 2446638 h 4250724"/>
              <a:gd name="connsiteX44" fmla="*/ 1037968 w 8501449"/>
              <a:gd name="connsiteY44" fmla="*/ 2483708 h 4250724"/>
              <a:gd name="connsiteX45" fmla="*/ 1075038 w 8501449"/>
              <a:gd name="connsiteY45" fmla="*/ 2508422 h 4250724"/>
              <a:gd name="connsiteX46" fmla="*/ 1112108 w 8501449"/>
              <a:gd name="connsiteY46" fmla="*/ 2582562 h 4250724"/>
              <a:gd name="connsiteX47" fmla="*/ 1136822 w 8501449"/>
              <a:gd name="connsiteY47" fmla="*/ 2656703 h 4250724"/>
              <a:gd name="connsiteX48" fmla="*/ 1161535 w 8501449"/>
              <a:gd name="connsiteY48" fmla="*/ 2706130 h 4250724"/>
              <a:gd name="connsiteX49" fmla="*/ 1198605 w 8501449"/>
              <a:gd name="connsiteY49" fmla="*/ 2817341 h 4250724"/>
              <a:gd name="connsiteX50" fmla="*/ 1248032 w 8501449"/>
              <a:gd name="connsiteY50" fmla="*/ 2842054 h 4250724"/>
              <a:gd name="connsiteX51" fmla="*/ 1309816 w 8501449"/>
              <a:gd name="connsiteY51" fmla="*/ 2891481 h 4250724"/>
              <a:gd name="connsiteX52" fmla="*/ 1334530 w 8501449"/>
              <a:gd name="connsiteY52" fmla="*/ 2928552 h 4250724"/>
              <a:gd name="connsiteX53" fmla="*/ 1408670 w 8501449"/>
              <a:gd name="connsiteY53" fmla="*/ 2953265 h 4250724"/>
              <a:gd name="connsiteX54" fmla="*/ 1507524 w 8501449"/>
              <a:gd name="connsiteY54" fmla="*/ 2990335 h 4250724"/>
              <a:gd name="connsiteX55" fmla="*/ 1556951 w 8501449"/>
              <a:gd name="connsiteY55" fmla="*/ 3015049 h 4250724"/>
              <a:gd name="connsiteX56" fmla="*/ 1767016 w 8501449"/>
              <a:gd name="connsiteY56" fmla="*/ 3002692 h 4250724"/>
              <a:gd name="connsiteX57" fmla="*/ 1865870 w 8501449"/>
              <a:gd name="connsiteY57" fmla="*/ 2903838 h 4250724"/>
              <a:gd name="connsiteX58" fmla="*/ 1915297 w 8501449"/>
              <a:gd name="connsiteY58" fmla="*/ 2804984 h 4250724"/>
              <a:gd name="connsiteX59" fmla="*/ 1902941 w 8501449"/>
              <a:gd name="connsiteY59" fmla="*/ 2681416 h 4250724"/>
              <a:gd name="connsiteX60" fmla="*/ 1890584 w 8501449"/>
              <a:gd name="connsiteY60" fmla="*/ 2644346 h 4250724"/>
              <a:gd name="connsiteX61" fmla="*/ 1816443 w 8501449"/>
              <a:gd name="connsiteY61" fmla="*/ 2570206 h 4250724"/>
              <a:gd name="connsiteX62" fmla="*/ 1791730 w 8501449"/>
              <a:gd name="connsiteY62" fmla="*/ 2533135 h 4250724"/>
              <a:gd name="connsiteX63" fmla="*/ 1779373 w 8501449"/>
              <a:gd name="connsiteY63" fmla="*/ 2397211 h 4250724"/>
              <a:gd name="connsiteX64" fmla="*/ 1767016 w 8501449"/>
              <a:gd name="connsiteY64" fmla="*/ 2360141 h 4250724"/>
              <a:gd name="connsiteX65" fmla="*/ 1742303 w 8501449"/>
              <a:gd name="connsiteY65" fmla="*/ 2273643 h 4250724"/>
              <a:gd name="connsiteX66" fmla="*/ 1729946 w 8501449"/>
              <a:gd name="connsiteY66" fmla="*/ 2236573 h 4250724"/>
              <a:gd name="connsiteX67" fmla="*/ 1692876 w 8501449"/>
              <a:gd name="connsiteY67" fmla="*/ 2199503 h 4250724"/>
              <a:gd name="connsiteX68" fmla="*/ 1668162 w 8501449"/>
              <a:gd name="connsiteY68" fmla="*/ 2162433 h 4250724"/>
              <a:gd name="connsiteX69" fmla="*/ 1594022 w 8501449"/>
              <a:gd name="connsiteY69" fmla="*/ 2088292 h 4250724"/>
              <a:gd name="connsiteX70" fmla="*/ 1544595 w 8501449"/>
              <a:gd name="connsiteY70" fmla="*/ 2038865 h 4250724"/>
              <a:gd name="connsiteX71" fmla="*/ 1495168 w 8501449"/>
              <a:gd name="connsiteY71" fmla="*/ 1989438 h 4250724"/>
              <a:gd name="connsiteX72" fmla="*/ 1458097 w 8501449"/>
              <a:gd name="connsiteY72" fmla="*/ 1940011 h 4250724"/>
              <a:gd name="connsiteX73" fmla="*/ 1383957 w 8501449"/>
              <a:gd name="connsiteY73" fmla="*/ 1865870 h 4250724"/>
              <a:gd name="connsiteX74" fmla="*/ 1359243 w 8501449"/>
              <a:gd name="connsiteY74" fmla="*/ 1828800 h 4250724"/>
              <a:gd name="connsiteX75" fmla="*/ 1285103 w 8501449"/>
              <a:gd name="connsiteY75" fmla="*/ 1767016 h 4250724"/>
              <a:gd name="connsiteX76" fmla="*/ 1223319 w 8501449"/>
              <a:gd name="connsiteY76" fmla="*/ 1692876 h 4250724"/>
              <a:gd name="connsiteX77" fmla="*/ 1173892 w 8501449"/>
              <a:gd name="connsiteY77" fmla="*/ 1581665 h 4250724"/>
              <a:gd name="connsiteX78" fmla="*/ 1161535 w 8501449"/>
              <a:gd name="connsiteY78" fmla="*/ 1519881 h 4250724"/>
              <a:gd name="connsiteX79" fmla="*/ 1136822 w 8501449"/>
              <a:gd name="connsiteY79" fmla="*/ 1433384 h 4250724"/>
              <a:gd name="connsiteX80" fmla="*/ 1149178 w 8501449"/>
              <a:gd name="connsiteY80" fmla="*/ 1223319 h 4250724"/>
              <a:gd name="connsiteX81" fmla="*/ 1248032 w 8501449"/>
              <a:gd name="connsiteY81" fmla="*/ 1136822 h 4250724"/>
              <a:gd name="connsiteX82" fmla="*/ 1346887 w 8501449"/>
              <a:gd name="connsiteY82" fmla="*/ 1087395 h 4250724"/>
              <a:gd name="connsiteX83" fmla="*/ 1445741 w 8501449"/>
              <a:gd name="connsiteY83" fmla="*/ 1062681 h 4250724"/>
              <a:gd name="connsiteX84" fmla="*/ 1532238 w 8501449"/>
              <a:gd name="connsiteY84" fmla="*/ 1037968 h 4250724"/>
              <a:gd name="connsiteX85" fmla="*/ 1680519 w 8501449"/>
              <a:gd name="connsiteY85" fmla="*/ 1050324 h 4250724"/>
              <a:gd name="connsiteX86" fmla="*/ 1754660 w 8501449"/>
              <a:gd name="connsiteY86" fmla="*/ 1124465 h 4250724"/>
              <a:gd name="connsiteX87" fmla="*/ 1791730 w 8501449"/>
              <a:gd name="connsiteY87" fmla="*/ 1161535 h 4250724"/>
              <a:gd name="connsiteX88" fmla="*/ 1828800 w 8501449"/>
              <a:gd name="connsiteY88" fmla="*/ 1433384 h 4250724"/>
              <a:gd name="connsiteX89" fmla="*/ 1878227 w 8501449"/>
              <a:gd name="connsiteY89" fmla="*/ 1618735 h 4250724"/>
              <a:gd name="connsiteX90" fmla="*/ 1927654 w 8501449"/>
              <a:gd name="connsiteY90" fmla="*/ 1767016 h 4250724"/>
              <a:gd name="connsiteX91" fmla="*/ 1940011 w 8501449"/>
              <a:gd name="connsiteY91" fmla="*/ 1804087 h 4250724"/>
              <a:gd name="connsiteX92" fmla="*/ 2063578 w 8501449"/>
              <a:gd name="connsiteY92" fmla="*/ 1915297 h 4250724"/>
              <a:gd name="connsiteX93" fmla="*/ 2088292 w 8501449"/>
              <a:gd name="connsiteY93" fmla="*/ 1952368 h 4250724"/>
              <a:gd name="connsiteX94" fmla="*/ 2125362 w 8501449"/>
              <a:gd name="connsiteY94" fmla="*/ 1964724 h 4250724"/>
              <a:gd name="connsiteX95" fmla="*/ 2446638 w 8501449"/>
              <a:gd name="connsiteY95" fmla="*/ 1952368 h 4250724"/>
              <a:gd name="connsiteX96" fmla="*/ 2483708 w 8501449"/>
              <a:gd name="connsiteY96" fmla="*/ 1915297 h 4250724"/>
              <a:gd name="connsiteX97" fmla="*/ 2496065 w 8501449"/>
              <a:gd name="connsiteY97" fmla="*/ 1878227 h 4250724"/>
              <a:gd name="connsiteX98" fmla="*/ 2533135 w 8501449"/>
              <a:gd name="connsiteY98" fmla="*/ 1853514 h 4250724"/>
              <a:gd name="connsiteX99" fmla="*/ 2582562 w 8501449"/>
              <a:gd name="connsiteY99" fmla="*/ 1742303 h 4250724"/>
              <a:gd name="connsiteX100" fmla="*/ 2594919 w 8501449"/>
              <a:gd name="connsiteY100" fmla="*/ 1692876 h 4250724"/>
              <a:gd name="connsiteX101" fmla="*/ 2644346 w 8501449"/>
              <a:gd name="connsiteY101" fmla="*/ 1618735 h 4250724"/>
              <a:gd name="connsiteX102" fmla="*/ 2669060 w 8501449"/>
              <a:gd name="connsiteY102" fmla="*/ 1581665 h 4250724"/>
              <a:gd name="connsiteX103" fmla="*/ 2718487 w 8501449"/>
              <a:gd name="connsiteY103" fmla="*/ 1495168 h 4250724"/>
              <a:gd name="connsiteX104" fmla="*/ 2730843 w 8501449"/>
              <a:gd name="connsiteY104" fmla="*/ 1458097 h 4250724"/>
              <a:gd name="connsiteX105" fmla="*/ 2743200 w 8501449"/>
              <a:gd name="connsiteY105" fmla="*/ 1309816 h 4250724"/>
              <a:gd name="connsiteX106" fmla="*/ 2780270 w 8501449"/>
              <a:gd name="connsiteY106" fmla="*/ 1272746 h 4250724"/>
              <a:gd name="connsiteX107" fmla="*/ 2804984 w 8501449"/>
              <a:gd name="connsiteY107" fmla="*/ 1235676 h 4250724"/>
              <a:gd name="connsiteX108" fmla="*/ 2879124 w 8501449"/>
              <a:gd name="connsiteY108" fmla="*/ 1210962 h 4250724"/>
              <a:gd name="connsiteX109" fmla="*/ 2916195 w 8501449"/>
              <a:gd name="connsiteY109" fmla="*/ 1173892 h 4250724"/>
              <a:gd name="connsiteX110" fmla="*/ 3027405 w 8501449"/>
              <a:gd name="connsiteY110" fmla="*/ 1149179 h 4250724"/>
              <a:gd name="connsiteX111" fmla="*/ 3089189 w 8501449"/>
              <a:gd name="connsiteY111" fmla="*/ 1124465 h 4250724"/>
              <a:gd name="connsiteX112" fmla="*/ 3150973 w 8501449"/>
              <a:gd name="connsiteY112" fmla="*/ 1112108 h 4250724"/>
              <a:gd name="connsiteX113" fmla="*/ 3188043 w 8501449"/>
              <a:gd name="connsiteY113" fmla="*/ 1099752 h 4250724"/>
              <a:gd name="connsiteX114" fmla="*/ 3225114 w 8501449"/>
              <a:gd name="connsiteY114" fmla="*/ 1062681 h 4250724"/>
              <a:gd name="connsiteX115" fmla="*/ 3237470 w 8501449"/>
              <a:gd name="connsiteY115" fmla="*/ 1025611 h 4250724"/>
              <a:gd name="connsiteX116" fmla="*/ 3274541 w 8501449"/>
              <a:gd name="connsiteY116" fmla="*/ 1000897 h 4250724"/>
              <a:gd name="connsiteX117" fmla="*/ 3299254 w 8501449"/>
              <a:gd name="connsiteY117" fmla="*/ 963827 h 4250724"/>
              <a:gd name="connsiteX118" fmla="*/ 3385751 w 8501449"/>
              <a:gd name="connsiteY118" fmla="*/ 889687 h 4250724"/>
              <a:gd name="connsiteX119" fmla="*/ 3447535 w 8501449"/>
              <a:gd name="connsiteY119" fmla="*/ 815546 h 4250724"/>
              <a:gd name="connsiteX120" fmla="*/ 3484605 w 8501449"/>
              <a:gd name="connsiteY120" fmla="*/ 790833 h 4250724"/>
              <a:gd name="connsiteX121" fmla="*/ 3509319 w 8501449"/>
              <a:gd name="connsiteY121" fmla="*/ 716692 h 4250724"/>
              <a:gd name="connsiteX122" fmla="*/ 3534032 w 8501449"/>
              <a:gd name="connsiteY122" fmla="*/ 667265 h 4250724"/>
              <a:gd name="connsiteX123" fmla="*/ 3558746 w 8501449"/>
              <a:gd name="connsiteY123" fmla="*/ 593124 h 4250724"/>
              <a:gd name="connsiteX124" fmla="*/ 3583460 w 8501449"/>
              <a:gd name="connsiteY124" fmla="*/ 518984 h 4250724"/>
              <a:gd name="connsiteX125" fmla="*/ 3608173 w 8501449"/>
              <a:gd name="connsiteY125" fmla="*/ 407773 h 4250724"/>
              <a:gd name="connsiteX126" fmla="*/ 3632887 w 8501449"/>
              <a:gd name="connsiteY126" fmla="*/ 358346 h 4250724"/>
              <a:gd name="connsiteX127" fmla="*/ 3694670 w 8501449"/>
              <a:gd name="connsiteY127" fmla="*/ 222422 h 4250724"/>
              <a:gd name="connsiteX128" fmla="*/ 3719384 w 8501449"/>
              <a:gd name="connsiteY128" fmla="*/ 135924 h 4250724"/>
              <a:gd name="connsiteX129" fmla="*/ 3756454 w 8501449"/>
              <a:gd name="connsiteY129" fmla="*/ 98854 h 4250724"/>
              <a:gd name="connsiteX130" fmla="*/ 3842951 w 8501449"/>
              <a:gd name="connsiteY130" fmla="*/ 49427 h 4250724"/>
              <a:gd name="connsiteX131" fmla="*/ 3892378 w 8501449"/>
              <a:gd name="connsiteY131" fmla="*/ 37070 h 4250724"/>
              <a:gd name="connsiteX132" fmla="*/ 3929449 w 8501449"/>
              <a:gd name="connsiteY132" fmla="*/ 24714 h 4250724"/>
              <a:gd name="connsiteX133" fmla="*/ 4040660 w 8501449"/>
              <a:gd name="connsiteY133" fmla="*/ 0 h 4250724"/>
              <a:gd name="connsiteX134" fmla="*/ 4374292 w 8501449"/>
              <a:gd name="connsiteY134" fmla="*/ 12357 h 4250724"/>
              <a:gd name="connsiteX135" fmla="*/ 4411362 w 8501449"/>
              <a:gd name="connsiteY135" fmla="*/ 24714 h 4250724"/>
              <a:gd name="connsiteX136" fmla="*/ 4448432 w 8501449"/>
              <a:gd name="connsiteY136" fmla="*/ 61784 h 4250724"/>
              <a:gd name="connsiteX137" fmla="*/ 4497860 w 8501449"/>
              <a:gd name="connsiteY137" fmla="*/ 160638 h 4250724"/>
              <a:gd name="connsiteX138" fmla="*/ 4485503 w 8501449"/>
              <a:gd name="connsiteY138" fmla="*/ 420130 h 4250724"/>
              <a:gd name="connsiteX139" fmla="*/ 4473146 w 8501449"/>
              <a:gd name="connsiteY139" fmla="*/ 457200 h 4250724"/>
              <a:gd name="connsiteX140" fmla="*/ 4436076 w 8501449"/>
              <a:gd name="connsiteY140" fmla="*/ 568411 h 4250724"/>
              <a:gd name="connsiteX141" fmla="*/ 4399005 w 8501449"/>
              <a:gd name="connsiteY141" fmla="*/ 605481 h 4250724"/>
              <a:gd name="connsiteX142" fmla="*/ 4386649 w 8501449"/>
              <a:gd name="connsiteY142" fmla="*/ 642552 h 4250724"/>
              <a:gd name="connsiteX143" fmla="*/ 4324865 w 8501449"/>
              <a:gd name="connsiteY143" fmla="*/ 716692 h 4250724"/>
              <a:gd name="connsiteX144" fmla="*/ 4287795 w 8501449"/>
              <a:gd name="connsiteY144" fmla="*/ 741406 h 4250724"/>
              <a:gd name="connsiteX145" fmla="*/ 4238368 w 8501449"/>
              <a:gd name="connsiteY145" fmla="*/ 815546 h 4250724"/>
              <a:gd name="connsiteX146" fmla="*/ 4188941 w 8501449"/>
              <a:gd name="connsiteY146" fmla="*/ 914400 h 4250724"/>
              <a:gd name="connsiteX147" fmla="*/ 4164227 w 8501449"/>
              <a:gd name="connsiteY147" fmla="*/ 963827 h 4250724"/>
              <a:gd name="connsiteX148" fmla="*/ 4127157 w 8501449"/>
              <a:gd name="connsiteY148" fmla="*/ 988541 h 4250724"/>
              <a:gd name="connsiteX149" fmla="*/ 4114800 w 8501449"/>
              <a:gd name="connsiteY149" fmla="*/ 1025611 h 4250724"/>
              <a:gd name="connsiteX150" fmla="*/ 4090087 w 8501449"/>
              <a:gd name="connsiteY150" fmla="*/ 1075038 h 4250724"/>
              <a:gd name="connsiteX151" fmla="*/ 4040660 w 8501449"/>
              <a:gd name="connsiteY151" fmla="*/ 1173892 h 4250724"/>
              <a:gd name="connsiteX152" fmla="*/ 4028303 w 8501449"/>
              <a:gd name="connsiteY152" fmla="*/ 1223319 h 4250724"/>
              <a:gd name="connsiteX153" fmla="*/ 4053016 w 8501449"/>
              <a:gd name="connsiteY153" fmla="*/ 1309816 h 4250724"/>
              <a:gd name="connsiteX154" fmla="*/ 4065373 w 8501449"/>
              <a:gd name="connsiteY154" fmla="*/ 1346887 h 4250724"/>
              <a:gd name="connsiteX155" fmla="*/ 4102443 w 8501449"/>
              <a:gd name="connsiteY155" fmla="*/ 1383957 h 4250724"/>
              <a:gd name="connsiteX156" fmla="*/ 4102443 w 8501449"/>
              <a:gd name="connsiteY156" fmla="*/ 1692876 h 4250724"/>
              <a:gd name="connsiteX157" fmla="*/ 4139514 w 8501449"/>
              <a:gd name="connsiteY157" fmla="*/ 1791730 h 4250724"/>
              <a:gd name="connsiteX158" fmla="*/ 4188941 w 8501449"/>
              <a:gd name="connsiteY158" fmla="*/ 1804087 h 4250724"/>
              <a:gd name="connsiteX159" fmla="*/ 4226011 w 8501449"/>
              <a:gd name="connsiteY159" fmla="*/ 1828800 h 4250724"/>
              <a:gd name="connsiteX160" fmla="*/ 4263081 w 8501449"/>
              <a:gd name="connsiteY160" fmla="*/ 1841157 h 4250724"/>
              <a:gd name="connsiteX161" fmla="*/ 5016843 w 8501449"/>
              <a:gd name="connsiteY161" fmla="*/ 1816443 h 4250724"/>
              <a:gd name="connsiteX162" fmla="*/ 5239265 w 8501449"/>
              <a:gd name="connsiteY162" fmla="*/ 1791730 h 4250724"/>
              <a:gd name="connsiteX163" fmla="*/ 5301049 w 8501449"/>
              <a:gd name="connsiteY163" fmla="*/ 1767016 h 4250724"/>
              <a:gd name="connsiteX164" fmla="*/ 5350476 w 8501449"/>
              <a:gd name="connsiteY164" fmla="*/ 1754660 h 4250724"/>
              <a:gd name="connsiteX165" fmla="*/ 5436973 w 8501449"/>
              <a:gd name="connsiteY165" fmla="*/ 1717589 h 4250724"/>
              <a:gd name="connsiteX166" fmla="*/ 5535827 w 8501449"/>
              <a:gd name="connsiteY166" fmla="*/ 1692876 h 4250724"/>
              <a:gd name="connsiteX167" fmla="*/ 5634681 w 8501449"/>
              <a:gd name="connsiteY167" fmla="*/ 1606379 h 4250724"/>
              <a:gd name="connsiteX168" fmla="*/ 5659395 w 8501449"/>
              <a:gd name="connsiteY168" fmla="*/ 1544595 h 4250724"/>
              <a:gd name="connsiteX169" fmla="*/ 5684108 w 8501449"/>
              <a:gd name="connsiteY169" fmla="*/ 1507524 h 4250724"/>
              <a:gd name="connsiteX170" fmla="*/ 5708822 w 8501449"/>
              <a:gd name="connsiteY170" fmla="*/ 1359243 h 4250724"/>
              <a:gd name="connsiteX171" fmla="*/ 5770605 w 8501449"/>
              <a:gd name="connsiteY171" fmla="*/ 1260389 h 4250724"/>
              <a:gd name="connsiteX172" fmla="*/ 5807676 w 8501449"/>
              <a:gd name="connsiteY172" fmla="*/ 1235676 h 4250724"/>
              <a:gd name="connsiteX173" fmla="*/ 5955957 w 8501449"/>
              <a:gd name="connsiteY173" fmla="*/ 1136822 h 4250724"/>
              <a:gd name="connsiteX174" fmla="*/ 6277232 w 8501449"/>
              <a:gd name="connsiteY174" fmla="*/ 1161535 h 4250724"/>
              <a:gd name="connsiteX175" fmla="*/ 6289589 w 8501449"/>
              <a:gd name="connsiteY175" fmla="*/ 1210962 h 4250724"/>
              <a:gd name="connsiteX176" fmla="*/ 6326660 w 8501449"/>
              <a:gd name="connsiteY176" fmla="*/ 1248033 h 4250724"/>
              <a:gd name="connsiteX177" fmla="*/ 6363730 w 8501449"/>
              <a:gd name="connsiteY177" fmla="*/ 1322173 h 4250724"/>
              <a:gd name="connsiteX178" fmla="*/ 6413157 w 8501449"/>
              <a:gd name="connsiteY178" fmla="*/ 1346887 h 4250724"/>
              <a:gd name="connsiteX179" fmla="*/ 6524368 w 8501449"/>
              <a:gd name="connsiteY179" fmla="*/ 1297460 h 4250724"/>
              <a:gd name="connsiteX180" fmla="*/ 6573795 w 8501449"/>
              <a:gd name="connsiteY180" fmla="*/ 1285103 h 4250724"/>
              <a:gd name="connsiteX181" fmla="*/ 6672649 w 8501449"/>
              <a:gd name="connsiteY181" fmla="*/ 1223319 h 4250724"/>
              <a:gd name="connsiteX182" fmla="*/ 6746789 w 8501449"/>
              <a:gd name="connsiteY182" fmla="*/ 1210962 h 4250724"/>
              <a:gd name="connsiteX183" fmla="*/ 7166919 w 8501449"/>
              <a:gd name="connsiteY183" fmla="*/ 1285103 h 4250724"/>
              <a:gd name="connsiteX184" fmla="*/ 7179276 w 8501449"/>
              <a:gd name="connsiteY184" fmla="*/ 1334530 h 4250724"/>
              <a:gd name="connsiteX185" fmla="*/ 7154562 w 8501449"/>
              <a:gd name="connsiteY185" fmla="*/ 1556952 h 4250724"/>
              <a:gd name="connsiteX186" fmla="*/ 7142205 w 8501449"/>
              <a:gd name="connsiteY186" fmla="*/ 1594022 h 4250724"/>
              <a:gd name="connsiteX187" fmla="*/ 7080422 w 8501449"/>
              <a:gd name="connsiteY187" fmla="*/ 1692876 h 4250724"/>
              <a:gd name="connsiteX188" fmla="*/ 6993924 w 8501449"/>
              <a:gd name="connsiteY188" fmla="*/ 1754660 h 4250724"/>
              <a:gd name="connsiteX189" fmla="*/ 6919784 w 8501449"/>
              <a:gd name="connsiteY189" fmla="*/ 1804087 h 4250724"/>
              <a:gd name="connsiteX190" fmla="*/ 6882714 w 8501449"/>
              <a:gd name="connsiteY190" fmla="*/ 1828800 h 4250724"/>
              <a:gd name="connsiteX191" fmla="*/ 6820930 w 8501449"/>
              <a:gd name="connsiteY191" fmla="*/ 1853514 h 4250724"/>
              <a:gd name="connsiteX192" fmla="*/ 6746789 w 8501449"/>
              <a:gd name="connsiteY192" fmla="*/ 1915297 h 4250724"/>
              <a:gd name="connsiteX193" fmla="*/ 6697362 w 8501449"/>
              <a:gd name="connsiteY193" fmla="*/ 1952368 h 4250724"/>
              <a:gd name="connsiteX194" fmla="*/ 6635578 w 8501449"/>
              <a:gd name="connsiteY194" fmla="*/ 2051222 h 4250724"/>
              <a:gd name="connsiteX195" fmla="*/ 6598508 w 8501449"/>
              <a:gd name="connsiteY195" fmla="*/ 2137719 h 4250724"/>
              <a:gd name="connsiteX196" fmla="*/ 6573795 w 8501449"/>
              <a:gd name="connsiteY196" fmla="*/ 2211860 h 4250724"/>
              <a:gd name="connsiteX197" fmla="*/ 6549081 w 8501449"/>
              <a:gd name="connsiteY197" fmla="*/ 2248930 h 4250724"/>
              <a:gd name="connsiteX198" fmla="*/ 6524368 w 8501449"/>
              <a:gd name="connsiteY198" fmla="*/ 2347784 h 4250724"/>
              <a:gd name="connsiteX199" fmla="*/ 6499654 w 8501449"/>
              <a:gd name="connsiteY199" fmla="*/ 2397211 h 4250724"/>
              <a:gd name="connsiteX200" fmla="*/ 6474941 w 8501449"/>
              <a:gd name="connsiteY200" fmla="*/ 2496065 h 4250724"/>
              <a:gd name="connsiteX201" fmla="*/ 6450227 w 8501449"/>
              <a:gd name="connsiteY201" fmla="*/ 2533135 h 4250724"/>
              <a:gd name="connsiteX202" fmla="*/ 6388443 w 8501449"/>
              <a:gd name="connsiteY202" fmla="*/ 2619633 h 4250724"/>
              <a:gd name="connsiteX203" fmla="*/ 6363730 w 8501449"/>
              <a:gd name="connsiteY203" fmla="*/ 2693773 h 4250724"/>
              <a:gd name="connsiteX204" fmla="*/ 6376087 w 8501449"/>
              <a:gd name="connsiteY204" fmla="*/ 2804984 h 4250724"/>
              <a:gd name="connsiteX205" fmla="*/ 6425514 w 8501449"/>
              <a:gd name="connsiteY205" fmla="*/ 2879124 h 4250724"/>
              <a:gd name="connsiteX206" fmla="*/ 6474941 w 8501449"/>
              <a:gd name="connsiteY206" fmla="*/ 2953265 h 4250724"/>
              <a:gd name="connsiteX207" fmla="*/ 6524368 w 8501449"/>
              <a:gd name="connsiteY207" fmla="*/ 2990335 h 4250724"/>
              <a:gd name="connsiteX208" fmla="*/ 6561438 w 8501449"/>
              <a:gd name="connsiteY208" fmla="*/ 3002692 h 4250724"/>
              <a:gd name="connsiteX209" fmla="*/ 6944497 w 8501449"/>
              <a:gd name="connsiteY209" fmla="*/ 2965622 h 4250724"/>
              <a:gd name="connsiteX210" fmla="*/ 6993924 w 8501449"/>
              <a:gd name="connsiteY210" fmla="*/ 2953265 h 4250724"/>
              <a:gd name="connsiteX211" fmla="*/ 7030995 w 8501449"/>
              <a:gd name="connsiteY211" fmla="*/ 2928552 h 4250724"/>
              <a:gd name="connsiteX212" fmla="*/ 7092778 w 8501449"/>
              <a:gd name="connsiteY212" fmla="*/ 2903838 h 4250724"/>
              <a:gd name="connsiteX213" fmla="*/ 7117492 w 8501449"/>
              <a:gd name="connsiteY213" fmla="*/ 2866768 h 4250724"/>
              <a:gd name="connsiteX214" fmla="*/ 7154562 w 8501449"/>
              <a:gd name="connsiteY214" fmla="*/ 2829697 h 4250724"/>
              <a:gd name="connsiteX215" fmla="*/ 7166919 w 8501449"/>
              <a:gd name="connsiteY215" fmla="*/ 2780270 h 4250724"/>
              <a:gd name="connsiteX216" fmla="*/ 7203989 w 8501449"/>
              <a:gd name="connsiteY216" fmla="*/ 2693773 h 4250724"/>
              <a:gd name="connsiteX217" fmla="*/ 7241060 w 8501449"/>
              <a:gd name="connsiteY217" fmla="*/ 2409568 h 4250724"/>
              <a:gd name="connsiteX218" fmla="*/ 7302843 w 8501449"/>
              <a:gd name="connsiteY218" fmla="*/ 2347784 h 4250724"/>
              <a:gd name="connsiteX219" fmla="*/ 7339914 w 8501449"/>
              <a:gd name="connsiteY219" fmla="*/ 2298357 h 4250724"/>
              <a:gd name="connsiteX220" fmla="*/ 7438768 w 8501449"/>
              <a:gd name="connsiteY220" fmla="*/ 2248930 h 4250724"/>
              <a:gd name="connsiteX221" fmla="*/ 7475838 w 8501449"/>
              <a:gd name="connsiteY221" fmla="*/ 2224216 h 4250724"/>
              <a:gd name="connsiteX222" fmla="*/ 7821827 w 8501449"/>
              <a:gd name="connsiteY222" fmla="*/ 2236573 h 4250724"/>
              <a:gd name="connsiteX223" fmla="*/ 7858897 w 8501449"/>
              <a:gd name="connsiteY223" fmla="*/ 2248930 h 4250724"/>
              <a:gd name="connsiteX224" fmla="*/ 7908324 w 8501449"/>
              <a:gd name="connsiteY224" fmla="*/ 2261287 h 4250724"/>
              <a:gd name="connsiteX225" fmla="*/ 7945395 w 8501449"/>
              <a:gd name="connsiteY225" fmla="*/ 2298357 h 4250724"/>
              <a:gd name="connsiteX226" fmla="*/ 8081319 w 8501449"/>
              <a:gd name="connsiteY226" fmla="*/ 2397211 h 4250724"/>
              <a:gd name="connsiteX227" fmla="*/ 8130746 w 8501449"/>
              <a:gd name="connsiteY227" fmla="*/ 2446638 h 4250724"/>
              <a:gd name="connsiteX228" fmla="*/ 8180173 w 8501449"/>
              <a:gd name="connsiteY228" fmla="*/ 2471352 h 4250724"/>
              <a:gd name="connsiteX229" fmla="*/ 8241957 w 8501449"/>
              <a:gd name="connsiteY229" fmla="*/ 2508422 h 4250724"/>
              <a:gd name="connsiteX230" fmla="*/ 8291384 w 8501449"/>
              <a:gd name="connsiteY230" fmla="*/ 2520779 h 4250724"/>
              <a:gd name="connsiteX231" fmla="*/ 8353168 w 8501449"/>
              <a:gd name="connsiteY231" fmla="*/ 2545492 h 4250724"/>
              <a:gd name="connsiteX232" fmla="*/ 8452022 w 8501449"/>
              <a:gd name="connsiteY232" fmla="*/ 2607276 h 4250724"/>
              <a:gd name="connsiteX233" fmla="*/ 8501449 w 8501449"/>
              <a:gd name="connsiteY233" fmla="*/ 2631989 h 425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8501449" h="4250724">
                <a:moveTo>
                  <a:pt x="1581665" y="4250724"/>
                </a:moveTo>
                <a:cubicBezTo>
                  <a:pt x="1543928" y="4156386"/>
                  <a:pt x="1526402" y="4106048"/>
                  <a:pt x="1458097" y="4003589"/>
                </a:cubicBezTo>
                <a:cubicBezTo>
                  <a:pt x="1449859" y="3991232"/>
                  <a:pt x="1440025" y="3979802"/>
                  <a:pt x="1433384" y="3966519"/>
                </a:cubicBezTo>
                <a:cubicBezTo>
                  <a:pt x="1423464" y="3946680"/>
                  <a:pt x="1418590" y="3924574"/>
                  <a:pt x="1408670" y="3904735"/>
                </a:cubicBezTo>
                <a:cubicBezTo>
                  <a:pt x="1394702" y="3876798"/>
                  <a:pt x="1348172" y="3824070"/>
                  <a:pt x="1334530" y="3805881"/>
                </a:cubicBezTo>
                <a:cubicBezTo>
                  <a:pt x="1325619" y="3794000"/>
                  <a:pt x="1320317" y="3779312"/>
                  <a:pt x="1309816" y="3768811"/>
                </a:cubicBezTo>
                <a:cubicBezTo>
                  <a:pt x="1299315" y="3758310"/>
                  <a:pt x="1284155" y="3753604"/>
                  <a:pt x="1272746" y="3744097"/>
                </a:cubicBezTo>
                <a:cubicBezTo>
                  <a:pt x="1151289" y="3642881"/>
                  <a:pt x="1308161" y="3767156"/>
                  <a:pt x="1210962" y="3669957"/>
                </a:cubicBezTo>
                <a:cubicBezTo>
                  <a:pt x="1200461" y="3659456"/>
                  <a:pt x="1186249" y="3653481"/>
                  <a:pt x="1173892" y="3645243"/>
                </a:cubicBezTo>
                <a:cubicBezTo>
                  <a:pt x="1151924" y="3612293"/>
                  <a:pt x="1145041" y="3596718"/>
                  <a:pt x="1112108" y="3571103"/>
                </a:cubicBezTo>
                <a:cubicBezTo>
                  <a:pt x="1088663" y="3552868"/>
                  <a:pt x="1058970" y="3542678"/>
                  <a:pt x="1037968" y="3521676"/>
                </a:cubicBezTo>
                <a:lnTo>
                  <a:pt x="914400" y="3398108"/>
                </a:lnTo>
                <a:lnTo>
                  <a:pt x="827903" y="3311611"/>
                </a:lnTo>
                <a:lnTo>
                  <a:pt x="778476" y="3262184"/>
                </a:lnTo>
                <a:cubicBezTo>
                  <a:pt x="749094" y="3174041"/>
                  <a:pt x="790756" y="3280604"/>
                  <a:pt x="729049" y="3188043"/>
                </a:cubicBezTo>
                <a:cubicBezTo>
                  <a:pt x="721824" y="3177205"/>
                  <a:pt x="722517" y="3162623"/>
                  <a:pt x="716692" y="3150973"/>
                </a:cubicBezTo>
                <a:cubicBezTo>
                  <a:pt x="705951" y="3129491"/>
                  <a:pt x="692351" y="3109556"/>
                  <a:pt x="679622" y="3089189"/>
                </a:cubicBezTo>
                <a:cubicBezTo>
                  <a:pt x="671751" y="3076595"/>
                  <a:pt x="665409" y="3062620"/>
                  <a:pt x="654908" y="3052119"/>
                </a:cubicBezTo>
                <a:cubicBezTo>
                  <a:pt x="644407" y="3041618"/>
                  <a:pt x="630195" y="3035644"/>
                  <a:pt x="617838" y="3027406"/>
                </a:cubicBezTo>
                <a:cubicBezTo>
                  <a:pt x="609600" y="3015049"/>
                  <a:pt x="603625" y="3000836"/>
                  <a:pt x="593124" y="2990335"/>
                </a:cubicBezTo>
                <a:cubicBezTo>
                  <a:pt x="557714" y="2954925"/>
                  <a:pt x="559182" y="2973364"/>
                  <a:pt x="518984" y="2953265"/>
                </a:cubicBezTo>
                <a:cubicBezTo>
                  <a:pt x="505701" y="2946624"/>
                  <a:pt x="494896" y="2935764"/>
                  <a:pt x="481914" y="2928552"/>
                </a:cubicBezTo>
                <a:cubicBezTo>
                  <a:pt x="457760" y="2915133"/>
                  <a:pt x="431466" y="2905697"/>
                  <a:pt x="407773" y="2891481"/>
                </a:cubicBezTo>
                <a:cubicBezTo>
                  <a:pt x="390113" y="2880885"/>
                  <a:pt x="373983" y="2867814"/>
                  <a:pt x="358346" y="2854411"/>
                </a:cubicBezTo>
                <a:cubicBezTo>
                  <a:pt x="345078" y="2843038"/>
                  <a:pt x="336906" y="2825156"/>
                  <a:pt x="321276" y="2817341"/>
                </a:cubicBezTo>
                <a:cubicBezTo>
                  <a:pt x="302491" y="2807948"/>
                  <a:pt x="280087" y="2809103"/>
                  <a:pt x="259492" y="2804984"/>
                </a:cubicBezTo>
                <a:cubicBezTo>
                  <a:pt x="202891" y="2720085"/>
                  <a:pt x="274938" y="2814870"/>
                  <a:pt x="185351" y="2743200"/>
                </a:cubicBezTo>
                <a:cubicBezTo>
                  <a:pt x="158060" y="2721367"/>
                  <a:pt x="135924" y="2693773"/>
                  <a:pt x="111211" y="2669060"/>
                </a:cubicBezTo>
                <a:cubicBezTo>
                  <a:pt x="94735" y="2652584"/>
                  <a:pt x="75764" y="2638273"/>
                  <a:pt x="61784" y="2619633"/>
                </a:cubicBezTo>
                <a:cubicBezTo>
                  <a:pt x="15803" y="2558325"/>
                  <a:pt x="36138" y="2587342"/>
                  <a:pt x="0" y="2533135"/>
                </a:cubicBezTo>
                <a:cubicBezTo>
                  <a:pt x="4119" y="2487827"/>
                  <a:pt x="2825" y="2441696"/>
                  <a:pt x="12357" y="2397211"/>
                </a:cubicBezTo>
                <a:cubicBezTo>
                  <a:pt x="20237" y="2360439"/>
                  <a:pt x="49785" y="2355723"/>
                  <a:pt x="74141" y="2335427"/>
                </a:cubicBezTo>
                <a:cubicBezTo>
                  <a:pt x="138465" y="2281824"/>
                  <a:pt x="82110" y="2306729"/>
                  <a:pt x="172995" y="2261287"/>
                </a:cubicBezTo>
                <a:cubicBezTo>
                  <a:pt x="202869" y="2246350"/>
                  <a:pt x="227817" y="2248451"/>
                  <a:pt x="259492" y="2236573"/>
                </a:cubicBezTo>
                <a:cubicBezTo>
                  <a:pt x="276739" y="2230105"/>
                  <a:pt x="291672" y="2218328"/>
                  <a:pt x="308919" y="2211860"/>
                </a:cubicBezTo>
                <a:cubicBezTo>
                  <a:pt x="324820" y="2205897"/>
                  <a:pt x="341654" y="2202633"/>
                  <a:pt x="358346" y="2199503"/>
                </a:cubicBezTo>
                <a:cubicBezTo>
                  <a:pt x="407597" y="2190268"/>
                  <a:pt x="457200" y="2183027"/>
                  <a:pt x="506627" y="2174789"/>
                </a:cubicBezTo>
                <a:cubicBezTo>
                  <a:pt x="560173" y="2178908"/>
                  <a:pt x="615164" y="2174121"/>
                  <a:pt x="667265" y="2187146"/>
                </a:cubicBezTo>
                <a:cubicBezTo>
                  <a:pt x="684218" y="2191384"/>
                  <a:pt x="691184" y="2212709"/>
                  <a:pt x="704335" y="2224216"/>
                </a:cubicBezTo>
                <a:cubicBezTo>
                  <a:pt x="751296" y="2265307"/>
                  <a:pt x="759052" y="2268931"/>
                  <a:pt x="803189" y="2298357"/>
                </a:cubicBezTo>
                <a:cubicBezTo>
                  <a:pt x="856647" y="2378542"/>
                  <a:pt x="791398" y="2298680"/>
                  <a:pt x="877330" y="2347784"/>
                </a:cubicBezTo>
                <a:cubicBezTo>
                  <a:pt x="892503" y="2356454"/>
                  <a:pt x="899860" y="2375161"/>
                  <a:pt x="914400" y="2384854"/>
                </a:cubicBezTo>
                <a:cubicBezTo>
                  <a:pt x="925037" y="2391945"/>
                  <a:pt x="994305" y="2407920"/>
                  <a:pt x="1000897" y="2409568"/>
                </a:cubicBezTo>
                <a:cubicBezTo>
                  <a:pt x="1009135" y="2421925"/>
                  <a:pt x="1018969" y="2433355"/>
                  <a:pt x="1025611" y="2446638"/>
                </a:cubicBezTo>
                <a:cubicBezTo>
                  <a:pt x="1031436" y="2458288"/>
                  <a:pt x="1029831" y="2473537"/>
                  <a:pt x="1037968" y="2483708"/>
                </a:cubicBezTo>
                <a:cubicBezTo>
                  <a:pt x="1047245" y="2495305"/>
                  <a:pt x="1062681" y="2500184"/>
                  <a:pt x="1075038" y="2508422"/>
                </a:cubicBezTo>
                <a:cubicBezTo>
                  <a:pt x="1120106" y="2643621"/>
                  <a:pt x="1048229" y="2438834"/>
                  <a:pt x="1112108" y="2582562"/>
                </a:cubicBezTo>
                <a:cubicBezTo>
                  <a:pt x="1122688" y="2606367"/>
                  <a:pt x="1125172" y="2633403"/>
                  <a:pt x="1136822" y="2656703"/>
                </a:cubicBezTo>
                <a:lnTo>
                  <a:pt x="1161535" y="2706130"/>
                </a:lnTo>
                <a:cubicBezTo>
                  <a:pt x="1167928" y="2744486"/>
                  <a:pt x="1164977" y="2789318"/>
                  <a:pt x="1198605" y="2817341"/>
                </a:cubicBezTo>
                <a:cubicBezTo>
                  <a:pt x="1212756" y="2829133"/>
                  <a:pt x="1231556" y="2833816"/>
                  <a:pt x="1248032" y="2842054"/>
                </a:cubicBezTo>
                <a:cubicBezTo>
                  <a:pt x="1318861" y="2948295"/>
                  <a:pt x="1224548" y="2823266"/>
                  <a:pt x="1309816" y="2891481"/>
                </a:cubicBezTo>
                <a:cubicBezTo>
                  <a:pt x="1321413" y="2900759"/>
                  <a:pt x="1321936" y="2920681"/>
                  <a:pt x="1334530" y="2928552"/>
                </a:cubicBezTo>
                <a:cubicBezTo>
                  <a:pt x="1356620" y="2942359"/>
                  <a:pt x="1385370" y="2941615"/>
                  <a:pt x="1408670" y="2953265"/>
                </a:cubicBezTo>
                <a:cubicBezTo>
                  <a:pt x="1473287" y="2985574"/>
                  <a:pt x="1440226" y="2973512"/>
                  <a:pt x="1507524" y="2990335"/>
                </a:cubicBezTo>
                <a:cubicBezTo>
                  <a:pt x="1524000" y="2998573"/>
                  <a:pt x="1539081" y="3010581"/>
                  <a:pt x="1556951" y="3015049"/>
                </a:cubicBezTo>
                <a:cubicBezTo>
                  <a:pt x="1657345" y="3040148"/>
                  <a:pt x="1664718" y="3025425"/>
                  <a:pt x="1767016" y="3002692"/>
                </a:cubicBezTo>
                <a:cubicBezTo>
                  <a:pt x="1799967" y="2969741"/>
                  <a:pt x="1845030" y="2945519"/>
                  <a:pt x="1865870" y="2903838"/>
                </a:cubicBezTo>
                <a:lnTo>
                  <a:pt x="1915297" y="2804984"/>
                </a:lnTo>
                <a:cubicBezTo>
                  <a:pt x="1911178" y="2763795"/>
                  <a:pt x="1909235" y="2722329"/>
                  <a:pt x="1902941" y="2681416"/>
                </a:cubicBezTo>
                <a:cubicBezTo>
                  <a:pt x="1900960" y="2668542"/>
                  <a:pt x="1898581" y="2654627"/>
                  <a:pt x="1890584" y="2644346"/>
                </a:cubicBezTo>
                <a:cubicBezTo>
                  <a:pt x="1869126" y="2616758"/>
                  <a:pt x="1835829" y="2599287"/>
                  <a:pt x="1816443" y="2570206"/>
                </a:cubicBezTo>
                <a:lnTo>
                  <a:pt x="1791730" y="2533135"/>
                </a:lnTo>
                <a:cubicBezTo>
                  <a:pt x="1787611" y="2487827"/>
                  <a:pt x="1785807" y="2442249"/>
                  <a:pt x="1779373" y="2397211"/>
                </a:cubicBezTo>
                <a:cubicBezTo>
                  <a:pt x="1777531" y="2384317"/>
                  <a:pt x="1770759" y="2372617"/>
                  <a:pt x="1767016" y="2360141"/>
                </a:cubicBezTo>
                <a:cubicBezTo>
                  <a:pt x="1758400" y="2331419"/>
                  <a:pt x="1750919" y="2302365"/>
                  <a:pt x="1742303" y="2273643"/>
                </a:cubicBezTo>
                <a:cubicBezTo>
                  <a:pt x="1738560" y="2261167"/>
                  <a:pt x="1737171" y="2247411"/>
                  <a:pt x="1729946" y="2236573"/>
                </a:cubicBezTo>
                <a:cubicBezTo>
                  <a:pt x="1720253" y="2222033"/>
                  <a:pt x="1704063" y="2212928"/>
                  <a:pt x="1692876" y="2199503"/>
                </a:cubicBezTo>
                <a:cubicBezTo>
                  <a:pt x="1683369" y="2188094"/>
                  <a:pt x="1678028" y="2173533"/>
                  <a:pt x="1668162" y="2162433"/>
                </a:cubicBezTo>
                <a:cubicBezTo>
                  <a:pt x="1644942" y="2136311"/>
                  <a:pt x="1618735" y="2113006"/>
                  <a:pt x="1594022" y="2088292"/>
                </a:cubicBezTo>
                <a:lnTo>
                  <a:pt x="1544595" y="2038865"/>
                </a:lnTo>
                <a:cubicBezTo>
                  <a:pt x="1528119" y="2022389"/>
                  <a:pt x="1509148" y="2008078"/>
                  <a:pt x="1495168" y="1989438"/>
                </a:cubicBezTo>
                <a:cubicBezTo>
                  <a:pt x="1482811" y="1972962"/>
                  <a:pt x="1471874" y="1955319"/>
                  <a:pt x="1458097" y="1940011"/>
                </a:cubicBezTo>
                <a:cubicBezTo>
                  <a:pt x="1434717" y="1914033"/>
                  <a:pt x="1403344" y="1894950"/>
                  <a:pt x="1383957" y="1865870"/>
                </a:cubicBezTo>
                <a:cubicBezTo>
                  <a:pt x="1375719" y="1853513"/>
                  <a:pt x="1369744" y="1839301"/>
                  <a:pt x="1359243" y="1828800"/>
                </a:cubicBezTo>
                <a:cubicBezTo>
                  <a:pt x="1262044" y="1731602"/>
                  <a:pt x="1386319" y="1888476"/>
                  <a:pt x="1285103" y="1767016"/>
                </a:cubicBezTo>
                <a:cubicBezTo>
                  <a:pt x="1199092" y="1663803"/>
                  <a:pt x="1331611" y="1801168"/>
                  <a:pt x="1223319" y="1692876"/>
                </a:cubicBezTo>
                <a:cubicBezTo>
                  <a:pt x="1193909" y="1604646"/>
                  <a:pt x="1213055" y="1640410"/>
                  <a:pt x="1173892" y="1581665"/>
                </a:cubicBezTo>
                <a:cubicBezTo>
                  <a:pt x="1169773" y="1561070"/>
                  <a:pt x="1166629" y="1540256"/>
                  <a:pt x="1161535" y="1519881"/>
                </a:cubicBezTo>
                <a:cubicBezTo>
                  <a:pt x="1154262" y="1490790"/>
                  <a:pt x="1138070" y="1463344"/>
                  <a:pt x="1136822" y="1433384"/>
                </a:cubicBezTo>
                <a:cubicBezTo>
                  <a:pt x="1133902" y="1363302"/>
                  <a:pt x="1138773" y="1292686"/>
                  <a:pt x="1149178" y="1223319"/>
                </a:cubicBezTo>
                <a:cubicBezTo>
                  <a:pt x="1154688" y="1186584"/>
                  <a:pt x="1232894" y="1144391"/>
                  <a:pt x="1248032" y="1136822"/>
                </a:cubicBezTo>
                <a:cubicBezTo>
                  <a:pt x="1280984" y="1120346"/>
                  <a:pt x="1311937" y="1099045"/>
                  <a:pt x="1346887" y="1087395"/>
                </a:cubicBezTo>
                <a:cubicBezTo>
                  <a:pt x="1431618" y="1059151"/>
                  <a:pt x="1326461" y="1092501"/>
                  <a:pt x="1445741" y="1062681"/>
                </a:cubicBezTo>
                <a:cubicBezTo>
                  <a:pt x="1474832" y="1055408"/>
                  <a:pt x="1503406" y="1046206"/>
                  <a:pt x="1532238" y="1037968"/>
                </a:cubicBezTo>
                <a:cubicBezTo>
                  <a:pt x="1581665" y="1042087"/>
                  <a:pt x="1632402" y="1038295"/>
                  <a:pt x="1680519" y="1050324"/>
                </a:cubicBezTo>
                <a:cubicBezTo>
                  <a:pt x="1725383" y="1061540"/>
                  <a:pt x="1730380" y="1095329"/>
                  <a:pt x="1754660" y="1124465"/>
                </a:cubicBezTo>
                <a:cubicBezTo>
                  <a:pt x="1765847" y="1137890"/>
                  <a:pt x="1779373" y="1149178"/>
                  <a:pt x="1791730" y="1161535"/>
                </a:cubicBezTo>
                <a:cubicBezTo>
                  <a:pt x="1828233" y="1307545"/>
                  <a:pt x="1775622" y="1087727"/>
                  <a:pt x="1828800" y="1433384"/>
                </a:cubicBezTo>
                <a:cubicBezTo>
                  <a:pt x="1835212" y="1475060"/>
                  <a:pt x="1866762" y="1575741"/>
                  <a:pt x="1878227" y="1618735"/>
                </a:cubicBezTo>
                <a:cubicBezTo>
                  <a:pt x="1929869" y="1812394"/>
                  <a:pt x="1875570" y="1645486"/>
                  <a:pt x="1927654" y="1767016"/>
                </a:cubicBezTo>
                <a:cubicBezTo>
                  <a:pt x="1932785" y="1778988"/>
                  <a:pt x="1932014" y="1793805"/>
                  <a:pt x="1940011" y="1804087"/>
                </a:cubicBezTo>
                <a:cubicBezTo>
                  <a:pt x="1981405" y="1857309"/>
                  <a:pt x="2014068" y="1878164"/>
                  <a:pt x="2063578" y="1915297"/>
                </a:cubicBezTo>
                <a:cubicBezTo>
                  <a:pt x="2071816" y="1927654"/>
                  <a:pt x="2076695" y="1943091"/>
                  <a:pt x="2088292" y="1952368"/>
                </a:cubicBezTo>
                <a:cubicBezTo>
                  <a:pt x="2098463" y="1960505"/>
                  <a:pt x="2112337" y="1964724"/>
                  <a:pt x="2125362" y="1964724"/>
                </a:cubicBezTo>
                <a:cubicBezTo>
                  <a:pt x="2232533" y="1964724"/>
                  <a:pt x="2339546" y="1956487"/>
                  <a:pt x="2446638" y="1952368"/>
                </a:cubicBezTo>
                <a:cubicBezTo>
                  <a:pt x="2458995" y="1940011"/>
                  <a:pt x="2474015" y="1929837"/>
                  <a:pt x="2483708" y="1915297"/>
                </a:cubicBezTo>
                <a:cubicBezTo>
                  <a:pt x="2490933" y="1904459"/>
                  <a:pt x="2487928" y="1888398"/>
                  <a:pt x="2496065" y="1878227"/>
                </a:cubicBezTo>
                <a:cubicBezTo>
                  <a:pt x="2505342" y="1866631"/>
                  <a:pt x="2520778" y="1861752"/>
                  <a:pt x="2533135" y="1853514"/>
                </a:cubicBezTo>
                <a:cubicBezTo>
                  <a:pt x="2560788" y="1715252"/>
                  <a:pt x="2521852" y="1863722"/>
                  <a:pt x="2582562" y="1742303"/>
                </a:cubicBezTo>
                <a:cubicBezTo>
                  <a:pt x="2590157" y="1727113"/>
                  <a:pt x="2587324" y="1708066"/>
                  <a:pt x="2594919" y="1692876"/>
                </a:cubicBezTo>
                <a:cubicBezTo>
                  <a:pt x="2608202" y="1666310"/>
                  <a:pt x="2627870" y="1643449"/>
                  <a:pt x="2644346" y="1618735"/>
                </a:cubicBezTo>
                <a:cubicBezTo>
                  <a:pt x="2652584" y="1606378"/>
                  <a:pt x="2662419" y="1594948"/>
                  <a:pt x="2669060" y="1581665"/>
                </a:cubicBezTo>
                <a:cubicBezTo>
                  <a:pt x="2700414" y="1518955"/>
                  <a:pt x="2683555" y="1547564"/>
                  <a:pt x="2718487" y="1495168"/>
                </a:cubicBezTo>
                <a:cubicBezTo>
                  <a:pt x="2722606" y="1482811"/>
                  <a:pt x="2729122" y="1471008"/>
                  <a:pt x="2730843" y="1458097"/>
                </a:cubicBezTo>
                <a:cubicBezTo>
                  <a:pt x="2737398" y="1408934"/>
                  <a:pt x="2730420" y="1357740"/>
                  <a:pt x="2743200" y="1309816"/>
                </a:cubicBezTo>
                <a:cubicBezTo>
                  <a:pt x="2747703" y="1292931"/>
                  <a:pt x="2769083" y="1286171"/>
                  <a:pt x="2780270" y="1272746"/>
                </a:cubicBezTo>
                <a:cubicBezTo>
                  <a:pt x="2789777" y="1261337"/>
                  <a:pt x="2792390" y="1243547"/>
                  <a:pt x="2804984" y="1235676"/>
                </a:cubicBezTo>
                <a:cubicBezTo>
                  <a:pt x="2827075" y="1221869"/>
                  <a:pt x="2879124" y="1210962"/>
                  <a:pt x="2879124" y="1210962"/>
                </a:cubicBezTo>
                <a:cubicBezTo>
                  <a:pt x="2891481" y="1198605"/>
                  <a:pt x="2901022" y="1182562"/>
                  <a:pt x="2916195" y="1173892"/>
                </a:cubicBezTo>
                <a:cubicBezTo>
                  <a:pt x="2925594" y="1168521"/>
                  <a:pt x="3023668" y="1149926"/>
                  <a:pt x="3027405" y="1149179"/>
                </a:cubicBezTo>
                <a:cubicBezTo>
                  <a:pt x="3048000" y="1140941"/>
                  <a:pt x="3067943" y="1130839"/>
                  <a:pt x="3089189" y="1124465"/>
                </a:cubicBezTo>
                <a:cubicBezTo>
                  <a:pt x="3109306" y="1118430"/>
                  <a:pt x="3130598" y="1117202"/>
                  <a:pt x="3150973" y="1112108"/>
                </a:cubicBezTo>
                <a:cubicBezTo>
                  <a:pt x="3163609" y="1108949"/>
                  <a:pt x="3175686" y="1103871"/>
                  <a:pt x="3188043" y="1099752"/>
                </a:cubicBezTo>
                <a:cubicBezTo>
                  <a:pt x="3200400" y="1087395"/>
                  <a:pt x="3215420" y="1077221"/>
                  <a:pt x="3225114" y="1062681"/>
                </a:cubicBezTo>
                <a:cubicBezTo>
                  <a:pt x="3232339" y="1051844"/>
                  <a:pt x="3229333" y="1035782"/>
                  <a:pt x="3237470" y="1025611"/>
                </a:cubicBezTo>
                <a:cubicBezTo>
                  <a:pt x="3246747" y="1014014"/>
                  <a:pt x="3262184" y="1009135"/>
                  <a:pt x="3274541" y="1000897"/>
                </a:cubicBezTo>
                <a:cubicBezTo>
                  <a:pt x="3282779" y="988540"/>
                  <a:pt x="3289747" y="975236"/>
                  <a:pt x="3299254" y="963827"/>
                </a:cubicBezTo>
                <a:cubicBezTo>
                  <a:pt x="3327939" y="929405"/>
                  <a:pt x="3349389" y="916959"/>
                  <a:pt x="3385751" y="889687"/>
                </a:cubicBezTo>
                <a:cubicBezTo>
                  <a:pt x="3410051" y="853237"/>
                  <a:pt x="3411857" y="845278"/>
                  <a:pt x="3447535" y="815546"/>
                </a:cubicBezTo>
                <a:cubicBezTo>
                  <a:pt x="3458944" y="806039"/>
                  <a:pt x="3472248" y="799071"/>
                  <a:pt x="3484605" y="790833"/>
                </a:cubicBezTo>
                <a:cubicBezTo>
                  <a:pt x="3492843" y="766119"/>
                  <a:pt x="3497669" y="739992"/>
                  <a:pt x="3509319" y="716692"/>
                </a:cubicBezTo>
                <a:cubicBezTo>
                  <a:pt x="3517557" y="700216"/>
                  <a:pt x="3527191" y="684368"/>
                  <a:pt x="3534032" y="667265"/>
                </a:cubicBezTo>
                <a:cubicBezTo>
                  <a:pt x="3543707" y="643078"/>
                  <a:pt x="3550508" y="617838"/>
                  <a:pt x="3558746" y="593124"/>
                </a:cubicBezTo>
                <a:cubicBezTo>
                  <a:pt x="3566984" y="568411"/>
                  <a:pt x="3578351" y="544528"/>
                  <a:pt x="3583460" y="518984"/>
                </a:cubicBezTo>
                <a:cubicBezTo>
                  <a:pt x="3586816" y="502201"/>
                  <a:pt x="3600692" y="427721"/>
                  <a:pt x="3608173" y="407773"/>
                </a:cubicBezTo>
                <a:cubicBezTo>
                  <a:pt x="3614641" y="390525"/>
                  <a:pt x="3624649" y="374822"/>
                  <a:pt x="3632887" y="358346"/>
                </a:cubicBezTo>
                <a:cubicBezTo>
                  <a:pt x="3661838" y="242539"/>
                  <a:pt x="3633583" y="283509"/>
                  <a:pt x="3694670" y="222422"/>
                </a:cubicBezTo>
                <a:cubicBezTo>
                  <a:pt x="3696318" y="215831"/>
                  <a:pt x="3712293" y="146560"/>
                  <a:pt x="3719384" y="135924"/>
                </a:cubicBezTo>
                <a:cubicBezTo>
                  <a:pt x="3729077" y="121384"/>
                  <a:pt x="3743029" y="110041"/>
                  <a:pt x="3756454" y="98854"/>
                </a:cubicBezTo>
                <a:cubicBezTo>
                  <a:pt x="3776007" y="82560"/>
                  <a:pt x="3820979" y="57667"/>
                  <a:pt x="3842951" y="49427"/>
                </a:cubicBezTo>
                <a:cubicBezTo>
                  <a:pt x="3858852" y="43464"/>
                  <a:pt x="3876049" y="41735"/>
                  <a:pt x="3892378" y="37070"/>
                </a:cubicBezTo>
                <a:cubicBezTo>
                  <a:pt x="3904902" y="33492"/>
                  <a:pt x="3916813" y="27873"/>
                  <a:pt x="3929449" y="24714"/>
                </a:cubicBezTo>
                <a:cubicBezTo>
                  <a:pt x="3966290" y="15504"/>
                  <a:pt x="4003590" y="8238"/>
                  <a:pt x="4040660" y="0"/>
                </a:cubicBezTo>
                <a:cubicBezTo>
                  <a:pt x="4151871" y="4119"/>
                  <a:pt x="4263252" y="4954"/>
                  <a:pt x="4374292" y="12357"/>
                </a:cubicBezTo>
                <a:cubicBezTo>
                  <a:pt x="4387288" y="13223"/>
                  <a:pt x="4400524" y="17489"/>
                  <a:pt x="4411362" y="24714"/>
                </a:cubicBezTo>
                <a:cubicBezTo>
                  <a:pt x="4425902" y="34407"/>
                  <a:pt x="4439050" y="47041"/>
                  <a:pt x="4448432" y="61784"/>
                </a:cubicBezTo>
                <a:cubicBezTo>
                  <a:pt x="4468211" y="92865"/>
                  <a:pt x="4497860" y="160638"/>
                  <a:pt x="4497860" y="160638"/>
                </a:cubicBezTo>
                <a:cubicBezTo>
                  <a:pt x="4493741" y="247135"/>
                  <a:pt x="4492694" y="333834"/>
                  <a:pt x="4485503" y="420130"/>
                </a:cubicBezTo>
                <a:cubicBezTo>
                  <a:pt x="4484421" y="433110"/>
                  <a:pt x="4476305" y="444564"/>
                  <a:pt x="4473146" y="457200"/>
                </a:cubicBezTo>
                <a:cubicBezTo>
                  <a:pt x="4460009" y="509747"/>
                  <a:pt x="4467697" y="524142"/>
                  <a:pt x="4436076" y="568411"/>
                </a:cubicBezTo>
                <a:cubicBezTo>
                  <a:pt x="4425919" y="582631"/>
                  <a:pt x="4411362" y="593124"/>
                  <a:pt x="4399005" y="605481"/>
                </a:cubicBezTo>
                <a:cubicBezTo>
                  <a:pt x="4394886" y="617838"/>
                  <a:pt x="4392474" y="630902"/>
                  <a:pt x="4386649" y="642552"/>
                </a:cubicBezTo>
                <a:cubicBezTo>
                  <a:pt x="4372764" y="670322"/>
                  <a:pt x="4348287" y="697173"/>
                  <a:pt x="4324865" y="716692"/>
                </a:cubicBezTo>
                <a:cubicBezTo>
                  <a:pt x="4313456" y="726199"/>
                  <a:pt x="4300152" y="733168"/>
                  <a:pt x="4287795" y="741406"/>
                </a:cubicBezTo>
                <a:cubicBezTo>
                  <a:pt x="4271319" y="766119"/>
                  <a:pt x="4251651" y="788980"/>
                  <a:pt x="4238368" y="815546"/>
                </a:cubicBezTo>
                <a:lnTo>
                  <a:pt x="4188941" y="914400"/>
                </a:lnTo>
                <a:cubicBezTo>
                  <a:pt x="4180703" y="930876"/>
                  <a:pt x="4179554" y="953609"/>
                  <a:pt x="4164227" y="963827"/>
                </a:cubicBezTo>
                <a:lnTo>
                  <a:pt x="4127157" y="988541"/>
                </a:lnTo>
                <a:cubicBezTo>
                  <a:pt x="4123038" y="1000898"/>
                  <a:pt x="4119931" y="1013639"/>
                  <a:pt x="4114800" y="1025611"/>
                </a:cubicBezTo>
                <a:cubicBezTo>
                  <a:pt x="4107544" y="1042542"/>
                  <a:pt x="4096555" y="1057791"/>
                  <a:pt x="4090087" y="1075038"/>
                </a:cubicBezTo>
                <a:cubicBezTo>
                  <a:pt x="4055384" y="1167579"/>
                  <a:pt x="4108960" y="1082824"/>
                  <a:pt x="4040660" y="1173892"/>
                </a:cubicBezTo>
                <a:cubicBezTo>
                  <a:pt x="4036541" y="1190368"/>
                  <a:pt x="4026766" y="1206406"/>
                  <a:pt x="4028303" y="1223319"/>
                </a:cubicBezTo>
                <a:cubicBezTo>
                  <a:pt x="4031018" y="1253182"/>
                  <a:pt x="4044400" y="1281095"/>
                  <a:pt x="4053016" y="1309816"/>
                </a:cubicBezTo>
                <a:cubicBezTo>
                  <a:pt x="4056759" y="1322292"/>
                  <a:pt x="4058148" y="1336049"/>
                  <a:pt x="4065373" y="1346887"/>
                </a:cubicBezTo>
                <a:cubicBezTo>
                  <a:pt x="4075066" y="1361427"/>
                  <a:pt x="4090086" y="1371600"/>
                  <a:pt x="4102443" y="1383957"/>
                </a:cubicBezTo>
                <a:cubicBezTo>
                  <a:pt x="4089752" y="1548954"/>
                  <a:pt x="4082424" y="1532722"/>
                  <a:pt x="4102443" y="1692876"/>
                </a:cubicBezTo>
                <a:cubicBezTo>
                  <a:pt x="4105028" y="1713556"/>
                  <a:pt x="4122650" y="1777677"/>
                  <a:pt x="4139514" y="1791730"/>
                </a:cubicBezTo>
                <a:cubicBezTo>
                  <a:pt x="4152561" y="1802602"/>
                  <a:pt x="4172465" y="1799968"/>
                  <a:pt x="4188941" y="1804087"/>
                </a:cubicBezTo>
                <a:cubicBezTo>
                  <a:pt x="4201298" y="1812325"/>
                  <a:pt x="4212728" y="1822159"/>
                  <a:pt x="4226011" y="1828800"/>
                </a:cubicBezTo>
                <a:cubicBezTo>
                  <a:pt x="4237661" y="1834625"/>
                  <a:pt x="4250057" y="1841360"/>
                  <a:pt x="4263081" y="1841157"/>
                </a:cubicBezTo>
                <a:cubicBezTo>
                  <a:pt x="4514439" y="1837229"/>
                  <a:pt x="4765589" y="1824681"/>
                  <a:pt x="5016843" y="1816443"/>
                </a:cubicBezTo>
                <a:cubicBezTo>
                  <a:pt x="5053669" y="1813374"/>
                  <a:pt x="5185114" y="1806499"/>
                  <a:pt x="5239265" y="1791730"/>
                </a:cubicBezTo>
                <a:cubicBezTo>
                  <a:pt x="5260665" y="1785894"/>
                  <a:pt x="5280006" y="1774030"/>
                  <a:pt x="5301049" y="1767016"/>
                </a:cubicBezTo>
                <a:cubicBezTo>
                  <a:pt x="5317160" y="1761646"/>
                  <a:pt x="5334147" y="1759325"/>
                  <a:pt x="5350476" y="1754660"/>
                </a:cubicBezTo>
                <a:cubicBezTo>
                  <a:pt x="5501616" y="1711478"/>
                  <a:pt x="5239290" y="1783483"/>
                  <a:pt x="5436973" y="1717589"/>
                </a:cubicBezTo>
                <a:cubicBezTo>
                  <a:pt x="5469195" y="1706848"/>
                  <a:pt x="5535827" y="1692876"/>
                  <a:pt x="5535827" y="1692876"/>
                </a:cubicBezTo>
                <a:cubicBezTo>
                  <a:pt x="5566188" y="1670105"/>
                  <a:pt x="5613351" y="1638374"/>
                  <a:pt x="5634681" y="1606379"/>
                </a:cubicBezTo>
                <a:cubicBezTo>
                  <a:pt x="5646985" y="1587923"/>
                  <a:pt x="5649475" y="1564434"/>
                  <a:pt x="5659395" y="1544595"/>
                </a:cubicBezTo>
                <a:cubicBezTo>
                  <a:pt x="5666037" y="1531312"/>
                  <a:pt x="5675870" y="1519881"/>
                  <a:pt x="5684108" y="1507524"/>
                </a:cubicBezTo>
                <a:cubicBezTo>
                  <a:pt x="5685268" y="1498246"/>
                  <a:pt x="5695214" y="1386458"/>
                  <a:pt x="5708822" y="1359243"/>
                </a:cubicBezTo>
                <a:cubicBezTo>
                  <a:pt x="5726200" y="1324488"/>
                  <a:pt x="5738273" y="1281943"/>
                  <a:pt x="5770605" y="1260389"/>
                </a:cubicBezTo>
                <a:cubicBezTo>
                  <a:pt x="5782962" y="1252151"/>
                  <a:pt x="5796637" y="1245611"/>
                  <a:pt x="5807676" y="1235676"/>
                </a:cubicBezTo>
                <a:cubicBezTo>
                  <a:pt x="5923504" y="1131432"/>
                  <a:pt x="5846731" y="1158667"/>
                  <a:pt x="5955957" y="1136822"/>
                </a:cubicBezTo>
                <a:cubicBezTo>
                  <a:pt x="6063049" y="1145060"/>
                  <a:pt x="6172382" y="1138235"/>
                  <a:pt x="6277232" y="1161535"/>
                </a:cubicBezTo>
                <a:cubicBezTo>
                  <a:pt x="6293810" y="1165219"/>
                  <a:pt x="6281163" y="1196217"/>
                  <a:pt x="6289589" y="1210962"/>
                </a:cubicBezTo>
                <a:cubicBezTo>
                  <a:pt x="6298259" y="1226135"/>
                  <a:pt x="6314303" y="1235676"/>
                  <a:pt x="6326660" y="1248033"/>
                </a:cubicBezTo>
                <a:cubicBezTo>
                  <a:pt x="6335094" y="1273337"/>
                  <a:pt x="6341617" y="1303746"/>
                  <a:pt x="6363730" y="1322173"/>
                </a:cubicBezTo>
                <a:cubicBezTo>
                  <a:pt x="6377881" y="1333965"/>
                  <a:pt x="6396681" y="1338649"/>
                  <a:pt x="6413157" y="1346887"/>
                </a:cubicBezTo>
                <a:cubicBezTo>
                  <a:pt x="6529072" y="1317908"/>
                  <a:pt x="6386944" y="1358537"/>
                  <a:pt x="6524368" y="1297460"/>
                </a:cubicBezTo>
                <a:cubicBezTo>
                  <a:pt x="6539887" y="1290563"/>
                  <a:pt x="6557319" y="1289222"/>
                  <a:pt x="6573795" y="1285103"/>
                </a:cubicBezTo>
                <a:cubicBezTo>
                  <a:pt x="6594910" y="1271026"/>
                  <a:pt x="6656250" y="1229282"/>
                  <a:pt x="6672649" y="1223319"/>
                </a:cubicBezTo>
                <a:cubicBezTo>
                  <a:pt x="6696195" y="1214757"/>
                  <a:pt x="6722076" y="1215081"/>
                  <a:pt x="6746789" y="1210962"/>
                </a:cubicBezTo>
                <a:cubicBezTo>
                  <a:pt x="6855815" y="1218231"/>
                  <a:pt x="7083530" y="1151680"/>
                  <a:pt x="7166919" y="1285103"/>
                </a:cubicBezTo>
                <a:cubicBezTo>
                  <a:pt x="7175920" y="1299504"/>
                  <a:pt x="7175157" y="1318054"/>
                  <a:pt x="7179276" y="1334530"/>
                </a:cubicBezTo>
                <a:cubicBezTo>
                  <a:pt x="7171038" y="1408671"/>
                  <a:pt x="7165112" y="1483105"/>
                  <a:pt x="7154562" y="1556952"/>
                </a:cubicBezTo>
                <a:cubicBezTo>
                  <a:pt x="7152720" y="1569846"/>
                  <a:pt x="7148442" y="1582587"/>
                  <a:pt x="7142205" y="1594022"/>
                </a:cubicBezTo>
                <a:cubicBezTo>
                  <a:pt x="7123598" y="1628135"/>
                  <a:pt x="7112754" y="1671322"/>
                  <a:pt x="7080422" y="1692876"/>
                </a:cubicBezTo>
                <a:cubicBezTo>
                  <a:pt x="6959963" y="1773178"/>
                  <a:pt x="7147106" y="1647431"/>
                  <a:pt x="6993924" y="1754660"/>
                </a:cubicBezTo>
                <a:cubicBezTo>
                  <a:pt x="6969591" y="1771693"/>
                  <a:pt x="6944497" y="1787611"/>
                  <a:pt x="6919784" y="1804087"/>
                </a:cubicBezTo>
                <a:cubicBezTo>
                  <a:pt x="6907427" y="1812325"/>
                  <a:pt x="6896503" y="1823284"/>
                  <a:pt x="6882714" y="1828800"/>
                </a:cubicBezTo>
                <a:cubicBezTo>
                  <a:pt x="6862119" y="1837038"/>
                  <a:pt x="6840769" y="1843594"/>
                  <a:pt x="6820930" y="1853514"/>
                </a:cubicBezTo>
                <a:cubicBezTo>
                  <a:pt x="6777235" y="1875362"/>
                  <a:pt x="6785047" y="1882504"/>
                  <a:pt x="6746789" y="1915297"/>
                </a:cubicBezTo>
                <a:cubicBezTo>
                  <a:pt x="6731152" y="1928700"/>
                  <a:pt x="6713838" y="1940011"/>
                  <a:pt x="6697362" y="1952368"/>
                </a:cubicBezTo>
                <a:cubicBezTo>
                  <a:pt x="6667953" y="2040597"/>
                  <a:pt x="6694324" y="2012058"/>
                  <a:pt x="6635578" y="2051222"/>
                </a:cubicBezTo>
                <a:cubicBezTo>
                  <a:pt x="6602893" y="2181971"/>
                  <a:pt x="6647270" y="2028003"/>
                  <a:pt x="6598508" y="2137719"/>
                </a:cubicBezTo>
                <a:cubicBezTo>
                  <a:pt x="6587928" y="2161524"/>
                  <a:pt x="6588245" y="2190185"/>
                  <a:pt x="6573795" y="2211860"/>
                </a:cubicBezTo>
                <a:cubicBezTo>
                  <a:pt x="6565557" y="2224217"/>
                  <a:pt x="6555723" y="2235647"/>
                  <a:pt x="6549081" y="2248930"/>
                </a:cubicBezTo>
                <a:cubicBezTo>
                  <a:pt x="6530584" y="2285923"/>
                  <a:pt x="6538469" y="2305479"/>
                  <a:pt x="6524368" y="2347784"/>
                </a:cubicBezTo>
                <a:cubicBezTo>
                  <a:pt x="6518543" y="2365259"/>
                  <a:pt x="6507892" y="2380735"/>
                  <a:pt x="6499654" y="2397211"/>
                </a:cubicBezTo>
                <a:cubicBezTo>
                  <a:pt x="6494955" y="2420704"/>
                  <a:pt x="6487605" y="2470738"/>
                  <a:pt x="6474941" y="2496065"/>
                </a:cubicBezTo>
                <a:cubicBezTo>
                  <a:pt x="6468299" y="2509348"/>
                  <a:pt x="6457595" y="2520241"/>
                  <a:pt x="6450227" y="2533135"/>
                </a:cubicBezTo>
                <a:cubicBezTo>
                  <a:pt x="6406854" y="2609037"/>
                  <a:pt x="6448828" y="2559248"/>
                  <a:pt x="6388443" y="2619633"/>
                </a:cubicBezTo>
                <a:cubicBezTo>
                  <a:pt x="6380205" y="2644346"/>
                  <a:pt x="6360853" y="2667882"/>
                  <a:pt x="6363730" y="2693773"/>
                </a:cubicBezTo>
                <a:cubicBezTo>
                  <a:pt x="6367849" y="2730843"/>
                  <a:pt x="6364292" y="2769600"/>
                  <a:pt x="6376087" y="2804984"/>
                </a:cubicBezTo>
                <a:cubicBezTo>
                  <a:pt x="6385480" y="2833162"/>
                  <a:pt x="6409039" y="2854411"/>
                  <a:pt x="6425514" y="2879124"/>
                </a:cubicBezTo>
                <a:cubicBezTo>
                  <a:pt x="6425517" y="2879128"/>
                  <a:pt x="6474937" y="2953262"/>
                  <a:pt x="6474941" y="2953265"/>
                </a:cubicBezTo>
                <a:cubicBezTo>
                  <a:pt x="6491417" y="2965622"/>
                  <a:pt x="6506487" y="2980117"/>
                  <a:pt x="6524368" y="2990335"/>
                </a:cubicBezTo>
                <a:cubicBezTo>
                  <a:pt x="6535677" y="2996797"/>
                  <a:pt x="6549081" y="2998573"/>
                  <a:pt x="6561438" y="3002692"/>
                </a:cubicBezTo>
                <a:cubicBezTo>
                  <a:pt x="6693723" y="2992109"/>
                  <a:pt x="6817357" y="2991051"/>
                  <a:pt x="6944497" y="2965622"/>
                </a:cubicBezTo>
                <a:cubicBezTo>
                  <a:pt x="6961150" y="2962291"/>
                  <a:pt x="6977448" y="2957384"/>
                  <a:pt x="6993924" y="2953265"/>
                </a:cubicBezTo>
                <a:cubicBezTo>
                  <a:pt x="7006281" y="2945027"/>
                  <a:pt x="7017712" y="2935194"/>
                  <a:pt x="7030995" y="2928552"/>
                </a:cubicBezTo>
                <a:cubicBezTo>
                  <a:pt x="7050834" y="2918632"/>
                  <a:pt x="7074729" y="2916730"/>
                  <a:pt x="7092778" y="2903838"/>
                </a:cubicBezTo>
                <a:cubicBezTo>
                  <a:pt x="7104863" y="2895206"/>
                  <a:pt x="7107985" y="2878177"/>
                  <a:pt x="7117492" y="2866768"/>
                </a:cubicBezTo>
                <a:cubicBezTo>
                  <a:pt x="7128679" y="2853343"/>
                  <a:pt x="7142205" y="2842054"/>
                  <a:pt x="7154562" y="2829697"/>
                </a:cubicBezTo>
                <a:cubicBezTo>
                  <a:pt x="7158681" y="2813221"/>
                  <a:pt x="7160956" y="2796171"/>
                  <a:pt x="7166919" y="2780270"/>
                </a:cubicBezTo>
                <a:cubicBezTo>
                  <a:pt x="7187523" y="2725326"/>
                  <a:pt x="7192831" y="2743981"/>
                  <a:pt x="7203989" y="2693773"/>
                </a:cubicBezTo>
                <a:cubicBezTo>
                  <a:pt x="7224850" y="2599902"/>
                  <a:pt x="7222107" y="2504333"/>
                  <a:pt x="7241060" y="2409568"/>
                </a:cubicBezTo>
                <a:cubicBezTo>
                  <a:pt x="7249298" y="2368376"/>
                  <a:pt x="7278128" y="2372499"/>
                  <a:pt x="7302843" y="2347784"/>
                </a:cubicBezTo>
                <a:cubicBezTo>
                  <a:pt x="7317406" y="2333221"/>
                  <a:pt x="7325351" y="2312920"/>
                  <a:pt x="7339914" y="2298357"/>
                </a:cubicBezTo>
                <a:cubicBezTo>
                  <a:pt x="7381923" y="2256349"/>
                  <a:pt x="7386682" y="2261952"/>
                  <a:pt x="7438768" y="2248930"/>
                </a:cubicBezTo>
                <a:cubicBezTo>
                  <a:pt x="7451125" y="2240692"/>
                  <a:pt x="7460995" y="2224695"/>
                  <a:pt x="7475838" y="2224216"/>
                </a:cubicBezTo>
                <a:cubicBezTo>
                  <a:pt x="7591181" y="2220495"/>
                  <a:pt x="7706663" y="2229143"/>
                  <a:pt x="7821827" y="2236573"/>
                </a:cubicBezTo>
                <a:cubicBezTo>
                  <a:pt x="7834825" y="2237412"/>
                  <a:pt x="7846373" y="2245352"/>
                  <a:pt x="7858897" y="2248930"/>
                </a:cubicBezTo>
                <a:cubicBezTo>
                  <a:pt x="7875226" y="2253596"/>
                  <a:pt x="7891848" y="2257168"/>
                  <a:pt x="7908324" y="2261287"/>
                </a:cubicBezTo>
                <a:cubicBezTo>
                  <a:pt x="7920681" y="2273644"/>
                  <a:pt x="7931970" y="2287170"/>
                  <a:pt x="7945395" y="2298357"/>
                </a:cubicBezTo>
                <a:cubicBezTo>
                  <a:pt x="8028188" y="2367349"/>
                  <a:pt x="7938825" y="2254717"/>
                  <a:pt x="8081319" y="2397211"/>
                </a:cubicBezTo>
                <a:cubicBezTo>
                  <a:pt x="8097795" y="2413687"/>
                  <a:pt x="8112106" y="2432658"/>
                  <a:pt x="8130746" y="2446638"/>
                </a:cubicBezTo>
                <a:cubicBezTo>
                  <a:pt x="8145482" y="2457690"/>
                  <a:pt x="8164071" y="2462406"/>
                  <a:pt x="8180173" y="2471352"/>
                </a:cubicBezTo>
                <a:cubicBezTo>
                  <a:pt x="8201168" y="2483016"/>
                  <a:pt x="8220010" y="2498668"/>
                  <a:pt x="8241957" y="2508422"/>
                </a:cubicBezTo>
                <a:cubicBezTo>
                  <a:pt x="8257476" y="2515319"/>
                  <a:pt x="8275273" y="2515409"/>
                  <a:pt x="8291384" y="2520779"/>
                </a:cubicBezTo>
                <a:cubicBezTo>
                  <a:pt x="8312427" y="2527793"/>
                  <a:pt x="8332573" y="2537254"/>
                  <a:pt x="8353168" y="2545492"/>
                </a:cubicBezTo>
                <a:cubicBezTo>
                  <a:pt x="8400713" y="2616811"/>
                  <a:pt x="8349089" y="2555811"/>
                  <a:pt x="8452022" y="2607276"/>
                </a:cubicBezTo>
                <a:lnTo>
                  <a:pt x="8501449" y="2631989"/>
                </a:ln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ZoneTexte 6">
            <a:extLst>
              <a:ext uri="{FF2B5EF4-FFF2-40B4-BE49-F238E27FC236}">
                <a16:creationId xmlns:a16="http://schemas.microsoft.com/office/drawing/2014/main" id="{08EB78A4-68A1-4F67-BFCD-6AA891E26A05}"/>
              </a:ext>
            </a:extLst>
          </p:cNvPr>
          <p:cNvSpPr txBox="1"/>
          <p:nvPr/>
        </p:nvSpPr>
        <p:spPr>
          <a:xfrm>
            <a:off x="7720144" y="2229642"/>
            <a:ext cx="140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frequent itemsets</a:t>
            </a:r>
          </a:p>
        </p:txBody>
      </p:sp>
      <p:sp>
        <p:nvSpPr>
          <p:cNvPr id="83" name="ZoneTexte 40">
            <a:extLst>
              <a:ext uri="{FF2B5EF4-FFF2-40B4-BE49-F238E27FC236}">
                <a16:creationId xmlns:a16="http://schemas.microsoft.com/office/drawing/2014/main" id="{86D74DC8-1D39-491D-BCA3-775B6696D645}"/>
              </a:ext>
            </a:extLst>
          </p:cNvPr>
          <p:cNvSpPr txBox="1"/>
          <p:nvPr/>
        </p:nvSpPr>
        <p:spPr>
          <a:xfrm>
            <a:off x="7369288" y="5029200"/>
            <a:ext cx="17366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Minimal rare</a:t>
            </a:r>
          </a:p>
          <a:p>
            <a:r>
              <a:rPr lang="en-US" b="1" dirty="0"/>
              <a:t>itemsets</a:t>
            </a:r>
          </a:p>
        </p:txBody>
      </p:sp>
      <p:sp>
        <p:nvSpPr>
          <p:cNvPr id="84" name="ZoneTexte 5">
            <a:extLst>
              <a:ext uri="{FF2B5EF4-FFF2-40B4-BE49-F238E27FC236}">
                <a16:creationId xmlns:a16="http://schemas.microsoft.com/office/drawing/2014/main" id="{DA724D26-33CC-499C-BF5E-8F8C71133A6D}"/>
              </a:ext>
            </a:extLst>
          </p:cNvPr>
          <p:cNvSpPr txBox="1"/>
          <p:nvPr/>
        </p:nvSpPr>
        <p:spPr>
          <a:xfrm>
            <a:off x="138244" y="5163234"/>
            <a:ext cx="1371600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l = lemon</a:t>
            </a:r>
          </a:p>
          <a:p>
            <a:r>
              <a:rPr lang="en-US"/>
              <a:t>p = pasta</a:t>
            </a:r>
          </a:p>
          <a:p>
            <a:r>
              <a:rPr lang="en-US"/>
              <a:t>b = bread</a:t>
            </a:r>
          </a:p>
          <a:p>
            <a:r>
              <a:rPr lang="en-US"/>
              <a:t>0 = orange</a:t>
            </a:r>
          </a:p>
          <a:p>
            <a:r>
              <a:rPr lang="en-US"/>
              <a:t>c = cake</a:t>
            </a:r>
          </a:p>
        </p:txBody>
      </p:sp>
      <p:sp>
        <p:nvSpPr>
          <p:cNvPr id="85" name="Slide Number Placeholder 3">
            <a:extLst>
              <a:ext uri="{FF2B5EF4-FFF2-40B4-BE49-F238E27FC236}">
                <a16:creationId xmlns:a16="http://schemas.microsoft.com/office/drawing/2014/main" id="{853BB7C6-B78D-48B8-A712-028B764AA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6" name="ZoneTexte 3">
            <a:extLst>
              <a:ext uri="{FF2B5EF4-FFF2-40B4-BE49-F238E27FC236}">
                <a16:creationId xmlns:a16="http://schemas.microsoft.com/office/drawing/2014/main" id="{A1C036F5-52EB-422F-B452-44D3833282A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52399" y="1200090"/>
            <a:ext cx="25908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0070C0"/>
                </a:solidFill>
              </a:rPr>
              <a:t>minsup =2</a:t>
            </a:r>
            <a:endParaRPr lang="fr-CA" sz="20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317E8EA-CFA6-4167-AC03-FB820E198764}"/>
              </a:ext>
            </a:extLst>
          </p:cNvPr>
          <p:cNvSpPr txBox="1"/>
          <p:nvPr/>
        </p:nvSpPr>
        <p:spPr>
          <a:xfrm>
            <a:off x="3038313" y="3505211"/>
            <a:ext cx="1084545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fr-CA" sz="1600" dirty="0"/>
              <a:t>Support 1</a:t>
            </a:r>
            <a:endParaRPr lang="en-US" sz="16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06CF5BF-8E1C-4565-99E9-3883A9F3FD64}"/>
              </a:ext>
            </a:extLst>
          </p:cNvPr>
          <p:cNvSpPr txBox="1"/>
          <p:nvPr/>
        </p:nvSpPr>
        <p:spPr>
          <a:xfrm>
            <a:off x="4114799" y="2397572"/>
            <a:ext cx="1084545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fr-CA" sz="1600" dirty="0"/>
              <a:t>Support 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9710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1291A-DB07-469D-B0FF-A975F1238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232" y="0"/>
            <a:ext cx="7790688" cy="762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CA" sz="3600" dirty="0"/>
              <a:t>Minimal rare itemsets</a:t>
            </a:r>
            <a:endParaRPr lang="en-US" sz="3600" dirty="0"/>
          </a:p>
        </p:txBody>
      </p:sp>
      <p:sp>
        <p:nvSpPr>
          <p:cNvPr id="8" name="ZoneTexte 3">
            <a:extLst>
              <a:ext uri="{FF2B5EF4-FFF2-40B4-BE49-F238E27FC236}">
                <a16:creationId xmlns:a16="http://schemas.microsoft.com/office/drawing/2014/main" id="{EC6FEBDD-E485-4F2C-832B-CA5B8727BD1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8243" y="1439852"/>
            <a:ext cx="88391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/>
          </a:p>
        </p:txBody>
      </p:sp>
      <p:sp>
        <p:nvSpPr>
          <p:cNvPr id="45" name="ZoneTexte 3">
            <a:extLst>
              <a:ext uri="{FF2B5EF4-FFF2-40B4-BE49-F238E27FC236}">
                <a16:creationId xmlns:a16="http://schemas.microsoft.com/office/drawing/2014/main" id="{5E24EC0A-8E78-44DD-A08D-3DBC5B95449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52399" y="1200090"/>
            <a:ext cx="227184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0070C0"/>
                </a:solidFill>
              </a:rPr>
              <a:t>minsup =2</a:t>
            </a:r>
            <a:endParaRPr lang="fr-CA" sz="2000" dirty="0"/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6FBA2655-27B7-4027-859C-8BDB9A4AF84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55" t="26607" r="41367" b="12679"/>
          <a:stretch/>
        </p:blipFill>
        <p:spPr bwMode="auto">
          <a:xfrm>
            <a:off x="851709" y="1143000"/>
            <a:ext cx="7485990" cy="570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ZoneTexte 3">
            <a:extLst>
              <a:ext uri="{FF2B5EF4-FFF2-40B4-BE49-F238E27FC236}">
                <a16:creationId xmlns:a16="http://schemas.microsoft.com/office/drawing/2014/main" id="{25ECAEEE-E6EF-4D6F-AC76-A544BE63627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38244" y="1439852"/>
            <a:ext cx="21955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/>
          </a:p>
        </p:txBody>
      </p:sp>
      <p:sp>
        <p:nvSpPr>
          <p:cNvPr id="49" name="Ellipse 7">
            <a:extLst>
              <a:ext uri="{FF2B5EF4-FFF2-40B4-BE49-F238E27FC236}">
                <a16:creationId xmlns:a16="http://schemas.microsoft.com/office/drawing/2014/main" id="{A0ED8DD5-7B89-45C9-AF33-6F0CDDC66B66}"/>
              </a:ext>
            </a:extLst>
          </p:cNvPr>
          <p:cNvSpPr/>
          <p:nvPr/>
        </p:nvSpPr>
        <p:spPr>
          <a:xfrm>
            <a:off x="4273140" y="63357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lpboc</a:t>
            </a:r>
          </a:p>
        </p:txBody>
      </p:sp>
      <p:sp>
        <p:nvSpPr>
          <p:cNvPr id="50" name="Ellipse 9">
            <a:extLst>
              <a:ext uri="{FF2B5EF4-FFF2-40B4-BE49-F238E27FC236}">
                <a16:creationId xmlns:a16="http://schemas.microsoft.com/office/drawing/2014/main" id="{121ECA17-14A0-4A9E-9793-B7E8321582D1}"/>
              </a:ext>
            </a:extLst>
          </p:cNvPr>
          <p:cNvSpPr/>
          <p:nvPr/>
        </p:nvSpPr>
        <p:spPr>
          <a:xfrm>
            <a:off x="2271844" y="1992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51" name="Ellipse 10">
            <a:extLst>
              <a:ext uri="{FF2B5EF4-FFF2-40B4-BE49-F238E27FC236}">
                <a16:creationId xmlns:a16="http://schemas.microsoft.com/office/drawing/2014/main" id="{2CB881F7-8D1C-4725-9659-2CA9F427398A}"/>
              </a:ext>
            </a:extLst>
          </p:cNvPr>
          <p:cNvSpPr/>
          <p:nvPr/>
        </p:nvSpPr>
        <p:spPr>
          <a:xfrm>
            <a:off x="3338644" y="1992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52" name="Ellipse 11">
            <a:extLst>
              <a:ext uri="{FF2B5EF4-FFF2-40B4-BE49-F238E27FC236}">
                <a16:creationId xmlns:a16="http://schemas.microsoft.com/office/drawing/2014/main" id="{254BF117-851A-42FC-8399-192DE771C944}"/>
              </a:ext>
            </a:extLst>
          </p:cNvPr>
          <p:cNvSpPr/>
          <p:nvPr/>
        </p:nvSpPr>
        <p:spPr>
          <a:xfrm>
            <a:off x="4273140" y="1992362"/>
            <a:ext cx="6858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53" name="Ellipse 12">
            <a:extLst>
              <a:ext uri="{FF2B5EF4-FFF2-40B4-BE49-F238E27FC236}">
                <a16:creationId xmlns:a16="http://schemas.microsoft.com/office/drawing/2014/main" id="{5D86C874-9E8D-47B6-9AEA-79CFB5BC882E}"/>
              </a:ext>
            </a:extLst>
          </p:cNvPr>
          <p:cNvSpPr/>
          <p:nvPr/>
        </p:nvSpPr>
        <p:spPr>
          <a:xfrm>
            <a:off x="5327380" y="1992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54" name="Ellipse 13">
            <a:extLst>
              <a:ext uri="{FF2B5EF4-FFF2-40B4-BE49-F238E27FC236}">
                <a16:creationId xmlns:a16="http://schemas.microsoft.com/office/drawing/2014/main" id="{61A8F889-B02F-49FC-B3C5-04F2D000EE5E}"/>
              </a:ext>
            </a:extLst>
          </p:cNvPr>
          <p:cNvSpPr/>
          <p:nvPr/>
        </p:nvSpPr>
        <p:spPr>
          <a:xfrm>
            <a:off x="6386644" y="1992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55" name="Ellipse 14">
            <a:extLst>
              <a:ext uri="{FF2B5EF4-FFF2-40B4-BE49-F238E27FC236}">
                <a16:creationId xmlns:a16="http://schemas.microsoft.com/office/drawing/2014/main" id="{A6343004-2EDD-41A9-957D-173CE70F470E}"/>
              </a:ext>
            </a:extLst>
          </p:cNvPr>
          <p:cNvSpPr/>
          <p:nvPr/>
        </p:nvSpPr>
        <p:spPr>
          <a:xfrm>
            <a:off x="851709" y="3135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</a:t>
            </a:r>
          </a:p>
        </p:txBody>
      </p:sp>
      <p:sp>
        <p:nvSpPr>
          <p:cNvPr id="56" name="Ellipse 15">
            <a:extLst>
              <a:ext uri="{FF2B5EF4-FFF2-40B4-BE49-F238E27FC236}">
                <a16:creationId xmlns:a16="http://schemas.microsoft.com/office/drawing/2014/main" id="{DEFD4582-E729-408D-B14C-C55B76C642EF}"/>
              </a:ext>
            </a:extLst>
          </p:cNvPr>
          <p:cNvSpPr/>
          <p:nvPr/>
        </p:nvSpPr>
        <p:spPr>
          <a:xfrm>
            <a:off x="1662244" y="313285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lb</a:t>
            </a:r>
          </a:p>
        </p:txBody>
      </p:sp>
      <p:sp>
        <p:nvSpPr>
          <p:cNvPr id="57" name="Ellipse 16">
            <a:extLst>
              <a:ext uri="{FF2B5EF4-FFF2-40B4-BE49-F238E27FC236}">
                <a16:creationId xmlns:a16="http://schemas.microsoft.com/office/drawing/2014/main" id="{9157262C-29A6-484F-BAD8-1C1E66A9D5FE}"/>
              </a:ext>
            </a:extLst>
          </p:cNvPr>
          <p:cNvSpPr/>
          <p:nvPr/>
        </p:nvSpPr>
        <p:spPr>
          <a:xfrm>
            <a:off x="2424244" y="313285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lo</a:t>
            </a:r>
          </a:p>
        </p:txBody>
      </p:sp>
      <p:sp>
        <p:nvSpPr>
          <p:cNvPr id="58" name="Ellipse 17">
            <a:extLst>
              <a:ext uri="{FF2B5EF4-FFF2-40B4-BE49-F238E27FC236}">
                <a16:creationId xmlns:a16="http://schemas.microsoft.com/office/drawing/2014/main" id="{56C5A657-253A-4895-9475-41288AE256B6}"/>
              </a:ext>
            </a:extLst>
          </p:cNvPr>
          <p:cNvSpPr/>
          <p:nvPr/>
        </p:nvSpPr>
        <p:spPr>
          <a:xfrm>
            <a:off x="3186244" y="3132850"/>
            <a:ext cx="6858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lc</a:t>
            </a:r>
          </a:p>
        </p:txBody>
      </p:sp>
      <p:sp>
        <p:nvSpPr>
          <p:cNvPr id="59" name="Ellipse 18">
            <a:extLst>
              <a:ext uri="{FF2B5EF4-FFF2-40B4-BE49-F238E27FC236}">
                <a16:creationId xmlns:a16="http://schemas.microsoft.com/office/drawing/2014/main" id="{65F1D26D-B76F-4901-AD32-331EE962929C}"/>
              </a:ext>
            </a:extLst>
          </p:cNvPr>
          <p:cNvSpPr/>
          <p:nvPr/>
        </p:nvSpPr>
        <p:spPr>
          <a:xfrm>
            <a:off x="3930240" y="313285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pb</a:t>
            </a:r>
          </a:p>
        </p:txBody>
      </p:sp>
      <p:sp>
        <p:nvSpPr>
          <p:cNvPr id="60" name="Ellipse 19">
            <a:extLst>
              <a:ext uri="{FF2B5EF4-FFF2-40B4-BE49-F238E27FC236}">
                <a16:creationId xmlns:a16="http://schemas.microsoft.com/office/drawing/2014/main" id="{A17C7740-6CF7-4CD6-B8C8-A54C3827DB53}"/>
              </a:ext>
            </a:extLst>
          </p:cNvPr>
          <p:cNvSpPr/>
          <p:nvPr/>
        </p:nvSpPr>
        <p:spPr>
          <a:xfrm>
            <a:off x="4649954" y="3135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po</a:t>
            </a:r>
          </a:p>
        </p:txBody>
      </p:sp>
      <p:sp>
        <p:nvSpPr>
          <p:cNvPr id="61" name="Ellipse 20">
            <a:extLst>
              <a:ext uri="{FF2B5EF4-FFF2-40B4-BE49-F238E27FC236}">
                <a16:creationId xmlns:a16="http://schemas.microsoft.com/office/drawing/2014/main" id="{8D2D914C-F869-4B48-AC7E-01C656003E65}"/>
              </a:ext>
            </a:extLst>
          </p:cNvPr>
          <p:cNvSpPr/>
          <p:nvPr/>
        </p:nvSpPr>
        <p:spPr>
          <a:xfrm>
            <a:off x="5472244" y="3135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62" name="Ellipse 21">
            <a:extLst>
              <a:ext uri="{FF2B5EF4-FFF2-40B4-BE49-F238E27FC236}">
                <a16:creationId xmlns:a16="http://schemas.microsoft.com/office/drawing/2014/main" id="{86FEC2C6-1649-4F6E-92ED-65FC0D960F3F}"/>
              </a:ext>
            </a:extLst>
          </p:cNvPr>
          <p:cNvSpPr/>
          <p:nvPr/>
        </p:nvSpPr>
        <p:spPr>
          <a:xfrm>
            <a:off x="6196562" y="3135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bo</a:t>
            </a:r>
          </a:p>
        </p:txBody>
      </p:sp>
      <p:sp>
        <p:nvSpPr>
          <p:cNvPr id="63" name="Ellipse 22">
            <a:extLst>
              <a:ext uri="{FF2B5EF4-FFF2-40B4-BE49-F238E27FC236}">
                <a16:creationId xmlns:a16="http://schemas.microsoft.com/office/drawing/2014/main" id="{F5C3C678-2EF0-467A-AAFA-5F920F675585}"/>
              </a:ext>
            </a:extLst>
          </p:cNvPr>
          <p:cNvSpPr/>
          <p:nvPr/>
        </p:nvSpPr>
        <p:spPr>
          <a:xfrm>
            <a:off x="6996244" y="3135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bc</a:t>
            </a:r>
          </a:p>
        </p:txBody>
      </p:sp>
      <p:sp>
        <p:nvSpPr>
          <p:cNvPr id="64" name="Ellipse 23">
            <a:extLst>
              <a:ext uri="{FF2B5EF4-FFF2-40B4-BE49-F238E27FC236}">
                <a16:creationId xmlns:a16="http://schemas.microsoft.com/office/drawing/2014/main" id="{2EA5E378-7D36-456B-A1F6-7A6523A7DCD0}"/>
              </a:ext>
            </a:extLst>
          </p:cNvPr>
          <p:cNvSpPr/>
          <p:nvPr/>
        </p:nvSpPr>
        <p:spPr>
          <a:xfrm>
            <a:off x="7758244" y="3135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oc</a:t>
            </a:r>
          </a:p>
        </p:txBody>
      </p:sp>
      <p:sp>
        <p:nvSpPr>
          <p:cNvPr id="65" name="Ellipse 24">
            <a:extLst>
              <a:ext uri="{FF2B5EF4-FFF2-40B4-BE49-F238E27FC236}">
                <a16:creationId xmlns:a16="http://schemas.microsoft.com/office/drawing/2014/main" id="{3655412B-02EB-4707-AF15-DBCBAAF0C0CF}"/>
              </a:ext>
            </a:extLst>
          </p:cNvPr>
          <p:cNvSpPr/>
          <p:nvPr/>
        </p:nvSpPr>
        <p:spPr>
          <a:xfrm>
            <a:off x="851709" y="4278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lpb</a:t>
            </a:r>
          </a:p>
        </p:txBody>
      </p:sp>
      <p:sp>
        <p:nvSpPr>
          <p:cNvPr id="66" name="Ellipse 25">
            <a:extLst>
              <a:ext uri="{FF2B5EF4-FFF2-40B4-BE49-F238E27FC236}">
                <a16:creationId xmlns:a16="http://schemas.microsoft.com/office/drawing/2014/main" id="{DF2F1458-8B1C-445C-A266-7D3DCC813DCF}"/>
              </a:ext>
            </a:extLst>
          </p:cNvPr>
          <p:cNvSpPr/>
          <p:nvPr/>
        </p:nvSpPr>
        <p:spPr>
          <a:xfrm>
            <a:off x="1648009" y="4278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lpo</a:t>
            </a:r>
          </a:p>
        </p:txBody>
      </p:sp>
      <p:sp>
        <p:nvSpPr>
          <p:cNvPr id="67" name="Ellipse 26">
            <a:extLst>
              <a:ext uri="{FF2B5EF4-FFF2-40B4-BE49-F238E27FC236}">
                <a16:creationId xmlns:a16="http://schemas.microsoft.com/office/drawing/2014/main" id="{F8662A48-180A-492B-B904-4359DFFA217C}"/>
              </a:ext>
            </a:extLst>
          </p:cNvPr>
          <p:cNvSpPr/>
          <p:nvPr/>
        </p:nvSpPr>
        <p:spPr>
          <a:xfrm>
            <a:off x="2424244" y="4278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lpc</a:t>
            </a:r>
          </a:p>
        </p:txBody>
      </p:sp>
      <p:sp>
        <p:nvSpPr>
          <p:cNvPr id="68" name="Ellipse 27">
            <a:extLst>
              <a:ext uri="{FF2B5EF4-FFF2-40B4-BE49-F238E27FC236}">
                <a16:creationId xmlns:a16="http://schemas.microsoft.com/office/drawing/2014/main" id="{10B046CE-C8A0-4809-BA8A-C740BFC59637}"/>
              </a:ext>
            </a:extLst>
          </p:cNvPr>
          <p:cNvSpPr/>
          <p:nvPr/>
        </p:nvSpPr>
        <p:spPr>
          <a:xfrm>
            <a:off x="3186244" y="4278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lbo</a:t>
            </a:r>
          </a:p>
        </p:txBody>
      </p:sp>
      <p:sp>
        <p:nvSpPr>
          <p:cNvPr id="69" name="Ellipse 28">
            <a:extLst>
              <a:ext uri="{FF2B5EF4-FFF2-40B4-BE49-F238E27FC236}">
                <a16:creationId xmlns:a16="http://schemas.microsoft.com/office/drawing/2014/main" id="{056B1C0D-B908-48C1-A6A6-047728F5EE07}"/>
              </a:ext>
            </a:extLst>
          </p:cNvPr>
          <p:cNvSpPr/>
          <p:nvPr/>
        </p:nvSpPr>
        <p:spPr>
          <a:xfrm>
            <a:off x="3972109" y="4278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lbc</a:t>
            </a:r>
          </a:p>
        </p:txBody>
      </p:sp>
      <p:sp>
        <p:nvSpPr>
          <p:cNvPr id="70" name="Ellipse 29">
            <a:extLst>
              <a:ext uri="{FF2B5EF4-FFF2-40B4-BE49-F238E27FC236}">
                <a16:creationId xmlns:a16="http://schemas.microsoft.com/office/drawing/2014/main" id="{6349D198-E714-4790-8C24-0230C51F22BD}"/>
              </a:ext>
            </a:extLst>
          </p:cNvPr>
          <p:cNvSpPr/>
          <p:nvPr/>
        </p:nvSpPr>
        <p:spPr>
          <a:xfrm>
            <a:off x="4708150" y="4278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loc</a:t>
            </a:r>
          </a:p>
        </p:txBody>
      </p:sp>
      <p:sp>
        <p:nvSpPr>
          <p:cNvPr id="71" name="Ellipse 30">
            <a:extLst>
              <a:ext uri="{FF2B5EF4-FFF2-40B4-BE49-F238E27FC236}">
                <a16:creationId xmlns:a16="http://schemas.microsoft.com/office/drawing/2014/main" id="{30DD4535-BD7A-47E3-874F-9A7D1A62DF75}"/>
              </a:ext>
            </a:extLst>
          </p:cNvPr>
          <p:cNvSpPr/>
          <p:nvPr/>
        </p:nvSpPr>
        <p:spPr>
          <a:xfrm>
            <a:off x="5510762" y="42783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pbo</a:t>
            </a:r>
          </a:p>
        </p:txBody>
      </p:sp>
      <p:sp>
        <p:nvSpPr>
          <p:cNvPr id="72" name="Ellipse 31">
            <a:extLst>
              <a:ext uri="{FF2B5EF4-FFF2-40B4-BE49-F238E27FC236}">
                <a16:creationId xmlns:a16="http://schemas.microsoft.com/office/drawing/2014/main" id="{C94E86F0-5A3B-46C8-8A54-C62A5BE641D9}"/>
              </a:ext>
            </a:extLst>
          </p:cNvPr>
          <p:cNvSpPr/>
          <p:nvPr/>
        </p:nvSpPr>
        <p:spPr>
          <a:xfrm>
            <a:off x="6229219" y="4270826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pbc</a:t>
            </a:r>
          </a:p>
        </p:txBody>
      </p:sp>
      <p:sp>
        <p:nvSpPr>
          <p:cNvPr id="73" name="Ellipse 32">
            <a:extLst>
              <a:ext uri="{FF2B5EF4-FFF2-40B4-BE49-F238E27FC236}">
                <a16:creationId xmlns:a16="http://schemas.microsoft.com/office/drawing/2014/main" id="{AF813CB0-668B-4A28-A5EE-6C08945D50C6}"/>
              </a:ext>
            </a:extLst>
          </p:cNvPr>
          <p:cNvSpPr/>
          <p:nvPr/>
        </p:nvSpPr>
        <p:spPr>
          <a:xfrm>
            <a:off x="6996244" y="4270826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poc</a:t>
            </a:r>
          </a:p>
        </p:txBody>
      </p:sp>
      <p:sp>
        <p:nvSpPr>
          <p:cNvPr id="74" name="Ellipse 33">
            <a:extLst>
              <a:ext uri="{FF2B5EF4-FFF2-40B4-BE49-F238E27FC236}">
                <a16:creationId xmlns:a16="http://schemas.microsoft.com/office/drawing/2014/main" id="{3454CA40-B493-4C3A-9912-961A3ECEB0C4}"/>
              </a:ext>
            </a:extLst>
          </p:cNvPr>
          <p:cNvSpPr/>
          <p:nvPr/>
        </p:nvSpPr>
        <p:spPr>
          <a:xfrm>
            <a:off x="7758244" y="4270826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boc</a:t>
            </a:r>
          </a:p>
        </p:txBody>
      </p:sp>
      <p:sp>
        <p:nvSpPr>
          <p:cNvPr id="75" name="Ellipse 34">
            <a:extLst>
              <a:ext uri="{FF2B5EF4-FFF2-40B4-BE49-F238E27FC236}">
                <a16:creationId xmlns:a16="http://schemas.microsoft.com/office/drawing/2014/main" id="{5B9191B6-C3EA-4F3F-9654-5CF78F2EBA1D}"/>
              </a:ext>
            </a:extLst>
          </p:cNvPr>
          <p:cNvSpPr/>
          <p:nvPr/>
        </p:nvSpPr>
        <p:spPr>
          <a:xfrm>
            <a:off x="2271844" y="546312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lpbo</a:t>
            </a:r>
          </a:p>
        </p:txBody>
      </p:sp>
      <p:sp>
        <p:nvSpPr>
          <p:cNvPr id="76" name="Ellipse 35">
            <a:extLst>
              <a:ext uri="{FF2B5EF4-FFF2-40B4-BE49-F238E27FC236}">
                <a16:creationId xmlns:a16="http://schemas.microsoft.com/office/drawing/2014/main" id="{11B6DBEC-DC2F-4084-B62A-DF76D62F2350}"/>
              </a:ext>
            </a:extLst>
          </p:cNvPr>
          <p:cNvSpPr/>
          <p:nvPr/>
        </p:nvSpPr>
        <p:spPr>
          <a:xfrm>
            <a:off x="3268724" y="546898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lpbc</a:t>
            </a:r>
          </a:p>
        </p:txBody>
      </p:sp>
      <p:sp>
        <p:nvSpPr>
          <p:cNvPr id="77" name="Ellipse 36">
            <a:extLst>
              <a:ext uri="{FF2B5EF4-FFF2-40B4-BE49-F238E27FC236}">
                <a16:creationId xmlns:a16="http://schemas.microsoft.com/office/drawing/2014/main" id="{A325AC50-44BC-4305-9250-40FECC85F696}"/>
              </a:ext>
            </a:extLst>
          </p:cNvPr>
          <p:cNvSpPr/>
          <p:nvPr/>
        </p:nvSpPr>
        <p:spPr>
          <a:xfrm>
            <a:off x="4281949" y="546898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lpoc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8" name="Ellipse 37">
            <a:extLst>
              <a:ext uri="{FF2B5EF4-FFF2-40B4-BE49-F238E27FC236}">
                <a16:creationId xmlns:a16="http://schemas.microsoft.com/office/drawing/2014/main" id="{6AF9FB72-4EE0-4A8D-8EF1-5A53F848FE3F}"/>
              </a:ext>
            </a:extLst>
          </p:cNvPr>
          <p:cNvSpPr/>
          <p:nvPr/>
        </p:nvSpPr>
        <p:spPr>
          <a:xfrm>
            <a:off x="5319006" y="546312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lboc</a:t>
            </a:r>
          </a:p>
        </p:txBody>
      </p:sp>
      <p:sp>
        <p:nvSpPr>
          <p:cNvPr id="79" name="Ellipse 38">
            <a:extLst>
              <a:ext uri="{FF2B5EF4-FFF2-40B4-BE49-F238E27FC236}">
                <a16:creationId xmlns:a16="http://schemas.microsoft.com/office/drawing/2014/main" id="{2586A857-4B4E-4802-9D5B-D176EF7D5C56}"/>
              </a:ext>
            </a:extLst>
          </p:cNvPr>
          <p:cNvSpPr/>
          <p:nvPr/>
        </p:nvSpPr>
        <p:spPr>
          <a:xfrm>
            <a:off x="6310444" y="546898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pboc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Ellipse 39">
                <a:extLst>
                  <a:ext uri="{FF2B5EF4-FFF2-40B4-BE49-F238E27FC236}">
                    <a16:creationId xmlns:a16="http://schemas.microsoft.com/office/drawing/2014/main" id="{FFBCA107-A44E-46FE-918A-B42945E5F9EF}"/>
                  </a:ext>
                </a:extLst>
              </p:cNvPr>
              <p:cNvSpPr/>
              <p:nvPr/>
            </p:nvSpPr>
            <p:spPr>
              <a:xfrm>
                <a:off x="4281949" y="1292588"/>
                <a:ext cx="685800" cy="4572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3600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∅</m:t>
                      </m:r>
                    </m:oMath>
                  </m:oMathPara>
                </a14:m>
                <a:endParaRPr lang="en-US" sz="1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Ellipse 39">
                <a:extLst>
                  <a:ext uri="{FF2B5EF4-FFF2-40B4-BE49-F238E27FC236}">
                    <a16:creationId xmlns:a16="http://schemas.microsoft.com/office/drawing/2014/main" id="{FFBCA107-A44E-46FE-918A-B42945E5F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949" y="1292588"/>
                <a:ext cx="685800" cy="45720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Forme libre 4">
            <a:extLst>
              <a:ext uri="{FF2B5EF4-FFF2-40B4-BE49-F238E27FC236}">
                <a16:creationId xmlns:a16="http://schemas.microsoft.com/office/drawing/2014/main" id="{064EF1B2-CE23-47F4-A248-3DD597207856}"/>
              </a:ext>
            </a:extLst>
          </p:cNvPr>
          <p:cNvSpPr/>
          <p:nvPr/>
        </p:nvSpPr>
        <p:spPr>
          <a:xfrm>
            <a:off x="541898" y="1907924"/>
            <a:ext cx="8501449" cy="4250724"/>
          </a:xfrm>
          <a:custGeom>
            <a:avLst/>
            <a:gdLst>
              <a:gd name="connsiteX0" fmla="*/ 1581665 w 8501449"/>
              <a:gd name="connsiteY0" fmla="*/ 4250724 h 4250724"/>
              <a:gd name="connsiteX1" fmla="*/ 1458097 w 8501449"/>
              <a:gd name="connsiteY1" fmla="*/ 4003589 h 4250724"/>
              <a:gd name="connsiteX2" fmla="*/ 1433384 w 8501449"/>
              <a:gd name="connsiteY2" fmla="*/ 3966519 h 4250724"/>
              <a:gd name="connsiteX3" fmla="*/ 1408670 w 8501449"/>
              <a:gd name="connsiteY3" fmla="*/ 3904735 h 4250724"/>
              <a:gd name="connsiteX4" fmla="*/ 1334530 w 8501449"/>
              <a:gd name="connsiteY4" fmla="*/ 3805881 h 4250724"/>
              <a:gd name="connsiteX5" fmla="*/ 1309816 w 8501449"/>
              <a:gd name="connsiteY5" fmla="*/ 3768811 h 4250724"/>
              <a:gd name="connsiteX6" fmla="*/ 1272746 w 8501449"/>
              <a:gd name="connsiteY6" fmla="*/ 3744097 h 4250724"/>
              <a:gd name="connsiteX7" fmla="*/ 1210962 w 8501449"/>
              <a:gd name="connsiteY7" fmla="*/ 3669957 h 4250724"/>
              <a:gd name="connsiteX8" fmla="*/ 1173892 w 8501449"/>
              <a:gd name="connsiteY8" fmla="*/ 3645243 h 4250724"/>
              <a:gd name="connsiteX9" fmla="*/ 1112108 w 8501449"/>
              <a:gd name="connsiteY9" fmla="*/ 3571103 h 4250724"/>
              <a:gd name="connsiteX10" fmla="*/ 1037968 w 8501449"/>
              <a:gd name="connsiteY10" fmla="*/ 3521676 h 4250724"/>
              <a:gd name="connsiteX11" fmla="*/ 914400 w 8501449"/>
              <a:gd name="connsiteY11" fmla="*/ 3398108 h 4250724"/>
              <a:gd name="connsiteX12" fmla="*/ 827903 w 8501449"/>
              <a:gd name="connsiteY12" fmla="*/ 3311611 h 4250724"/>
              <a:gd name="connsiteX13" fmla="*/ 778476 w 8501449"/>
              <a:gd name="connsiteY13" fmla="*/ 3262184 h 4250724"/>
              <a:gd name="connsiteX14" fmla="*/ 729049 w 8501449"/>
              <a:gd name="connsiteY14" fmla="*/ 3188043 h 4250724"/>
              <a:gd name="connsiteX15" fmla="*/ 716692 w 8501449"/>
              <a:gd name="connsiteY15" fmla="*/ 3150973 h 4250724"/>
              <a:gd name="connsiteX16" fmla="*/ 679622 w 8501449"/>
              <a:gd name="connsiteY16" fmla="*/ 3089189 h 4250724"/>
              <a:gd name="connsiteX17" fmla="*/ 654908 w 8501449"/>
              <a:gd name="connsiteY17" fmla="*/ 3052119 h 4250724"/>
              <a:gd name="connsiteX18" fmla="*/ 617838 w 8501449"/>
              <a:gd name="connsiteY18" fmla="*/ 3027406 h 4250724"/>
              <a:gd name="connsiteX19" fmla="*/ 593124 w 8501449"/>
              <a:gd name="connsiteY19" fmla="*/ 2990335 h 4250724"/>
              <a:gd name="connsiteX20" fmla="*/ 518984 w 8501449"/>
              <a:gd name="connsiteY20" fmla="*/ 2953265 h 4250724"/>
              <a:gd name="connsiteX21" fmla="*/ 481914 w 8501449"/>
              <a:gd name="connsiteY21" fmla="*/ 2928552 h 4250724"/>
              <a:gd name="connsiteX22" fmla="*/ 407773 w 8501449"/>
              <a:gd name="connsiteY22" fmla="*/ 2891481 h 4250724"/>
              <a:gd name="connsiteX23" fmla="*/ 358346 w 8501449"/>
              <a:gd name="connsiteY23" fmla="*/ 2854411 h 4250724"/>
              <a:gd name="connsiteX24" fmla="*/ 321276 w 8501449"/>
              <a:gd name="connsiteY24" fmla="*/ 2817341 h 4250724"/>
              <a:gd name="connsiteX25" fmla="*/ 259492 w 8501449"/>
              <a:gd name="connsiteY25" fmla="*/ 2804984 h 4250724"/>
              <a:gd name="connsiteX26" fmla="*/ 185351 w 8501449"/>
              <a:gd name="connsiteY26" fmla="*/ 2743200 h 4250724"/>
              <a:gd name="connsiteX27" fmla="*/ 111211 w 8501449"/>
              <a:gd name="connsiteY27" fmla="*/ 2669060 h 4250724"/>
              <a:gd name="connsiteX28" fmla="*/ 61784 w 8501449"/>
              <a:gd name="connsiteY28" fmla="*/ 2619633 h 4250724"/>
              <a:gd name="connsiteX29" fmla="*/ 0 w 8501449"/>
              <a:gd name="connsiteY29" fmla="*/ 2533135 h 4250724"/>
              <a:gd name="connsiteX30" fmla="*/ 12357 w 8501449"/>
              <a:gd name="connsiteY30" fmla="*/ 2397211 h 4250724"/>
              <a:gd name="connsiteX31" fmla="*/ 74141 w 8501449"/>
              <a:gd name="connsiteY31" fmla="*/ 2335427 h 4250724"/>
              <a:gd name="connsiteX32" fmla="*/ 172995 w 8501449"/>
              <a:gd name="connsiteY32" fmla="*/ 2261287 h 4250724"/>
              <a:gd name="connsiteX33" fmla="*/ 259492 w 8501449"/>
              <a:gd name="connsiteY33" fmla="*/ 2236573 h 4250724"/>
              <a:gd name="connsiteX34" fmla="*/ 308919 w 8501449"/>
              <a:gd name="connsiteY34" fmla="*/ 2211860 h 4250724"/>
              <a:gd name="connsiteX35" fmla="*/ 358346 w 8501449"/>
              <a:gd name="connsiteY35" fmla="*/ 2199503 h 4250724"/>
              <a:gd name="connsiteX36" fmla="*/ 506627 w 8501449"/>
              <a:gd name="connsiteY36" fmla="*/ 2174789 h 4250724"/>
              <a:gd name="connsiteX37" fmla="*/ 667265 w 8501449"/>
              <a:gd name="connsiteY37" fmla="*/ 2187146 h 4250724"/>
              <a:gd name="connsiteX38" fmla="*/ 704335 w 8501449"/>
              <a:gd name="connsiteY38" fmla="*/ 2224216 h 4250724"/>
              <a:gd name="connsiteX39" fmla="*/ 803189 w 8501449"/>
              <a:gd name="connsiteY39" fmla="*/ 2298357 h 4250724"/>
              <a:gd name="connsiteX40" fmla="*/ 877330 w 8501449"/>
              <a:gd name="connsiteY40" fmla="*/ 2347784 h 4250724"/>
              <a:gd name="connsiteX41" fmla="*/ 914400 w 8501449"/>
              <a:gd name="connsiteY41" fmla="*/ 2384854 h 4250724"/>
              <a:gd name="connsiteX42" fmla="*/ 1000897 w 8501449"/>
              <a:gd name="connsiteY42" fmla="*/ 2409568 h 4250724"/>
              <a:gd name="connsiteX43" fmla="*/ 1025611 w 8501449"/>
              <a:gd name="connsiteY43" fmla="*/ 2446638 h 4250724"/>
              <a:gd name="connsiteX44" fmla="*/ 1037968 w 8501449"/>
              <a:gd name="connsiteY44" fmla="*/ 2483708 h 4250724"/>
              <a:gd name="connsiteX45" fmla="*/ 1075038 w 8501449"/>
              <a:gd name="connsiteY45" fmla="*/ 2508422 h 4250724"/>
              <a:gd name="connsiteX46" fmla="*/ 1112108 w 8501449"/>
              <a:gd name="connsiteY46" fmla="*/ 2582562 h 4250724"/>
              <a:gd name="connsiteX47" fmla="*/ 1136822 w 8501449"/>
              <a:gd name="connsiteY47" fmla="*/ 2656703 h 4250724"/>
              <a:gd name="connsiteX48" fmla="*/ 1161535 w 8501449"/>
              <a:gd name="connsiteY48" fmla="*/ 2706130 h 4250724"/>
              <a:gd name="connsiteX49" fmla="*/ 1198605 w 8501449"/>
              <a:gd name="connsiteY49" fmla="*/ 2817341 h 4250724"/>
              <a:gd name="connsiteX50" fmla="*/ 1248032 w 8501449"/>
              <a:gd name="connsiteY50" fmla="*/ 2842054 h 4250724"/>
              <a:gd name="connsiteX51" fmla="*/ 1309816 w 8501449"/>
              <a:gd name="connsiteY51" fmla="*/ 2891481 h 4250724"/>
              <a:gd name="connsiteX52" fmla="*/ 1334530 w 8501449"/>
              <a:gd name="connsiteY52" fmla="*/ 2928552 h 4250724"/>
              <a:gd name="connsiteX53" fmla="*/ 1408670 w 8501449"/>
              <a:gd name="connsiteY53" fmla="*/ 2953265 h 4250724"/>
              <a:gd name="connsiteX54" fmla="*/ 1507524 w 8501449"/>
              <a:gd name="connsiteY54" fmla="*/ 2990335 h 4250724"/>
              <a:gd name="connsiteX55" fmla="*/ 1556951 w 8501449"/>
              <a:gd name="connsiteY55" fmla="*/ 3015049 h 4250724"/>
              <a:gd name="connsiteX56" fmla="*/ 1767016 w 8501449"/>
              <a:gd name="connsiteY56" fmla="*/ 3002692 h 4250724"/>
              <a:gd name="connsiteX57" fmla="*/ 1865870 w 8501449"/>
              <a:gd name="connsiteY57" fmla="*/ 2903838 h 4250724"/>
              <a:gd name="connsiteX58" fmla="*/ 1915297 w 8501449"/>
              <a:gd name="connsiteY58" fmla="*/ 2804984 h 4250724"/>
              <a:gd name="connsiteX59" fmla="*/ 1902941 w 8501449"/>
              <a:gd name="connsiteY59" fmla="*/ 2681416 h 4250724"/>
              <a:gd name="connsiteX60" fmla="*/ 1890584 w 8501449"/>
              <a:gd name="connsiteY60" fmla="*/ 2644346 h 4250724"/>
              <a:gd name="connsiteX61" fmla="*/ 1816443 w 8501449"/>
              <a:gd name="connsiteY61" fmla="*/ 2570206 h 4250724"/>
              <a:gd name="connsiteX62" fmla="*/ 1791730 w 8501449"/>
              <a:gd name="connsiteY62" fmla="*/ 2533135 h 4250724"/>
              <a:gd name="connsiteX63" fmla="*/ 1779373 w 8501449"/>
              <a:gd name="connsiteY63" fmla="*/ 2397211 h 4250724"/>
              <a:gd name="connsiteX64" fmla="*/ 1767016 w 8501449"/>
              <a:gd name="connsiteY64" fmla="*/ 2360141 h 4250724"/>
              <a:gd name="connsiteX65" fmla="*/ 1742303 w 8501449"/>
              <a:gd name="connsiteY65" fmla="*/ 2273643 h 4250724"/>
              <a:gd name="connsiteX66" fmla="*/ 1729946 w 8501449"/>
              <a:gd name="connsiteY66" fmla="*/ 2236573 h 4250724"/>
              <a:gd name="connsiteX67" fmla="*/ 1692876 w 8501449"/>
              <a:gd name="connsiteY67" fmla="*/ 2199503 h 4250724"/>
              <a:gd name="connsiteX68" fmla="*/ 1668162 w 8501449"/>
              <a:gd name="connsiteY68" fmla="*/ 2162433 h 4250724"/>
              <a:gd name="connsiteX69" fmla="*/ 1594022 w 8501449"/>
              <a:gd name="connsiteY69" fmla="*/ 2088292 h 4250724"/>
              <a:gd name="connsiteX70" fmla="*/ 1544595 w 8501449"/>
              <a:gd name="connsiteY70" fmla="*/ 2038865 h 4250724"/>
              <a:gd name="connsiteX71" fmla="*/ 1495168 w 8501449"/>
              <a:gd name="connsiteY71" fmla="*/ 1989438 h 4250724"/>
              <a:gd name="connsiteX72" fmla="*/ 1458097 w 8501449"/>
              <a:gd name="connsiteY72" fmla="*/ 1940011 h 4250724"/>
              <a:gd name="connsiteX73" fmla="*/ 1383957 w 8501449"/>
              <a:gd name="connsiteY73" fmla="*/ 1865870 h 4250724"/>
              <a:gd name="connsiteX74" fmla="*/ 1359243 w 8501449"/>
              <a:gd name="connsiteY74" fmla="*/ 1828800 h 4250724"/>
              <a:gd name="connsiteX75" fmla="*/ 1285103 w 8501449"/>
              <a:gd name="connsiteY75" fmla="*/ 1767016 h 4250724"/>
              <a:gd name="connsiteX76" fmla="*/ 1223319 w 8501449"/>
              <a:gd name="connsiteY76" fmla="*/ 1692876 h 4250724"/>
              <a:gd name="connsiteX77" fmla="*/ 1173892 w 8501449"/>
              <a:gd name="connsiteY77" fmla="*/ 1581665 h 4250724"/>
              <a:gd name="connsiteX78" fmla="*/ 1161535 w 8501449"/>
              <a:gd name="connsiteY78" fmla="*/ 1519881 h 4250724"/>
              <a:gd name="connsiteX79" fmla="*/ 1136822 w 8501449"/>
              <a:gd name="connsiteY79" fmla="*/ 1433384 h 4250724"/>
              <a:gd name="connsiteX80" fmla="*/ 1149178 w 8501449"/>
              <a:gd name="connsiteY80" fmla="*/ 1223319 h 4250724"/>
              <a:gd name="connsiteX81" fmla="*/ 1248032 w 8501449"/>
              <a:gd name="connsiteY81" fmla="*/ 1136822 h 4250724"/>
              <a:gd name="connsiteX82" fmla="*/ 1346887 w 8501449"/>
              <a:gd name="connsiteY82" fmla="*/ 1087395 h 4250724"/>
              <a:gd name="connsiteX83" fmla="*/ 1445741 w 8501449"/>
              <a:gd name="connsiteY83" fmla="*/ 1062681 h 4250724"/>
              <a:gd name="connsiteX84" fmla="*/ 1532238 w 8501449"/>
              <a:gd name="connsiteY84" fmla="*/ 1037968 h 4250724"/>
              <a:gd name="connsiteX85" fmla="*/ 1680519 w 8501449"/>
              <a:gd name="connsiteY85" fmla="*/ 1050324 h 4250724"/>
              <a:gd name="connsiteX86" fmla="*/ 1754660 w 8501449"/>
              <a:gd name="connsiteY86" fmla="*/ 1124465 h 4250724"/>
              <a:gd name="connsiteX87" fmla="*/ 1791730 w 8501449"/>
              <a:gd name="connsiteY87" fmla="*/ 1161535 h 4250724"/>
              <a:gd name="connsiteX88" fmla="*/ 1828800 w 8501449"/>
              <a:gd name="connsiteY88" fmla="*/ 1433384 h 4250724"/>
              <a:gd name="connsiteX89" fmla="*/ 1878227 w 8501449"/>
              <a:gd name="connsiteY89" fmla="*/ 1618735 h 4250724"/>
              <a:gd name="connsiteX90" fmla="*/ 1927654 w 8501449"/>
              <a:gd name="connsiteY90" fmla="*/ 1767016 h 4250724"/>
              <a:gd name="connsiteX91" fmla="*/ 1940011 w 8501449"/>
              <a:gd name="connsiteY91" fmla="*/ 1804087 h 4250724"/>
              <a:gd name="connsiteX92" fmla="*/ 2063578 w 8501449"/>
              <a:gd name="connsiteY92" fmla="*/ 1915297 h 4250724"/>
              <a:gd name="connsiteX93" fmla="*/ 2088292 w 8501449"/>
              <a:gd name="connsiteY93" fmla="*/ 1952368 h 4250724"/>
              <a:gd name="connsiteX94" fmla="*/ 2125362 w 8501449"/>
              <a:gd name="connsiteY94" fmla="*/ 1964724 h 4250724"/>
              <a:gd name="connsiteX95" fmla="*/ 2446638 w 8501449"/>
              <a:gd name="connsiteY95" fmla="*/ 1952368 h 4250724"/>
              <a:gd name="connsiteX96" fmla="*/ 2483708 w 8501449"/>
              <a:gd name="connsiteY96" fmla="*/ 1915297 h 4250724"/>
              <a:gd name="connsiteX97" fmla="*/ 2496065 w 8501449"/>
              <a:gd name="connsiteY97" fmla="*/ 1878227 h 4250724"/>
              <a:gd name="connsiteX98" fmla="*/ 2533135 w 8501449"/>
              <a:gd name="connsiteY98" fmla="*/ 1853514 h 4250724"/>
              <a:gd name="connsiteX99" fmla="*/ 2582562 w 8501449"/>
              <a:gd name="connsiteY99" fmla="*/ 1742303 h 4250724"/>
              <a:gd name="connsiteX100" fmla="*/ 2594919 w 8501449"/>
              <a:gd name="connsiteY100" fmla="*/ 1692876 h 4250724"/>
              <a:gd name="connsiteX101" fmla="*/ 2644346 w 8501449"/>
              <a:gd name="connsiteY101" fmla="*/ 1618735 h 4250724"/>
              <a:gd name="connsiteX102" fmla="*/ 2669060 w 8501449"/>
              <a:gd name="connsiteY102" fmla="*/ 1581665 h 4250724"/>
              <a:gd name="connsiteX103" fmla="*/ 2718487 w 8501449"/>
              <a:gd name="connsiteY103" fmla="*/ 1495168 h 4250724"/>
              <a:gd name="connsiteX104" fmla="*/ 2730843 w 8501449"/>
              <a:gd name="connsiteY104" fmla="*/ 1458097 h 4250724"/>
              <a:gd name="connsiteX105" fmla="*/ 2743200 w 8501449"/>
              <a:gd name="connsiteY105" fmla="*/ 1309816 h 4250724"/>
              <a:gd name="connsiteX106" fmla="*/ 2780270 w 8501449"/>
              <a:gd name="connsiteY106" fmla="*/ 1272746 h 4250724"/>
              <a:gd name="connsiteX107" fmla="*/ 2804984 w 8501449"/>
              <a:gd name="connsiteY107" fmla="*/ 1235676 h 4250724"/>
              <a:gd name="connsiteX108" fmla="*/ 2879124 w 8501449"/>
              <a:gd name="connsiteY108" fmla="*/ 1210962 h 4250724"/>
              <a:gd name="connsiteX109" fmla="*/ 2916195 w 8501449"/>
              <a:gd name="connsiteY109" fmla="*/ 1173892 h 4250724"/>
              <a:gd name="connsiteX110" fmla="*/ 3027405 w 8501449"/>
              <a:gd name="connsiteY110" fmla="*/ 1149179 h 4250724"/>
              <a:gd name="connsiteX111" fmla="*/ 3089189 w 8501449"/>
              <a:gd name="connsiteY111" fmla="*/ 1124465 h 4250724"/>
              <a:gd name="connsiteX112" fmla="*/ 3150973 w 8501449"/>
              <a:gd name="connsiteY112" fmla="*/ 1112108 h 4250724"/>
              <a:gd name="connsiteX113" fmla="*/ 3188043 w 8501449"/>
              <a:gd name="connsiteY113" fmla="*/ 1099752 h 4250724"/>
              <a:gd name="connsiteX114" fmla="*/ 3225114 w 8501449"/>
              <a:gd name="connsiteY114" fmla="*/ 1062681 h 4250724"/>
              <a:gd name="connsiteX115" fmla="*/ 3237470 w 8501449"/>
              <a:gd name="connsiteY115" fmla="*/ 1025611 h 4250724"/>
              <a:gd name="connsiteX116" fmla="*/ 3274541 w 8501449"/>
              <a:gd name="connsiteY116" fmla="*/ 1000897 h 4250724"/>
              <a:gd name="connsiteX117" fmla="*/ 3299254 w 8501449"/>
              <a:gd name="connsiteY117" fmla="*/ 963827 h 4250724"/>
              <a:gd name="connsiteX118" fmla="*/ 3385751 w 8501449"/>
              <a:gd name="connsiteY118" fmla="*/ 889687 h 4250724"/>
              <a:gd name="connsiteX119" fmla="*/ 3447535 w 8501449"/>
              <a:gd name="connsiteY119" fmla="*/ 815546 h 4250724"/>
              <a:gd name="connsiteX120" fmla="*/ 3484605 w 8501449"/>
              <a:gd name="connsiteY120" fmla="*/ 790833 h 4250724"/>
              <a:gd name="connsiteX121" fmla="*/ 3509319 w 8501449"/>
              <a:gd name="connsiteY121" fmla="*/ 716692 h 4250724"/>
              <a:gd name="connsiteX122" fmla="*/ 3534032 w 8501449"/>
              <a:gd name="connsiteY122" fmla="*/ 667265 h 4250724"/>
              <a:gd name="connsiteX123" fmla="*/ 3558746 w 8501449"/>
              <a:gd name="connsiteY123" fmla="*/ 593124 h 4250724"/>
              <a:gd name="connsiteX124" fmla="*/ 3583460 w 8501449"/>
              <a:gd name="connsiteY124" fmla="*/ 518984 h 4250724"/>
              <a:gd name="connsiteX125" fmla="*/ 3608173 w 8501449"/>
              <a:gd name="connsiteY125" fmla="*/ 407773 h 4250724"/>
              <a:gd name="connsiteX126" fmla="*/ 3632887 w 8501449"/>
              <a:gd name="connsiteY126" fmla="*/ 358346 h 4250724"/>
              <a:gd name="connsiteX127" fmla="*/ 3694670 w 8501449"/>
              <a:gd name="connsiteY127" fmla="*/ 222422 h 4250724"/>
              <a:gd name="connsiteX128" fmla="*/ 3719384 w 8501449"/>
              <a:gd name="connsiteY128" fmla="*/ 135924 h 4250724"/>
              <a:gd name="connsiteX129" fmla="*/ 3756454 w 8501449"/>
              <a:gd name="connsiteY129" fmla="*/ 98854 h 4250724"/>
              <a:gd name="connsiteX130" fmla="*/ 3842951 w 8501449"/>
              <a:gd name="connsiteY130" fmla="*/ 49427 h 4250724"/>
              <a:gd name="connsiteX131" fmla="*/ 3892378 w 8501449"/>
              <a:gd name="connsiteY131" fmla="*/ 37070 h 4250724"/>
              <a:gd name="connsiteX132" fmla="*/ 3929449 w 8501449"/>
              <a:gd name="connsiteY132" fmla="*/ 24714 h 4250724"/>
              <a:gd name="connsiteX133" fmla="*/ 4040660 w 8501449"/>
              <a:gd name="connsiteY133" fmla="*/ 0 h 4250724"/>
              <a:gd name="connsiteX134" fmla="*/ 4374292 w 8501449"/>
              <a:gd name="connsiteY134" fmla="*/ 12357 h 4250724"/>
              <a:gd name="connsiteX135" fmla="*/ 4411362 w 8501449"/>
              <a:gd name="connsiteY135" fmla="*/ 24714 h 4250724"/>
              <a:gd name="connsiteX136" fmla="*/ 4448432 w 8501449"/>
              <a:gd name="connsiteY136" fmla="*/ 61784 h 4250724"/>
              <a:gd name="connsiteX137" fmla="*/ 4497860 w 8501449"/>
              <a:gd name="connsiteY137" fmla="*/ 160638 h 4250724"/>
              <a:gd name="connsiteX138" fmla="*/ 4485503 w 8501449"/>
              <a:gd name="connsiteY138" fmla="*/ 420130 h 4250724"/>
              <a:gd name="connsiteX139" fmla="*/ 4473146 w 8501449"/>
              <a:gd name="connsiteY139" fmla="*/ 457200 h 4250724"/>
              <a:gd name="connsiteX140" fmla="*/ 4436076 w 8501449"/>
              <a:gd name="connsiteY140" fmla="*/ 568411 h 4250724"/>
              <a:gd name="connsiteX141" fmla="*/ 4399005 w 8501449"/>
              <a:gd name="connsiteY141" fmla="*/ 605481 h 4250724"/>
              <a:gd name="connsiteX142" fmla="*/ 4386649 w 8501449"/>
              <a:gd name="connsiteY142" fmla="*/ 642552 h 4250724"/>
              <a:gd name="connsiteX143" fmla="*/ 4324865 w 8501449"/>
              <a:gd name="connsiteY143" fmla="*/ 716692 h 4250724"/>
              <a:gd name="connsiteX144" fmla="*/ 4287795 w 8501449"/>
              <a:gd name="connsiteY144" fmla="*/ 741406 h 4250724"/>
              <a:gd name="connsiteX145" fmla="*/ 4238368 w 8501449"/>
              <a:gd name="connsiteY145" fmla="*/ 815546 h 4250724"/>
              <a:gd name="connsiteX146" fmla="*/ 4188941 w 8501449"/>
              <a:gd name="connsiteY146" fmla="*/ 914400 h 4250724"/>
              <a:gd name="connsiteX147" fmla="*/ 4164227 w 8501449"/>
              <a:gd name="connsiteY147" fmla="*/ 963827 h 4250724"/>
              <a:gd name="connsiteX148" fmla="*/ 4127157 w 8501449"/>
              <a:gd name="connsiteY148" fmla="*/ 988541 h 4250724"/>
              <a:gd name="connsiteX149" fmla="*/ 4114800 w 8501449"/>
              <a:gd name="connsiteY149" fmla="*/ 1025611 h 4250724"/>
              <a:gd name="connsiteX150" fmla="*/ 4090087 w 8501449"/>
              <a:gd name="connsiteY150" fmla="*/ 1075038 h 4250724"/>
              <a:gd name="connsiteX151" fmla="*/ 4040660 w 8501449"/>
              <a:gd name="connsiteY151" fmla="*/ 1173892 h 4250724"/>
              <a:gd name="connsiteX152" fmla="*/ 4028303 w 8501449"/>
              <a:gd name="connsiteY152" fmla="*/ 1223319 h 4250724"/>
              <a:gd name="connsiteX153" fmla="*/ 4053016 w 8501449"/>
              <a:gd name="connsiteY153" fmla="*/ 1309816 h 4250724"/>
              <a:gd name="connsiteX154" fmla="*/ 4065373 w 8501449"/>
              <a:gd name="connsiteY154" fmla="*/ 1346887 h 4250724"/>
              <a:gd name="connsiteX155" fmla="*/ 4102443 w 8501449"/>
              <a:gd name="connsiteY155" fmla="*/ 1383957 h 4250724"/>
              <a:gd name="connsiteX156" fmla="*/ 4102443 w 8501449"/>
              <a:gd name="connsiteY156" fmla="*/ 1692876 h 4250724"/>
              <a:gd name="connsiteX157" fmla="*/ 4139514 w 8501449"/>
              <a:gd name="connsiteY157" fmla="*/ 1791730 h 4250724"/>
              <a:gd name="connsiteX158" fmla="*/ 4188941 w 8501449"/>
              <a:gd name="connsiteY158" fmla="*/ 1804087 h 4250724"/>
              <a:gd name="connsiteX159" fmla="*/ 4226011 w 8501449"/>
              <a:gd name="connsiteY159" fmla="*/ 1828800 h 4250724"/>
              <a:gd name="connsiteX160" fmla="*/ 4263081 w 8501449"/>
              <a:gd name="connsiteY160" fmla="*/ 1841157 h 4250724"/>
              <a:gd name="connsiteX161" fmla="*/ 5016843 w 8501449"/>
              <a:gd name="connsiteY161" fmla="*/ 1816443 h 4250724"/>
              <a:gd name="connsiteX162" fmla="*/ 5239265 w 8501449"/>
              <a:gd name="connsiteY162" fmla="*/ 1791730 h 4250724"/>
              <a:gd name="connsiteX163" fmla="*/ 5301049 w 8501449"/>
              <a:gd name="connsiteY163" fmla="*/ 1767016 h 4250724"/>
              <a:gd name="connsiteX164" fmla="*/ 5350476 w 8501449"/>
              <a:gd name="connsiteY164" fmla="*/ 1754660 h 4250724"/>
              <a:gd name="connsiteX165" fmla="*/ 5436973 w 8501449"/>
              <a:gd name="connsiteY165" fmla="*/ 1717589 h 4250724"/>
              <a:gd name="connsiteX166" fmla="*/ 5535827 w 8501449"/>
              <a:gd name="connsiteY166" fmla="*/ 1692876 h 4250724"/>
              <a:gd name="connsiteX167" fmla="*/ 5634681 w 8501449"/>
              <a:gd name="connsiteY167" fmla="*/ 1606379 h 4250724"/>
              <a:gd name="connsiteX168" fmla="*/ 5659395 w 8501449"/>
              <a:gd name="connsiteY168" fmla="*/ 1544595 h 4250724"/>
              <a:gd name="connsiteX169" fmla="*/ 5684108 w 8501449"/>
              <a:gd name="connsiteY169" fmla="*/ 1507524 h 4250724"/>
              <a:gd name="connsiteX170" fmla="*/ 5708822 w 8501449"/>
              <a:gd name="connsiteY170" fmla="*/ 1359243 h 4250724"/>
              <a:gd name="connsiteX171" fmla="*/ 5770605 w 8501449"/>
              <a:gd name="connsiteY171" fmla="*/ 1260389 h 4250724"/>
              <a:gd name="connsiteX172" fmla="*/ 5807676 w 8501449"/>
              <a:gd name="connsiteY172" fmla="*/ 1235676 h 4250724"/>
              <a:gd name="connsiteX173" fmla="*/ 5955957 w 8501449"/>
              <a:gd name="connsiteY173" fmla="*/ 1136822 h 4250724"/>
              <a:gd name="connsiteX174" fmla="*/ 6277232 w 8501449"/>
              <a:gd name="connsiteY174" fmla="*/ 1161535 h 4250724"/>
              <a:gd name="connsiteX175" fmla="*/ 6289589 w 8501449"/>
              <a:gd name="connsiteY175" fmla="*/ 1210962 h 4250724"/>
              <a:gd name="connsiteX176" fmla="*/ 6326660 w 8501449"/>
              <a:gd name="connsiteY176" fmla="*/ 1248033 h 4250724"/>
              <a:gd name="connsiteX177" fmla="*/ 6363730 w 8501449"/>
              <a:gd name="connsiteY177" fmla="*/ 1322173 h 4250724"/>
              <a:gd name="connsiteX178" fmla="*/ 6413157 w 8501449"/>
              <a:gd name="connsiteY178" fmla="*/ 1346887 h 4250724"/>
              <a:gd name="connsiteX179" fmla="*/ 6524368 w 8501449"/>
              <a:gd name="connsiteY179" fmla="*/ 1297460 h 4250724"/>
              <a:gd name="connsiteX180" fmla="*/ 6573795 w 8501449"/>
              <a:gd name="connsiteY180" fmla="*/ 1285103 h 4250724"/>
              <a:gd name="connsiteX181" fmla="*/ 6672649 w 8501449"/>
              <a:gd name="connsiteY181" fmla="*/ 1223319 h 4250724"/>
              <a:gd name="connsiteX182" fmla="*/ 6746789 w 8501449"/>
              <a:gd name="connsiteY182" fmla="*/ 1210962 h 4250724"/>
              <a:gd name="connsiteX183" fmla="*/ 7166919 w 8501449"/>
              <a:gd name="connsiteY183" fmla="*/ 1285103 h 4250724"/>
              <a:gd name="connsiteX184" fmla="*/ 7179276 w 8501449"/>
              <a:gd name="connsiteY184" fmla="*/ 1334530 h 4250724"/>
              <a:gd name="connsiteX185" fmla="*/ 7154562 w 8501449"/>
              <a:gd name="connsiteY185" fmla="*/ 1556952 h 4250724"/>
              <a:gd name="connsiteX186" fmla="*/ 7142205 w 8501449"/>
              <a:gd name="connsiteY186" fmla="*/ 1594022 h 4250724"/>
              <a:gd name="connsiteX187" fmla="*/ 7080422 w 8501449"/>
              <a:gd name="connsiteY187" fmla="*/ 1692876 h 4250724"/>
              <a:gd name="connsiteX188" fmla="*/ 6993924 w 8501449"/>
              <a:gd name="connsiteY188" fmla="*/ 1754660 h 4250724"/>
              <a:gd name="connsiteX189" fmla="*/ 6919784 w 8501449"/>
              <a:gd name="connsiteY189" fmla="*/ 1804087 h 4250724"/>
              <a:gd name="connsiteX190" fmla="*/ 6882714 w 8501449"/>
              <a:gd name="connsiteY190" fmla="*/ 1828800 h 4250724"/>
              <a:gd name="connsiteX191" fmla="*/ 6820930 w 8501449"/>
              <a:gd name="connsiteY191" fmla="*/ 1853514 h 4250724"/>
              <a:gd name="connsiteX192" fmla="*/ 6746789 w 8501449"/>
              <a:gd name="connsiteY192" fmla="*/ 1915297 h 4250724"/>
              <a:gd name="connsiteX193" fmla="*/ 6697362 w 8501449"/>
              <a:gd name="connsiteY193" fmla="*/ 1952368 h 4250724"/>
              <a:gd name="connsiteX194" fmla="*/ 6635578 w 8501449"/>
              <a:gd name="connsiteY194" fmla="*/ 2051222 h 4250724"/>
              <a:gd name="connsiteX195" fmla="*/ 6598508 w 8501449"/>
              <a:gd name="connsiteY195" fmla="*/ 2137719 h 4250724"/>
              <a:gd name="connsiteX196" fmla="*/ 6573795 w 8501449"/>
              <a:gd name="connsiteY196" fmla="*/ 2211860 h 4250724"/>
              <a:gd name="connsiteX197" fmla="*/ 6549081 w 8501449"/>
              <a:gd name="connsiteY197" fmla="*/ 2248930 h 4250724"/>
              <a:gd name="connsiteX198" fmla="*/ 6524368 w 8501449"/>
              <a:gd name="connsiteY198" fmla="*/ 2347784 h 4250724"/>
              <a:gd name="connsiteX199" fmla="*/ 6499654 w 8501449"/>
              <a:gd name="connsiteY199" fmla="*/ 2397211 h 4250724"/>
              <a:gd name="connsiteX200" fmla="*/ 6474941 w 8501449"/>
              <a:gd name="connsiteY200" fmla="*/ 2496065 h 4250724"/>
              <a:gd name="connsiteX201" fmla="*/ 6450227 w 8501449"/>
              <a:gd name="connsiteY201" fmla="*/ 2533135 h 4250724"/>
              <a:gd name="connsiteX202" fmla="*/ 6388443 w 8501449"/>
              <a:gd name="connsiteY202" fmla="*/ 2619633 h 4250724"/>
              <a:gd name="connsiteX203" fmla="*/ 6363730 w 8501449"/>
              <a:gd name="connsiteY203" fmla="*/ 2693773 h 4250724"/>
              <a:gd name="connsiteX204" fmla="*/ 6376087 w 8501449"/>
              <a:gd name="connsiteY204" fmla="*/ 2804984 h 4250724"/>
              <a:gd name="connsiteX205" fmla="*/ 6425514 w 8501449"/>
              <a:gd name="connsiteY205" fmla="*/ 2879124 h 4250724"/>
              <a:gd name="connsiteX206" fmla="*/ 6474941 w 8501449"/>
              <a:gd name="connsiteY206" fmla="*/ 2953265 h 4250724"/>
              <a:gd name="connsiteX207" fmla="*/ 6524368 w 8501449"/>
              <a:gd name="connsiteY207" fmla="*/ 2990335 h 4250724"/>
              <a:gd name="connsiteX208" fmla="*/ 6561438 w 8501449"/>
              <a:gd name="connsiteY208" fmla="*/ 3002692 h 4250724"/>
              <a:gd name="connsiteX209" fmla="*/ 6944497 w 8501449"/>
              <a:gd name="connsiteY209" fmla="*/ 2965622 h 4250724"/>
              <a:gd name="connsiteX210" fmla="*/ 6993924 w 8501449"/>
              <a:gd name="connsiteY210" fmla="*/ 2953265 h 4250724"/>
              <a:gd name="connsiteX211" fmla="*/ 7030995 w 8501449"/>
              <a:gd name="connsiteY211" fmla="*/ 2928552 h 4250724"/>
              <a:gd name="connsiteX212" fmla="*/ 7092778 w 8501449"/>
              <a:gd name="connsiteY212" fmla="*/ 2903838 h 4250724"/>
              <a:gd name="connsiteX213" fmla="*/ 7117492 w 8501449"/>
              <a:gd name="connsiteY213" fmla="*/ 2866768 h 4250724"/>
              <a:gd name="connsiteX214" fmla="*/ 7154562 w 8501449"/>
              <a:gd name="connsiteY214" fmla="*/ 2829697 h 4250724"/>
              <a:gd name="connsiteX215" fmla="*/ 7166919 w 8501449"/>
              <a:gd name="connsiteY215" fmla="*/ 2780270 h 4250724"/>
              <a:gd name="connsiteX216" fmla="*/ 7203989 w 8501449"/>
              <a:gd name="connsiteY216" fmla="*/ 2693773 h 4250724"/>
              <a:gd name="connsiteX217" fmla="*/ 7241060 w 8501449"/>
              <a:gd name="connsiteY217" fmla="*/ 2409568 h 4250724"/>
              <a:gd name="connsiteX218" fmla="*/ 7302843 w 8501449"/>
              <a:gd name="connsiteY218" fmla="*/ 2347784 h 4250724"/>
              <a:gd name="connsiteX219" fmla="*/ 7339914 w 8501449"/>
              <a:gd name="connsiteY219" fmla="*/ 2298357 h 4250724"/>
              <a:gd name="connsiteX220" fmla="*/ 7438768 w 8501449"/>
              <a:gd name="connsiteY220" fmla="*/ 2248930 h 4250724"/>
              <a:gd name="connsiteX221" fmla="*/ 7475838 w 8501449"/>
              <a:gd name="connsiteY221" fmla="*/ 2224216 h 4250724"/>
              <a:gd name="connsiteX222" fmla="*/ 7821827 w 8501449"/>
              <a:gd name="connsiteY222" fmla="*/ 2236573 h 4250724"/>
              <a:gd name="connsiteX223" fmla="*/ 7858897 w 8501449"/>
              <a:gd name="connsiteY223" fmla="*/ 2248930 h 4250724"/>
              <a:gd name="connsiteX224" fmla="*/ 7908324 w 8501449"/>
              <a:gd name="connsiteY224" fmla="*/ 2261287 h 4250724"/>
              <a:gd name="connsiteX225" fmla="*/ 7945395 w 8501449"/>
              <a:gd name="connsiteY225" fmla="*/ 2298357 h 4250724"/>
              <a:gd name="connsiteX226" fmla="*/ 8081319 w 8501449"/>
              <a:gd name="connsiteY226" fmla="*/ 2397211 h 4250724"/>
              <a:gd name="connsiteX227" fmla="*/ 8130746 w 8501449"/>
              <a:gd name="connsiteY227" fmla="*/ 2446638 h 4250724"/>
              <a:gd name="connsiteX228" fmla="*/ 8180173 w 8501449"/>
              <a:gd name="connsiteY228" fmla="*/ 2471352 h 4250724"/>
              <a:gd name="connsiteX229" fmla="*/ 8241957 w 8501449"/>
              <a:gd name="connsiteY229" fmla="*/ 2508422 h 4250724"/>
              <a:gd name="connsiteX230" fmla="*/ 8291384 w 8501449"/>
              <a:gd name="connsiteY230" fmla="*/ 2520779 h 4250724"/>
              <a:gd name="connsiteX231" fmla="*/ 8353168 w 8501449"/>
              <a:gd name="connsiteY231" fmla="*/ 2545492 h 4250724"/>
              <a:gd name="connsiteX232" fmla="*/ 8452022 w 8501449"/>
              <a:gd name="connsiteY232" fmla="*/ 2607276 h 4250724"/>
              <a:gd name="connsiteX233" fmla="*/ 8501449 w 8501449"/>
              <a:gd name="connsiteY233" fmla="*/ 2631989 h 425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8501449" h="4250724">
                <a:moveTo>
                  <a:pt x="1581665" y="4250724"/>
                </a:moveTo>
                <a:cubicBezTo>
                  <a:pt x="1543928" y="4156386"/>
                  <a:pt x="1526402" y="4106048"/>
                  <a:pt x="1458097" y="4003589"/>
                </a:cubicBezTo>
                <a:cubicBezTo>
                  <a:pt x="1449859" y="3991232"/>
                  <a:pt x="1440025" y="3979802"/>
                  <a:pt x="1433384" y="3966519"/>
                </a:cubicBezTo>
                <a:cubicBezTo>
                  <a:pt x="1423464" y="3946680"/>
                  <a:pt x="1418590" y="3924574"/>
                  <a:pt x="1408670" y="3904735"/>
                </a:cubicBezTo>
                <a:cubicBezTo>
                  <a:pt x="1394702" y="3876798"/>
                  <a:pt x="1348172" y="3824070"/>
                  <a:pt x="1334530" y="3805881"/>
                </a:cubicBezTo>
                <a:cubicBezTo>
                  <a:pt x="1325619" y="3794000"/>
                  <a:pt x="1320317" y="3779312"/>
                  <a:pt x="1309816" y="3768811"/>
                </a:cubicBezTo>
                <a:cubicBezTo>
                  <a:pt x="1299315" y="3758310"/>
                  <a:pt x="1284155" y="3753604"/>
                  <a:pt x="1272746" y="3744097"/>
                </a:cubicBezTo>
                <a:cubicBezTo>
                  <a:pt x="1151289" y="3642881"/>
                  <a:pt x="1308161" y="3767156"/>
                  <a:pt x="1210962" y="3669957"/>
                </a:cubicBezTo>
                <a:cubicBezTo>
                  <a:pt x="1200461" y="3659456"/>
                  <a:pt x="1186249" y="3653481"/>
                  <a:pt x="1173892" y="3645243"/>
                </a:cubicBezTo>
                <a:cubicBezTo>
                  <a:pt x="1151924" y="3612293"/>
                  <a:pt x="1145041" y="3596718"/>
                  <a:pt x="1112108" y="3571103"/>
                </a:cubicBezTo>
                <a:cubicBezTo>
                  <a:pt x="1088663" y="3552868"/>
                  <a:pt x="1058970" y="3542678"/>
                  <a:pt x="1037968" y="3521676"/>
                </a:cubicBezTo>
                <a:lnTo>
                  <a:pt x="914400" y="3398108"/>
                </a:lnTo>
                <a:lnTo>
                  <a:pt x="827903" y="3311611"/>
                </a:lnTo>
                <a:lnTo>
                  <a:pt x="778476" y="3262184"/>
                </a:lnTo>
                <a:cubicBezTo>
                  <a:pt x="749094" y="3174041"/>
                  <a:pt x="790756" y="3280604"/>
                  <a:pt x="729049" y="3188043"/>
                </a:cubicBezTo>
                <a:cubicBezTo>
                  <a:pt x="721824" y="3177205"/>
                  <a:pt x="722517" y="3162623"/>
                  <a:pt x="716692" y="3150973"/>
                </a:cubicBezTo>
                <a:cubicBezTo>
                  <a:pt x="705951" y="3129491"/>
                  <a:pt x="692351" y="3109556"/>
                  <a:pt x="679622" y="3089189"/>
                </a:cubicBezTo>
                <a:cubicBezTo>
                  <a:pt x="671751" y="3076595"/>
                  <a:pt x="665409" y="3062620"/>
                  <a:pt x="654908" y="3052119"/>
                </a:cubicBezTo>
                <a:cubicBezTo>
                  <a:pt x="644407" y="3041618"/>
                  <a:pt x="630195" y="3035644"/>
                  <a:pt x="617838" y="3027406"/>
                </a:cubicBezTo>
                <a:cubicBezTo>
                  <a:pt x="609600" y="3015049"/>
                  <a:pt x="603625" y="3000836"/>
                  <a:pt x="593124" y="2990335"/>
                </a:cubicBezTo>
                <a:cubicBezTo>
                  <a:pt x="557714" y="2954925"/>
                  <a:pt x="559182" y="2973364"/>
                  <a:pt x="518984" y="2953265"/>
                </a:cubicBezTo>
                <a:cubicBezTo>
                  <a:pt x="505701" y="2946624"/>
                  <a:pt x="494896" y="2935764"/>
                  <a:pt x="481914" y="2928552"/>
                </a:cubicBezTo>
                <a:cubicBezTo>
                  <a:pt x="457760" y="2915133"/>
                  <a:pt x="431466" y="2905697"/>
                  <a:pt x="407773" y="2891481"/>
                </a:cubicBezTo>
                <a:cubicBezTo>
                  <a:pt x="390113" y="2880885"/>
                  <a:pt x="373983" y="2867814"/>
                  <a:pt x="358346" y="2854411"/>
                </a:cubicBezTo>
                <a:cubicBezTo>
                  <a:pt x="345078" y="2843038"/>
                  <a:pt x="336906" y="2825156"/>
                  <a:pt x="321276" y="2817341"/>
                </a:cubicBezTo>
                <a:cubicBezTo>
                  <a:pt x="302491" y="2807948"/>
                  <a:pt x="280087" y="2809103"/>
                  <a:pt x="259492" y="2804984"/>
                </a:cubicBezTo>
                <a:cubicBezTo>
                  <a:pt x="202891" y="2720085"/>
                  <a:pt x="274938" y="2814870"/>
                  <a:pt x="185351" y="2743200"/>
                </a:cubicBezTo>
                <a:cubicBezTo>
                  <a:pt x="158060" y="2721367"/>
                  <a:pt x="135924" y="2693773"/>
                  <a:pt x="111211" y="2669060"/>
                </a:cubicBezTo>
                <a:cubicBezTo>
                  <a:pt x="94735" y="2652584"/>
                  <a:pt x="75764" y="2638273"/>
                  <a:pt x="61784" y="2619633"/>
                </a:cubicBezTo>
                <a:cubicBezTo>
                  <a:pt x="15803" y="2558325"/>
                  <a:pt x="36138" y="2587342"/>
                  <a:pt x="0" y="2533135"/>
                </a:cubicBezTo>
                <a:cubicBezTo>
                  <a:pt x="4119" y="2487827"/>
                  <a:pt x="2825" y="2441696"/>
                  <a:pt x="12357" y="2397211"/>
                </a:cubicBezTo>
                <a:cubicBezTo>
                  <a:pt x="20237" y="2360439"/>
                  <a:pt x="49785" y="2355723"/>
                  <a:pt x="74141" y="2335427"/>
                </a:cubicBezTo>
                <a:cubicBezTo>
                  <a:pt x="138465" y="2281824"/>
                  <a:pt x="82110" y="2306729"/>
                  <a:pt x="172995" y="2261287"/>
                </a:cubicBezTo>
                <a:cubicBezTo>
                  <a:pt x="202869" y="2246350"/>
                  <a:pt x="227817" y="2248451"/>
                  <a:pt x="259492" y="2236573"/>
                </a:cubicBezTo>
                <a:cubicBezTo>
                  <a:pt x="276739" y="2230105"/>
                  <a:pt x="291672" y="2218328"/>
                  <a:pt x="308919" y="2211860"/>
                </a:cubicBezTo>
                <a:cubicBezTo>
                  <a:pt x="324820" y="2205897"/>
                  <a:pt x="341654" y="2202633"/>
                  <a:pt x="358346" y="2199503"/>
                </a:cubicBezTo>
                <a:cubicBezTo>
                  <a:pt x="407597" y="2190268"/>
                  <a:pt x="457200" y="2183027"/>
                  <a:pt x="506627" y="2174789"/>
                </a:cubicBezTo>
                <a:cubicBezTo>
                  <a:pt x="560173" y="2178908"/>
                  <a:pt x="615164" y="2174121"/>
                  <a:pt x="667265" y="2187146"/>
                </a:cubicBezTo>
                <a:cubicBezTo>
                  <a:pt x="684218" y="2191384"/>
                  <a:pt x="691184" y="2212709"/>
                  <a:pt x="704335" y="2224216"/>
                </a:cubicBezTo>
                <a:cubicBezTo>
                  <a:pt x="751296" y="2265307"/>
                  <a:pt x="759052" y="2268931"/>
                  <a:pt x="803189" y="2298357"/>
                </a:cubicBezTo>
                <a:cubicBezTo>
                  <a:pt x="856647" y="2378542"/>
                  <a:pt x="791398" y="2298680"/>
                  <a:pt x="877330" y="2347784"/>
                </a:cubicBezTo>
                <a:cubicBezTo>
                  <a:pt x="892503" y="2356454"/>
                  <a:pt x="899860" y="2375161"/>
                  <a:pt x="914400" y="2384854"/>
                </a:cubicBezTo>
                <a:cubicBezTo>
                  <a:pt x="925037" y="2391945"/>
                  <a:pt x="994305" y="2407920"/>
                  <a:pt x="1000897" y="2409568"/>
                </a:cubicBezTo>
                <a:cubicBezTo>
                  <a:pt x="1009135" y="2421925"/>
                  <a:pt x="1018969" y="2433355"/>
                  <a:pt x="1025611" y="2446638"/>
                </a:cubicBezTo>
                <a:cubicBezTo>
                  <a:pt x="1031436" y="2458288"/>
                  <a:pt x="1029831" y="2473537"/>
                  <a:pt x="1037968" y="2483708"/>
                </a:cubicBezTo>
                <a:cubicBezTo>
                  <a:pt x="1047245" y="2495305"/>
                  <a:pt x="1062681" y="2500184"/>
                  <a:pt x="1075038" y="2508422"/>
                </a:cubicBezTo>
                <a:cubicBezTo>
                  <a:pt x="1120106" y="2643621"/>
                  <a:pt x="1048229" y="2438834"/>
                  <a:pt x="1112108" y="2582562"/>
                </a:cubicBezTo>
                <a:cubicBezTo>
                  <a:pt x="1122688" y="2606367"/>
                  <a:pt x="1125172" y="2633403"/>
                  <a:pt x="1136822" y="2656703"/>
                </a:cubicBezTo>
                <a:lnTo>
                  <a:pt x="1161535" y="2706130"/>
                </a:lnTo>
                <a:cubicBezTo>
                  <a:pt x="1167928" y="2744486"/>
                  <a:pt x="1164977" y="2789318"/>
                  <a:pt x="1198605" y="2817341"/>
                </a:cubicBezTo>
                <a:cubicBezTo>
                  <a:pt x="1212756" y="2829133"/>
                  <a:pt x="1231556" y="2833816"/>
                  <a:pt x="1248032" y="2842054"/>
                </a:cubicBezTo>
                <a:cubicBezTo>
                  <a:pt x="1318861" y="2948295"/>
                  <a:pt x="1224548" y="2823266"/>
                  <a:pt x="1309816" y="2891481"/>
                </a:cubicBezTo>
                <a:cubicBezTo>
                  <a:pt x="1321413" y="2900759"/>
                  <a:pt x="1321936" y="2920681"/>
                  <a:pt x="1334530" y="2928552"/>
                </a:cubicBezTo>
                <a:cubicBezTo>
                  <a:pt x="1356620" y="2942359"/>
                  <a:pt x="1385370" y="2941615"/>
                  <a:pt x="1408670" y="2953265"/>
                </a:cubicBezTo>
                <a:cubicBezTo>
                  <a:pt x="1473287" y="2985574"/>
                  <a:pt x="1440226" y="2973512"/>
                  <a:pt x="1507524" y="2990335"/>
                </a:cubicBezTo>
                <a:cubicBezTo>
                  <a:pt x="1524000" y="2998573"/>
                  <a:pt x="1539081" y="3010581"/>
                  <a:pt x="1556951" y="3015049"/>
                </a:cubicBezTo>
                <a:cubicBezTo>
                  <a:pt x="1657345" y="3040148"/>
                  <a:pt x="1664718" y="3025425"/>
                  <a:pt x="1767016" y="3002692"/>
                </a:cubicBezTo>
                <a:cubicBezTo>
                  <a:pt x="1799967" y="2969741"/>
                  <a:pt x="1845030" y="2945519"/>
                  <a:pt x="1865870" y="2903838"/>
                </a:cubicBezTo>
                <a:lnTo>
                  <a:pt x="1915297" y="2804984"/>
                </a:lnTo>
                <a:cubicBezTo>
                  <a:pt x="1911178" y="2763795"/>
                  <a:pt x="1909235" y="2722329"/>
                  <a:pt x="1902941" y="2681416"/>
                </a:cubicBezTo>
                <a:cubicBezTo>
                  <a:pt x="1900960" y="2668542"/>
                  <a:pt x="1898581" y="2654627"/>
                  <a:pt x="1890584" y="2644346"/>
                </a:cubicBezTo>
                <a:cubicBezTo>
                  <a:pt x="1869126" y="2616758"/>
                  <a:pt x="1835829" y="2599287"/>
                  <a:pt x="1816443" y="2570206"/>
                </a:cubicBezTo>
                <a:lnTo>
                  <a:pt x="1791730" y="2533135"/>
                </a:lnTo>
                <a:cubicBezTo>
                  <a:pt x="1787611" y="2487827"/>
                  <a:pt x="1785807" y="2442249"/>
                  <a:pt x="1779373" y="2397211"/>
                </a:cubicBezTo>
                <a:cubicBezTo>
                  <a:pt x="1777531" y="2384317"/>
                  <a:pt x="1770759" y="2372617"/>
                  <a:pt x="1767016" y="2360141"/>
                </a:cubicBezTo>
                <a:cubicBezTo>
                  <a:pt x="1758400" y="2331419"/>
                  <a:pt x="1750919" y="2302365"/>
                  <a:pt x="1742303" y="2273643"/>
                </a:cubicBezTo>
                <a:cubicBezTo>
                  <a:pt x="1738560" y="2261167"/>
                  <a:pt x="1737171" y="2247411"/>
                  <a:pt x="1729946" y="2236573"/>
                </a:cubicBezTo>
                <a:cubicBezTo>
                  <a:pt x="1720253" y="2222033"/>
                  <a:pt x="1704063" y="2212928"/>
                  <a:pt x="1692876" y="2199503"/>
                </a:cubicBezTo>
                <a:cubicBezTo>
                  <a:pt x="1683369" y="2188094"/>
                  <a:pt x="1678028" y="2173533"/>
                  <a:pt x="1668162" y="2162433"/>
                </a:cubicBezTo>
                <a:cubicBezTo>
                  <a:pt x="1644942" y="2136311"/>
                  <a:pt x="1618735" y="2113006"/>
                  <a:pt x="1594022" y="2088292"/>
                </a:cubicBezTo>
                <a:lnTo>
                  <a:pt x="1544595" y="2038865"/>
                </a:lnTo>
                <a:cubicBezTo>
                  <a:pt x="1528119" y="2022389"/>
                  <a:pt x="1509148" y="2008078"/>
                  <a:pt x="1495168" y="1989438"/>
                </a:cubicBezTo>
                <a:cubicBezTo>
                  <a:pt x="1482811" y="1972962"/>
                  <a:pt x="1471874" y="1955319"/>
                  <a:pt x="1458097" y="1940011"/>
                </a:cubicBezTo>
                <a:cubicBezTo>
                  <a:pt x="1434717" y="1914033"/>
                  <a:pt x="1403344" y="1894950"/>
                  <a:pt x="1383957" y="1865870"/>
                </a:cubicBezTo>
                <a:cubicBezTo>
                  <a:pt x="1375719" y="1853513"/>
                  <a:pt x="1369744" y="1839301"/>
                  <a:pt x="1359243" y="1828800"/>
                </a:cubicBezTo>
                <a:cubicBezTo>
                  <a:pt x="1262044" y="1731602"/>
                  <a:pt x="1386319" y="1888476"/>
                  <a:pt x="1285103" y="1767016"/>
                </a:cubicBezTo>
                <a:cubicBezTo>
                  <a:pt x="1199092" y="1663803"/>
                  <a:pt x="1331611" y="1801168"/>
                  <a:pt x="1223319" y="1692876"/>
                </a:cubicBezTo>
                <a:cubicBezTo>
                  <a:pt x="1193909" y="1604646"/>
                  <a:pt x="1213055" y="1640410"/>
                  <a:pt x="1173892" y="1581665"/>
                </a:cubicBezTo>
                <a:cubicBezTo>
                  <a:pt x="1169773" y="1561070"/>
                  <a:pt x="1166629" y="1540256"/>
                  <a:pt x="1161535" y="1519881"/>
                </a:cubicBezTo>
                <a:cubicBezTo>
                  <a:pt x="1154262" y="1490790"/>
                  <a:pt x="1138070" y="1463344"/>
                  <a:pt x="1136822" y="1433384"/>
                </a:cubicBezTo>
                <a:cubicBezTo>
                  <a:pt x="1133902" y="1363302"/>
                  <a:pt x="1138773" y="1292686"/>
                  <a:pt x="1149178" y="1223319"/>
                </a:cubicBezTo>
                <a:cubicBezTo>
                  <a:pt x="1154688" y="1186584"/>
                  <a:pt x="1232894" y="1144391"/>
                  <a:pt x="1248032" y="1136822"/>
                </a:cubicBezTo>
                <a:cubicBezTo>
                  <a:pt x="1280984" y="1120346"/>
                  <a:pt x="1311937" y="1099045"/>
                  <a:pt x="1346887" y="1087395"/>
                </a:cubicBezTo>
                <a:cubicBezTo>
                  <a:pt x="1431618" y="1059151"/>
                  <a:pt x="1326461" y="1092501"/>
                  <a:pt x="1445741" y="1062681"/>
                </a:cubicBezTo>
                <a:cubicBezTo>
                  <a:pt x="1474832" y="1055408"/>
                  <a:pt x="1503406" y="1046206"/>
                  <a:pt x="1532238" y="1037968"/>
                </a:cubicBezTo>
                <a:cubicBezTo>
                  <a:pt x="1581665" y="1042087"/>
                  <a:pt x="1632402" y="1038295"/>
                  <a:pt x="1680519" y="1050324"/>
                </a:cubicBezTo>
                <a:cubicBezTo>
                  <a:pt x="1725383" y="1061540"/>
                  <a:pt x="1730380" y="1095329"/>
                  <a:pt x="1754660" y="1124465"/>
                </a:cubicBezTo>
                <a:cubicBezTo>
                  <a:pt x="1765847" y="1137890"/>
                  <a:pt x="1779373" y="1149178"/>
                  <a:pt x="1791730" y="1161535"/>
                </a:cubicBezTo>
                <a:cubicBezTo>
                  <a:pt x="1828233" y="1307545"/>
                  <a:pt x="1775622" y="1087727"/>
                  <a:pt x="1828800" y="1433384"/>
                </a:cubicBezTo>
                <a:cubicBezTo>
                  <a:pt x="1835212" y="1475060"/>
                  <a:pt x="1866762" y="1575741"/>
                  <a:pt x="1878227" y="1618735"/>
                </a:cubicBezTo>
                <a:cubicBezTo>
                  <a:pt x="1929869" y="1812394"/>
                  <a:pt x="1875570" y="1645486"/>
                  <a:pt x="1927654" y="1767016"/>
                </a:cubicBezTo>
                <a:cubicBezTo>
                  <a:pt x="1932785" y="1778988"/>
                  <a:pt x="1932014" y="1793805"/>
                  <a:pt x="1940011" y="1804087"/>
                </a:cubicBezTo>
                <a:cubicBezTo>
                  <a:pt x="1981405" y="1857309"/>
                  <a:pt x="2014068" y="1878164"/>
                  <a:pt x="2063578" y="1915297"/>
                </a:cubicBezTo>
                <a:cubicBezTo>
                  <a:pt x="2071816" y="1927654"/>
                  <a:pt x="2076695" y="1943091"/>
                  <a:pt x="2088292" y="1952368"/>
                </a:cubicBezTo>
                <a:cubicBezTo>
                  <a:pt x="2098463" y="1960505"/>
                  <a:pt x="2112337" y="1964724"/>
                  <a:pt x="2125362" y="1964724"/>
                </a:cubicBezTo>
                <a:cubicBezTo>
                  <a:pt x="2232533" y="1964724"/>
                  <a:pt x="2339546" y="1956487"/>
                  <a:pt x="2446638" y="1952368"/>
                </a:cubicBezTo>
                <a:cubicBezTo>
                  <a:pt x="2458995" y="1940011"/>
                  <a:pt x="2474015" y="1929837"/>
                  <a:pt x="2483708" y="1915297"/>
                </a:cubicBezTo>
                <a:cubicBezTo>
                  <a:pt x="2490933" y="1904459"/>
                  <a:pt x="2487928" y="1888398"/>
                  <a:pt x="2496065" y="1878227"/>
                </a:cubicBezTo>
                <a:cubicBezTo>
                  <a:pt x="2505342" y="1866631"/>
                  <a:pt x="2520778" y="1861752"/>
                  <a:pt x="2533135" y="1853514"/>
                </a:cubicBezTo>
                <a:cubicBezTo>
                  <a:pt x="2560788" y="1715252"/>
                  <a:pt x="2521852" y="1863722"/>
                  <a:pt x="2582562" y="1742303"/>
                </a:cubicBezTo>
                <a:cubicBezTo>
                  <a:pt x="2590157" y="1727113"/>
                  <a:pt x="2587324" y="1708066"/>
                  <a:pt x="2594919" y="1692876"/>
                </a:cubicBezTo>
                <a:cubicBezTo>
                  <a:pt x="2608202" y="1666310"/>
                  <a:pt x="2627870" y="1643449"/>
                  <a:pt x="2644346" y="1618735"/>
                </a:cubicBezTo>
                <a:cubicBezTo>
                  <a:pt x="2652584" y="1606378"/>
                  <a:pt x="2662419" y="1594948"/>
                  <a:pt x="2669060" y="1581665"/>
                </a:cubicBezTo>
                <a:cubicBezTo>
                  <a:pt x="2700414" y="1518955"/>
                  <a:pt x="2683555" y="1547564"/>
                  <a:pt x="2718487" y="1495168"/>
                </a:cubicBezTo>
                <a:cubicBezTo>
                  <a:pt x="2722606" y="1482811"/>
                  <a:pt x="2729122" y="1471008"/>
                  <a:pt x="2730843" y="1458097"/>
                </a:cubicBezTo>
                <a:cubicBezTo>
                  <a:pt x="2737398" y="1408934"/>
                  <a:pt x="2730420" y="1357740"/>
                  <a:pt x="2743200" y="1309816"/>
                </a:cubicBezTo>
                <a:cubicBezTo>
                  <a:pt x="2747703" y="1292931"/>
                  <a:pt x="2769083" y="1286171"/>
                  <a:pt x="2780270" y="1272746"/>
                </a:cubicBezTo>
                <a:cubicBezTo>
                  <a:pt x="2789777" y="1261337"/>
                  <a:pt x="2792390" y="1243547"/>
                  <a:pt x="2804984" y="1235676"/>
                </a:cubicBezTo>
                <a:cubicBezTo>
                  <a:pt x="2827075" y="1221869"/>
                  <a:pt x="2879124" y="1210962"/>
                  <a:pt x="2879124" y="1210962"/>
                </a:cubicBezTo>
                <a:cubicBezTo>
                  <a:pt x="2891481" y="1198605"/>
                  <a:pt x="2901022" y="1182562"/>
                  <a:pt x="2916195" y="1173892"/>
                </a:cubicBezTo>
                <a:cubicBezTo>
                  <a:pt x="2925594" y="1168521"/>
                  <a:pt x="3023668" y="1149926"/>
                  <a:pt x="3027405" y="1149179"/>
                </a:cubicBezTo>
                <a:cubicBezTo>
                  <a:pt x="3048000" y="1140941"/>
                  <a:pt x="3067943" y="1130839"/>
                  <a:pt x="3089189" y="1124465"/>
                </a:cubicBezTo>
                <a:cubicBezTo>
                  <a:pt x="3109306" y="1118430"/>
                  <a:pt x="3130598" y="1117202"/>
                  <a:pt x="3150973" y="1112108"/>
                </a:cubicBezTo>
                <a:cubicBezTo>
                  <a:pt x="3163609" y="1108949"/>
                  <a:pt x="3175686" y="1103871"/>
                  <a:pt x="3188043" y="1099752"/>
                </a:cubicBezTo>
                <a:cubicBezTo>
                  <a:pt x="3200400" y="1087395"/>
                  <a:pt x="3215420" y="1077221"/>
                  <a:pt x="3225114" y="1062681"/>
                </a:cubicBezTo>
                <a:cubicBezTo>
                  <a:pt x="3232339" y="1051844"/>
                  <a:pt x="3229333" y="1035782"/>
                  <a:pt x="3237470" y="1025611"/>
                </a:cubicBezTo>
                <a:cubicBezTo>
                  <a:pt x="3246747" y="1014014"/>
                  <a:pt x="3262184" y="1009135"/>
                  <a:pt x="3274541" y="1000897"/>
                </a:cubicBezTo>
                <a:cubicBezTo>
                  <a:pt x="3282779" y="988540"/>
                  <a:pt x="3289747" y="975236"/>
                  <a:pt x="3299254" y="963827"/>
                </a:cubicBezTo>
                <a:cubicBezTo>
                  <a:pt x="3327939" y="929405"/>
                  <a:pt x="3349389" y="916959"/>
                  <a:pt x="3385751" y="889687"/>
                </a:cubicBezTo>
                <a:cubicBezTo>
                  <a:pt x="3410051" y="853237"/>
                  <a:pt x="3411857" y="845278"/>
                  <a:pt x="3447535" y="815546"/>
                </a:cubicBezTo>
                <a:cubicBezTo>
                  <a:pt x="3458944" y="806039"/>
                  <a:pt x="3472248" y="799071"/>
                  <a:pt x="3484605" y="790833"/>
                </a:cubicBezTo>
                <a:cubicBezTo>
                  <a:pt x="3492843" y="766119"/>
                  <a:pt x="3497669" y="739992"/>
                  <a:pt x="3509319" y="716692"/>
                </a:cubicBezTo>
                <a:cubicBezTo>
                  <a:pt x="3517557" y="700216"/>
                  <a:pt x="3527191" y="684368"/>
                  <a:pt x="3534032" y="667265"/>
                </a:cubicBezTo>
                <a:cubicBezTo>
                  <a:pt x="3543707" y="643078"/>
                  <a:pt x="3550508" y="617838"/>
                  <a:pt x="3558746" y="593124"/>
                </a:cubicBezTo>
                <a:cubicBezTo>
                  <a:pt x="3566984" y="568411"/>
                  <a:pt x="3578351" y="544528"/>
                  <a:pt x="3583460" y="518984"/>
                </a:cubicBezTo>
                <a:cubicBezTo>
                  <a:pt x="3586816" y="502201"/>
                  <a:pt x="3600692" y="427721"/>
                  <a:pt x="3608173" y="407773"/>
                </a:cubicBezTo>
                <a:cubicBezTo>
                  <a:pt x="3614641" y="390525"/>
                  <a:pt x="3624649" y="374822"/>
                  <a:pt x="3632887" y="358346"/>
                </a:cubicBezTo>
                <a:cubicBezTo>
                  <a:pt x="3661838" y="242539"/>
                  <a:pt x="3633583" y="283509"/>
                  <a:pt x="3694670" y="222422"/>
                </a:cubicBezTo>
                <a:cubicBezTo>
                  <a:pt x="3696318" y="215831"/>
                  <a:pt x="3712293" y="146560"/>
                  <a:pt x="3719384" y="135924"/>
                </a:cubicBezTo>
                <a:cubicBezTo>
                  <a:pt x="3729077" y="121384"/>
                  <a:pt x="3743029" y="110041"/>
                  <a:pt x="3756454" y="98854"/>
                </a:cubicBezTo>
                <a:cubicBezTo>
                  <a:pt x="3776007" y="82560"/>
                  <a:pt x="3820979" y="57667"/>
                  <a:pt x="3842951" y="49427"/>
                </a:cubicBezTo>
                <a:cubicBezTo>
                  <a:pt x="3858852" y="43464"/>
                  <a:pt x="3876049" y="41735"/>
                  <a:pt x="3892378" y="37070"/>
                </a:cubicBezTo>
                <a:cubicBezTo>
                  <a:pt x="3904902" y="33492"/>
                  <a:pt x="3916813" y="27873"/>
                  <a:pt x="3929449" y="24714"/>
                </a:cubicBezTo>
                <a:cubicBezTo>
                  <a:pt x="3966290" y="15504"/>
                  <a:pt x="4003590" y="8238"/>
                  <a:pt x="4040660" y="0"/>
                </a:cubicBezTo>
                <a:cubicBezTo>
                  <a:pt x="4151871" y="4119"/>
                  <a:pt x="4263252" y="4954"/>
                  <a:pt x="4374292" y="12357"/>
                </a:cubicBezTo>
                <a:cubicBezTo>
                  <a:pt x="4387288" y="13223"/>
                  <a:pt x="4400524" y="17489"/>
                  <a:pt x="4411362" y="24714"/>
                </a:cubicBezTo>
                <a:cubicBezTo>
                  <a:pt x="4425902" y="34407"/>
                  <a:pt x="4439050" y="47041"/>
                  <a:pt x="4448432" y="61784"/>
                </a:cubicBezTo>
                <a:cubicBezTo>
                  <a:pt x="4468211" y="92865"/>
                  <a:pt x="4497860" y="160638"/>
                  <a:pt x="4497860" y="160638"/>
                </a:cubicBezTo>
                <a:cubicBezTo>
                  <a:pt x="4493741" y="247135"/>
                  <a:pt x="4492694" y="333834"/>
                  <a:pt x="4485503" y="420130"/>
                </a:cubicBezTo>
                <a:cubicBezTo>
                  <a:pt x="4484421" y="433110"/>
                  <a:pt x="4476305" y="444564"/>
                  <a:pt x="4473146" y="457200"/>
                </a:cubicBezTo>
                <a:cubicBezTo>
                  <a:pt x="4460009" y="509747"/>
                  <a:pt x="4467697" y="524142"/>
                  <a:pt x="4436076" y="568411"/>
                </a:cubicBezTo>
                <a:cubicBezTo>
                  <a:pt x="4425919" y="582631"/>
                  <a:pt x="4411362" y="593124"/>
                  <a:pt x="4399005" y="605481"/>
                </a:cubicBezTo>
                <a:cubicBezTo>
                  <a:pt x="4394886" y="617838"/>
                  <a:pt x="4392474" y="630902"/>
                  <a:pt x="4386649" y="642552"/>
                </a:cubicBezTo>
                <a:cubicBezTo>
                  <a:pt x="4372764" y="670322"/>
                  <a:pt x="4348287" y="697173"/>
                  <a:pt x="4324865" y="716692"/>
                </a:cubicBezTo>
                <a:cubicBezTo>
                  <a:pt x="4313456" y="726199"/>
                  <a:pt x="4300152" y="733168"/>
                  <a:pt x="4287795" y="741406"/>
                </a:cubicBezTo>
                <a:cubicBezTo>
                  <a:pt x="4271319" y="766119"/>
                  <a:pt x="4251651" y="788980"/>
                  <a:pt x="4238368" y="815546"/>
                </a:cubicBezTo>
                <a:lnTo>
                  <a:pt x="4188941" y="914400"/>
                </a:lnTo>
                <a:cubicBezTo>
                  <a:pt x="4180703" y="930876"/>
                  <a:pt x="4179554" y="953609"/>
                  <a:pt x="4164227" y="963827"/>
                </a:cubicBezTo>
                <a:lnTo>
                  <a:pt x="4127157" y="988541"/>
                </a:lnTo>
                <a:cubicBezTo>
                  <a:pt x="4123038" y="1000898"/>
                  <a:pt x="4119931" y="1013639"/>
                  <a:pt x="4114800" y="1025611"/>
                </a:cubicBezTo>
                <a:cubicBezTo>
                  <a:pt x="4107544" y="1042542"/>
                  <a:pt x="4096555" y="1057791"/>
                  <a:pt x="4090087" y="1075038"/>
                </a:cubicBezTo>
                <a:cubicBezTo>
                  <a:pt x="4055384" y="1167579"/>
                  <a:pt x="4108960" y="1082824"/>
                  <a:pt x="4040660" y="1173892"/>
                </a:cubicBezTo>
                <a:cubicBezTo>
                  <a:pt x="4036541" y="1190368"/>
                  <a:pt x="4026766" y="1206406"/>
                  <a:pt x="4028303" y="1223319"/>
                </a:cubicBezTo>
                <a:cubicBezTo>
                  <a:pt x="4031018" y="1253182"/>
                  <a:pt x="4044400" y="1281095"/>
                  <a:pt x="4053016" y="1309816"/>
                </a:cubicBezTo>
                <a:cubicBezTo>
                  <a:pt x="4056759" y="1322292"/>
                  <a:pt x="4058148" y="1336049"/>
                  <a:pt x="4065373" y="1346887"/>
                </a:cubicBezTo>
                <a:cubicBezTo>
                  <a:pt x="4075066" y="1361427"/>
                  <a:pt x="4090086" y="1371600"/>
                  <a:pt x="4102443" y="1383957"/>
                </a:cubicBezTo>
                <a:cubicBezTo>
                  <a:pt x="4089752" y="1548954"/>
                  <a:pt x="4082424" y="1532722"/>
                  <a:pt x="4102443" y="1692876"/>
                </a:cubicBezTo>
                <a:cubicBezTo>
                  <a:pt x="4105028" y="1713556"/>
                  <a:pt x="4122650" y="1777677"/>
                  <a:pt x="4139514" y="1791730"/>
                </a:cubicBezTo>
                <a:cubicBezTo>
                  <a:pt x="4152561" y="1802602"/>
                  <a:pt x="4172465" y="1799968"/>
                  <a:pt x="4188941" y="1804087"/>
                </a:cubicBezTo>
                <a:cubicBezTo>
                  <a:pt x="4201298" y="1812325"/>
                  <a:pt x="4212728" y="1822159"/>
                  <a:pt x="4226011" y="1828800"/>
                </a:cubicBezTo>
                <a:cubicBezTo>
                  <a:pt x="4237661" y="1834625"/>
                  <a:pt x="4250057" y="1841360"/>
                  <a:pt x="4263081" y="1841157"/>
                </a:cubicBezTo>
                <a:cubicBezTo>
                  <a:pt x="4514439" y="1837229"/>
                  <a:pt x="4765589" y="1824681"/>
                  <a:pt x="5016843" y="1816443"/>
                </a:cubicBezTo>
                <a:cubicBezTo>
                  <a:pt x="5053669" y="1813374"/>
                  <a:pt x="5185114" y="1806499"/>
                  <a:pt x="5239265" y="1791730"/>
                </a:cubicBezTo>
                <a:cubicBezTo>
                  <a:pt x="5260665" y="1785894"/>
                  <a:pt x="5280006" y="1774030"/>
                  <a:pt x="5301049" y="1767016"/>
                </a:cubicBezTo>
                <a:cubicBezTo>
                  <a:pt x="5317160" y="1761646"/>
                  <a:pt x="5334147" y="1759325"/>
                  <a:pt x="5350476" y="1754660"/>
                </a:cubicBezTo>
                <a:cubicBezTo>
                  <a:pt x="5501616" y="1711478"/>
                  <a:pt x="5239290" y="1783483"/>
                  <a:pt x="5436973" y="1717589"/>
                </a:cubicBezTo>
                <a:cubicBezTo>
                  <a:pt x="5469195" y="1706848"/>
                  <a:pt x="5535827" y="1692876"/>
                  <a:pt x="5535827" y="1692876"/>
                </a:cubicBezTo>
                <a:cubicBezTo>
                  <a:pt x="5566188" y="1670105"/>
                  <a:pt x="5613351" y="1638374"/>
                  <a:pt x="5634681" y="1606379"/>
                </a:cubicBezTo>
                <a:cubicBezTo>
                  <a:pt x="5646985" y="1587923"/>
                  <a:pt x="5649475" y="1564434"/>
                  <a:pt x="5659395" y="1544595"/>
                </a:cubicBezTo>
                <a:cubicBezTo>
                  <a:pt x="5666037" y="1531312"/>
                  <a:pt x="5675870" y="1519881"/>
                  <a:pt x="5684108" y="1507524"/>
                </a:cubicBezTo>
                <a:cubicBezTo>
                  <a:pt x="5685268" y="1498246"/>
                  <a:pt x="5695214" y="1386458"/>
                  <a:pt x="5708822" y="1359243"/>
                </a:cubicBezTo>
                <a:cubicBezTo>
                  <a:pt x="5726200" y="1324488"/>
                  <a:pt x="5738273" y="1281943"/>
                  <a:pt x="5770605" y="1260389"/>
                </a:cubicBezTo>
                <a:cubicBezTo>
                  <a:pt x="5782962" y="1252151"/>
                  <a:pt x="5796637" y="1245611"/>
                  <a:pt x="5807676" y="1235676"/>
                </a:cubicBezTo>
                <a:cubicBezTo>
                  <a:pt x="5923504" y="1131432"/>
                  <a:pt x="5846731" y="1158667"/>
                  <a:pt x="5955957" y="1136822"/>
                </a:cubicBezTo>
                <a:cubicBezTo>
                  <a:pt x="6063049" y="1145060"/>
                  <a:pt x="6172382" y="1138235"/>
                  <a:pt x="6277232" y="1161535"/>
                </a:cubicBezTo>
                <a:cubicBezTo>
                  <a:pt x="6293810" y="1165219"/>
                  <a:pt x="6281163" y="1196217"/>
                  <a:pt x="6289589" y="1210962"/>
                </a:cubicBezTo>
                <a:cubicBezTo>
                  <a:pt x="6298259" y="1226135"/>
                  <a:pt x="6314303" y="1235676"/>
                  <a:pt x="6326660" y="1248033"/>
                </a:cubicBezTo>
                <a:cubicBezTo>
                  <a:pt x="6335094" y="1273337"/>
                  <a:pt x="6341617" y="1303746"/>
                  <a:pt x="6363730" y="1322173"/>
                </a:cubicBezTo>
                <a:cubicBezTo>
                  <a:pt x="6377881" y="1333965"/>
                  <a:pt x="6396681" y="1338649"/>
                  <a:pt x="6413157" y="1346887"/>
                </a:cubicBezTo>
                <a:cubicBezTo>
                  <a:pt x="6529072" y="1317908"/>
                  <a:pt x="6386944" y="1358537"/>
                  <a:pt x="6524368" y="1297460"/>
                </a:cubicBezTo>
                <a:cubicBezTo>
                  <a:pt x="6539887" y="1290563"/>
                  <a:pt x="6557319" y="1289222"/>
                  <a:pt x="6573795" y="1285103"/>
                </a:cubicBezTo>
                <a:cubicBezTo>
                  <a:pt x="6594910" y="1271026"/>
                  <a:pt x="6656250" y="1229282"/>
                  <a:pt x="6672649" y="1223319"/>
                </a:cubicBezTo>
                <a:cubicBezTo>
                  <a:pt x="6696195" y="1214757"/>
                  <a:pt x="6722076" y="1215081"/>
                  <a:pt x="6746789" y="1210962"/>
                </a:cubicBezTo>
                <a:cubicBezTo>
                  <a:pt x="6855815" y="1218231"/>
                  <a:pt x="7083530" y="1151680"/>
                  <a:pt x="7166919" y="1285103"/>
                </a:cubicBezTo>
                <a:cubicBezTo>
                  <a:pt x="7175920" y="1299504"/>
                  <a:pt x="7175157" y="1318054"/>
                  <a:pt x="7179276" y="1334530"/>
                </a:cubicBezTo>
                <a:cubicBezTo>
                  <a:pt x="7171038" y="1408671"/>
                  <a:pt x="7165112" y="1483105"/>
                  <a:pt x="7154562" y="1556952"/>
                </a:cubicBezTo>
                <a:cubicBezTo>
                  <a:pt x="7152720" y="1569846"/>
                  <a:pt x="7148442" y="1582587"/>
                  <a:pt x="7142205" y="1594022"/>
                </a:cubicBezTo>
                <a:cubicBezTo>
                  <a:pt x="7123598" y="1628135"/>
                  <a:pt x="7112754" y="1671322"/>
                  <a:pt x="7080422" y="1692876"/>
                </a:cubicBezTo>
                <a:cubicBezTo>
                  <a:pt x="6959963" y="1773178"/>
                  <a:pt x="7147106" y="1647431"/>
                  <a:pt x="6993924" y="1754660"/>
                </a:cubicBezTo>
                <a:cubicBezTo>
                  <a:pt x="6969591" y="1771693"/>
                  <a:pt x="6944497" y="1787611"/>
                  <a:pt x="6919784" y="1804087"/>
                </a:cubicBezTo>
                <a:cubicBezTo>
                  <a:pt x="6907427" y="1812325"/>
                  <a:pt x="6896503" y="1823284"/>
                  <a:pt x="6882714" y="1828800"/>
                </a:cubicBezTo>
                <a:cubicBezTo>
                  <a:pt x="6862119" y="1837038"/>
                  <a:pt x="6840769" y="1843594"/>
                  <a:pt x="6820930" y="1853514"/>
                </a:cubicBezTo>
                <a:cubicBezTo>
                  <a:pt x="6777235" y="1875362"/>
                  <a:pt x="6785047" y="1882504"/>
                  <a:pt x="6746789" y="1915297"/>
                </a:cubicBezTo>
                <a:cubicBezTo>
                  <a:pt x="6731152" y="1928700"/>
                  <a:pt x="6713838" y="1940011"/>
                  <a:pt x="6697362" y="1952368"/>
                </a:cubicBezTo>
                <a:cubicBezTo>
                  <a:pt x="6667953" y="2040597"/>
                  <a:pt x="6694324" y="2012058"/>
                  <a:pt x="6635578" y="2051222"/>
                </a:cubicBezTo>
                <a:cubicBezTo>
                  <a:pt x="6602893" y="2181971"/>
                  <a:pt x="6647270" y="2028003"/>
                  <a:pt x="6598508" y="2137719"/>
                </a:cubicBezTo>
                <a:cubicBezTo>
                  <a:pt x="6587928" y="2161524"/>
                  <a:pt x="6588245" y="2190185"/>
                  <a:pt x="6573795" y="2211860"/>
                </a:cubicBezTo>
                <a:cubicBezTo>
                  <a:pt x="6565557" y="2224217"/>
                  <a:pt x="6555723" y="2235647"/>
                  <a:pt x="6549081" y="2248930"/>
                </a:cubicBezTo>
                <a:cubicBezTo>
                  <a:pt x="6530584" y="2285923"/>
                  <a:pt x="6538469" y="2305479"/>
                  <a:pt x="6524368" y="2347784"/>
                </a:cubicBezTo>
                <a:cubicBezTo>
                  <a:pt x="6518543" y="2365259"/>
                  <a:pt x="6507892" y="2380735"/>
                  <a:pt x="6499654" y="2397211"/>
                </a:cubicBezTo>
                <a:cubicBezTo>
                  <a:pt x="6494955" y="2420704"/>
                  <a:pt x="6487605" y="2470738"/>
                  <a:pt x="6474941" y="2496065"/>
                </a:cubicBezTo>
                <a:cubicBezTo>
                  <a:pt x="6468299" y="2509348"/>
                  <a:pt x="6457595" y="2520241"/>
                  <a:pt x="6450227" y="2533135"/>
                </a:cubicBezTo>
                <a:cubicBezTo>
                  <a:pt x="6406854" y="2609037"/>
                  <a:pt x="6448828" y="2559248"/>
                  <a:pt x="6388443" y="2619633"/>
                </a:cubicBezTo>
                <a:cubicBezTo>
                  <a:pt x="6380205" y="2644346"/>
                  <a:pt x="6360853" y="2667882"/>
                  <a:pt x="6363730" y="2693773"/>
                </a:cubicBezTo>
                <a:cubicBezTo>
                  <a:pt x="6367849" y="2730843"/>
                  <a:pt x="6364292" y="2769600"/>
                  <a:pt x="6376087" y="2804984"/>
                </a:cubicBezTo>
                <a:cubicBezTo>
                  <a:pt x="6385480" y="2833162"/>
                  <a:pt x="6409039" y="2854411"/>
                  <a:pt x="6425514" y="2879124"/>
                </a:cubicBezTo>
                <a:cubicBezTo>
                  <a:pt x="6425517" y="2879128"/>
                  <a:pt x="6474937" y="2953262"/>
                  <a:pt x="6474941" y="2953265"/>
                </a:cubicBezTo>
                <a:cubicBezTo>
                  <a:pt x="6491417" y="2965622"/>
                  <a:pt x="6506487" y="2980117"/>
                  <a:pt x="6524368" y="2990335"/>
                </a:cubicBezTo>
                <a:cubicBezTo>
                  <a:pt x="6535677" y="2996797"/>
                  <a:pt x="6549081" y="2998573"/>
                  <a:pt x="6561438" y="3002692"/>
                </a:cubicBezTo>
                <a:cubicBezTo>
                  <a:pt x="6693723" y="2992109"/>
                  <a:pt x="6817357" y="2991051"/>
                  <a:pt x="6944497" y="2965622"/>
                </a:cubicBezTo>
                <a:cubicBezTo>
                  <a:pt x="6961150" y="2962291"/>
                  <a:pt x="6977448" y="2957384"/>
                  <a:pt x="6993924" y="2953265"/>
                </a:cubicBezTo>
                <a:cubicBezTo>
                  <a:pt x="7006281" y="2945027"/>
                  <a:pt x="7017712" y="2935194"/>
                  <a:pt x="7030995" y="2928552"/>
                </a:cubicBezTo>
                <a:cubicBezTo>
                  <a:pt x="7050834" y="2918632"/>
                  <a:pt x="7074729" y="2916730"/>
                  <a:pt x="7092778" y="2903838"/>
                </a:cubicBezTo>
                <a:cubicBezTo>
                  <a:pt x="7104863" y="2895206"/>
                  <a:pt x="7107985" y="2878177"/>
                  <a:pt x="7117492" y="2866768"/>
                </a:cubicBezTo>
                <a:cubicBezTo>
                  <a:pt x="7128679" y="2853343"/>
                  <a:pt x="7142205" y="2842054"/>
                  <a:pt x="7154562" y="2829697"/>
                </a:cubicBezTo>
                <a:cubicBezTo>
                  <a:pt x="7158681" y="2813221"/>
                  <a:pt x="7160956" y="2796171"/>
                  <a:pt x="7166919" y="2780270"/>
                </a:cubicBezTo>
                <a:cubicBezTo>
                  <a:pt x="7187523" y="2725326"/>
                  <a:pt x="7192831" y="2743981"/>
                  <a:pt x="7203989" y="2693773"/>
                </a:cubicBezTo>
                <a:cubicBezTo>
                  <a:pt x="7224850" y="2599902"/>
                  <a:pt x="7222107" y="2504333"/>
                  <a:pt x="7241060" y="2409568"/>
                </a:cubicBezTo>
                <a:cubicBezTo>
                  <a:pt x="7249298" y="2368376"/>
                  <a:pt x="7278128" y="2372499"/>
                  <a:pt x="7302843" y="2347784"/>
                </a:cubicBezTo>
                <a:cubicBezTo>
                  <a:pt x="7317406" y="2333221"/>
                  <a:pt x="7325351" y="2312920"/>
                  <a:pt x="7339914" y="2298357"/>
                </a:cubicBezTo>
                <a:cubicBezTo>
                  <a:pt x="7381923" y="2256349"/>
                  <a:pt x="7386682" y="2261952"/>
                  <a:pt x="7438768" y="2248930"/>
                </a:cubicBezTo>
                <a:cubicBezTo>
                  <a:pt x="7451125" y="2240692"/>
                  <a:pt x="7460995" y="2224695"/>
                  <a:pt x="7475838" y="2224216"/>
                </a:cubicBezTo>
                <a:cubicBezTo>
                  <a:pt x="7591181" y="2220495"/>
                  <a:pt x="7706663" y="2229143"/>
                  <a:pt x="7821827" y="2236573"/>
                </a:cubicBezTo>
                <a:cubicBezTo>
                  <a:pt x="7834825" y="2237412"/>
                  <a:pt x="7846373" y="2245352"/>
                  <a:pt x="7858897" y="2248930"/>
                </a:cubicBezTo>
                <a:cubicBezTo>
                  <a:pt x="7875226" y="2253596"/>
                  <a:pt x="7891848" y="2257168"/>
                  <a:pt x="7908324" y="2261287"/>
                </a:cubicBezTo>
                <a:cubicBezTo>
                  <a:pt x="7920681" y="2273644"/>
                  <a:pt x="7931970" y="2287170"/>
                  <a:pt x="7945395" y="2298357"/>
                </a:cubicBezTo>
                <a:cubicBezTo>
                  <a:pt x="8028188" y="2367349"/>
                  <a:pt x="7938825" y="2254717"/>
                  <a:pt x="8081319" y="2397211"/>
                </a:cubicBezTo>
                <a:cubicBezTo>
                  <a:pt x="8097795" y="2413687"/>
                  <a:pt x="8112106" y="2432658"/>
                  <a:pt x="8130746" y="2446638"/>
                </a:cubicBezTo>
                <a:cubicBezTo>
                  <a:pt x="8145482" y="2457690"/>
                  <a:pt x="8164071" y="2462406"/>
                  <a:pt x="8180173" y="2471352"/>
                </a:cubicBezTo>
                <a:cubicBezTo>
                  <a:pt x="8201168" y="2483016"/>
                  <a:pt x="8220010" y="2498668"/>
                  <a:pt x="8241957" y="2508422"/>
                </a:cubicBezTo>
                <a:cubicBezTo>
                  <a:pt x="8257476" y="2515319"/>
                  <a:pt x="8275273" y="2515409"/>
                  <a:pt x="8291384" y="2520779"/>
                </a:cubicBezTo>
                <a:cubicBezTo>
                  <a:pt x="8312427" y="2527793"/>
                  <a:pt x="8332573" y="2537254"/>
                  <a:pt x="8353168" y="2545492"/>
                </a:cubicBezTo>
                <a:cubicBezTo>
                  <a:pt x="8400713" y="2616811"/>
                  <a:pt x="8349089" y="2555811"/>
                  <a:pt x="8452022" y="2607276"/>
                </a:cubicBezTo>
                <a:lnTo>
                  <a:pt x="8501449" y="2631989"/>
                </a:ln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ZoneTexte 6">
            <a:extLst>
              <a:ext uri="{FF2B5EF4-FFF2-40B4-BE49-F238E27FC236}">
                <a16:creationId xmlns:a16="http://schemas.microsoft.com/office/drawing/2014/main" id="{08EB78A4-68A1-4F67-BFCD-6AA891E26A05}"/>
              </a:ext>
            </a:extLst>
          </p:cNvPr>
          <p:cNvSpPr txBox="1"/>
          <p:nvPr/>
        </p:nvSpPr>
        <p:spPr>
          <a:xfrm>
            <a:off x="7720144" y="2229642"/>
            <a:ext cx="140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frequent itemsets</a:t>
            </a:r>
          </a:p>
        </p:txBody>
      </p:sp>
      <p:sp>
        <p:nvSpPr>
          <p:cNvPr id="83" name="ZoneTexte 40">
            <a:extLst>
              <a:ext uri="{FF2B5EF4-FFF2-40B4-BE49-F238E27FC236}">
                <a16:creationId xmlns:a16="http://schemas.microsoft.com/office/drawing/2014/main" id="{86D74DC8-1D39-491D-BCA3-775B6696D645}"/>
              </a:ext>
            </a:extLst>
          </p:cNvPr>
          <p:cNvSpPr txBox="1"/>
          <p:nvPr/>
        </p:nvSpPr>
        <p:spPr>
          <a:xfrm>
            <a:off x="7369288" y="5029200"/>
            <a:ext cx="17366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Minimal rare</a:t>
            </a:r>
          </a:p>
          <a:p>
            <a:r>
              <a:rPr lang="en-US" b="1" dirty="0"/>
              <a:t>itemsets</a:t>
            </a:r>
          </a:p>
        </p:txBody>
      </p:sp>
      <p:sp>
        <p:nvSpPr>
          <p:cNvPr id="84" name="ZoneTexte 5">
            <a:extLst>
              <a:ext uri="{FF2B5EF4-FFF2-40B4-BE49-F238E27FC236}">
                <a16:creationId xmlns:a16="http://schemas.microsoft.com/office/drawing/2014/main" id="{DA724D26-33CC-499C-BF5E-8F8C71133A6D}"/>
              </a:ext>
            </a:extLst>
          </p:cNvPr>
          <p:cNvSpPr txBox="1"/>
          <p:nvPr/>
        </p:nvSpPr>
        <p:spPr>
          <a:xfrm>
            <a:off x="138244" y="5163234"/>
            <a:ext cx="1371600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l = lemon</a:t>
            </a:r>
          </a:p>
          <a:p>
            <a:r>
              <a:rPr lang="en-US"/>
              <a:t>p = pasta</a:t>
            </a:r>
          </a:p>
          <a:p>
            <a:r>
              <a:rPr lang="en-US"/>
              <a:t>b = bread</a:t>
            </a:r>
          </a:p>
          <a:p>
            <a:r>
              <a:rPr lang="en-US"/>
              <a:t>0 = orange</a:t>
            </a:r>
          </a:p>
          <a:p>
            <a:r>
              <a:rPr lang="en-US"/>
              <a:t>c = cake</a:t>
            </a:r>
          </a:p>
        </p:txBody>
      </p:sp>
      <p:sp>
        <p:nvSpPr>
          <p:cNvPr id="85" name="Slide Number Placeholder 3">
            <a:extLst>
              <a:ext uri="{FF2B5EF4-FFF2-40B4-BE49-F238E27FC236}">
                <a16:creationId xmlns:a16="http://schemas.microsoft.com/office/drawing/2014/main" id="{853BB7C6-B78D-48B8-A712-028B764AA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6" name="ZoneTexte 3">
            <a:extLst>
              <a:ext uri="{FF2B5EF4-FFF2-40B4-BE49-F238E27FC236}">
                <a16:creationId xmlns:a16="http://schemas.microsoft.com/office/drawing/2014/main" id="{A1C036F5-52EB-422F-B452-44D3833282A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52399" y="1200090"/>
            <a:ext cx="25908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0070C0"/>
                </a:solidFill>
              </a:rPr>
              <a:t>minsup =2</a:t>
            </a:r>
            <a:endParaRPr lang="fr-CA" sz="20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317E8EA-CFA6-4167-AC03-FB820E198764}"/>
              </a:ext>
            </a:extLst>
          </p:cNvPr>
          <p:cNvSpPr txBox="1"/>
          <p:nvPr/>
        </p:nvSpPr>
        <p:spPr>
          <a:xfrm>
            <a:off x="3038313" y="3505211"/>
            <a:ext cx="1084545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fr-CA" sz="1600" dirty="0"/>
              <a:t>Support 1</a:t>
            </a:r>
            <a:endParaRPr lang="en-US" sz="16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06CF5BF-8E1C-4565-99E9-3883A9F3FD64}"/>
              </a:ext>
            </a:extLst>
          </p:cNvPr>
          <p:cNvSpPr txBox="1"/>
          <p:nvPr/>
        </p:nvSpPr>
        <p:spPr>
          <a:xfrm>
            <a:off x="4114799" y="2397572"/>
            <a:ext cx="1084545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fr-CA" sz="1600" dirty="0"/>
              <a:t>Support 1</a:t>
            </a:r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7E57D0-79FD-4302-B79D-E56AF4B68CC5}"/>
              </a:ext>
            </a:extLst>
          </p:cNvPr>
          <p:cNvSpPr txBox="1"/>
          <p:nvPr/>
        </p:nvSpPr>
        <p:spPr>
          <a:xfrm>
            <a:off x="5876834" y="6096000"/>
            <a:ext cx="298708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b="1" dirty="0" err="1"/>
              <a:t>Interesting</a:t>
            </a:r>
            <a:r>
              <a:rPr lang="fr-CA" b="1" dirty="0"/>
              <a:t>, </a:t>
            </a:r>
            <a:r>
              <a:rPr lang="fr-CA" b="1" dirty="0" err="1"/>
              <a:t>because</a:t>
            </a:r>
            <a:r>
              <a:rPr lang="fr-CA" b="1" dirty="0"/>
              <a:t> not </a:t>
            </a:r>
            <a:r>
              <a:rPr lang="fr-CA" b="1" dirty="0" err="1"/>
              <a:t>too</a:t>
            </a:r>
            <a:r>
              <a:rPr lang="fr-CA" b="1" dirty="0"/>
              <a:t> </a:t>
            </a:r>
            <a:r>
              <a:rPr lang="fr-CA" b="1" dirty="0" err="1"/>
              <a:t>many</a:t>
            </a:r>
            <a:r>
              <a:rPr lang="fr-CA" b="1" dirty="0"/>
              <a:t> itemsets…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7743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28312-753C-4079-8BAD-BBA2C8D05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143000"/>
            <a:ext cx="8077200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CA" sz="2400" dirty="0"/>
              <a:t>It </a:t>
            </a:r>
            <a:r>
              <a:rPr lang="fr-CA" sz="2400" dirty="0" err="1"/>
              <a:t>is</a:t>
            </a:r>
            <a:r>
              <a:rPr lang="fr-CA" sz="2400" dirty="0"/>
              <a:t> not </a:t>
            </a:r>
            <a:r>
              <a:rPr lang="fr-CA" sz="2400" dirty="0" err="1"/>
              <a:t>easy</a:t>
            </a:r>
            <a:r>
              <a:rPr lang="fr-CA" sz="2400" dirty="0"/>
              <a:t>!</a:t>
            </a:r>
          </a:p>
          <a:p>
            <a:r>
              <a:rPr lang="fr-CA" sz="2400" dirty="0" err="1"/>
              <a:t>Generally</a:t>
            </a:r>
            <a:r>
              <a:rPr lang="fr-CA" sz="2400" dirty="0"/>
              <a:t>, </a:t>
            </a:r>
            <a:r>
              <a:rPr lang="fr-CA" sz="2400" dirty="0" err="1"/>
              <a:t>frequent</a:t>
            </a:r>
            <a:r>
              <a:rPr lang="fr-CA" sz="2400" dirty="0"/>
              <a:t> </a:t>
            </a:r>
            <a:r>
              <a:rPr lang="fr-CA" sz="2400" dirty="0" err="1"/>
              <a:t>itemset</a:t>
            </a:r>
            <a:r>
              <a:rPr lang="fr-CA" sz="2400" dirty="0"/>
              <a:t> </a:t>
            </a:r>
            <a:r>
              <a:rPr lang="fr-CA" sz="2400" dirty="0" err="1"/>
              <a:t>mining</a:t>
            </a:r>
            <a:r>
              <a:rPr lang="fr-CA" sz="2400" dirty="0"/>
              <a:t> </a:t>
            </a:r>
            <a:r>
              <a:rPr lang="fr-CA" sz="2400" dirty="0" err="1"/>
              <a:t>algorithms</a:t>
            </a:r>
            <a:r>
              <a:rPr lang="fr-CA" sz="2400" dirty="0"/>
              <a:t> start </a:t>
            </a:r>
            <a:r>
              <a:rPr lang="fr-CA" sz="2400" dirty="0" err="1"/>
              <a:t>from</a:t>
            </a:r>
            <a:r>
              <a:rPr lang="fr-CA" sz="2400" dirty="0"/>
              <a:t> single items and combine </a:t>
            </a:r>
            <a:r>
              <a:rPr lang="fr-CA" sz="2400" dirty="0" err="1"/>
              <a:t>them</a:t>
            </a:r>
            <a:r>
              <a:rPr lang="fr-CA" sz="2400" dirty="0"/>
              <a:t> to </a:t>
            </a:r>
            <a:r>
              <a:rPr lang="fr-CA" sz="2400" dirty="0" err="1"/>
              <a:t>find</a:t>
            </a:r>
            <a:r>
              <a:rPr lang="fr-CA" sz="2400" dirty="0"/>
              <a:t> </a:t>
            </a:r>
            <a:r>
              <a:rPr lang="fr-CA" sz="2400" dirty="0" err="1"/>
              <a:t>larger</a:t>
            </a:r>
            <a:r>
              <a:rPr lang="fr-CA" sz="2400" dirty="0"/>
              <a:t> itemsets.</a:t>
            </a:r>
          </a:p>
          <a:p>
            <a:r>
              <a:rPr lang="fr-CA" sz="2400" dirty="0"/>
              <a:t>As itemsets </a:t>
            </a:r>
            <a:r>
              <a:rPr lang="fr-CA" sz="2400" dirty="0" err="1"/>
              <a:t>become</a:t>
            </a:r>
            <a:r>
              <a:rPr lang="fr-CA" sz="2400" dirty="0"/>
              <a:t> </a:t>
            </a:r>
            <a:r>
              <a:rPr lang="fr-CA" sz="2400" dirty="0" err="1"/>
              <a:t>larger</a:t>
            </a:r>
            <a:r>
              <a:rPr lang="fr-CA" sz="2400" dirty="0"/>
              <a:t>, the support can </a:t>
            </a:r>
            <a:r>
              <a:rPr lang="fr-CA" sz="2400" dirty="0" err="1"/>
              <a:t>decrease</a:t>
            </a:r>
            <a:r>
              <a:rPr lang="fr-CA" sz="2400" dirty="0"/>
              <a:t>.</a:t>
            </a:r>
          </a:p>
          <a:p>
            <a:r>
              <a:rPr lang="fr-CA" sz="2400" dirty="0" err="1"/>
              <a:t>Thus</a:t>
            </a:r>
            <a:r>
              <a:rPr lang="fr-CA" sz="2400" dirty="0"/>
              <a:t>, to </a:t>
            </a:r>
            <a:r>
              <a:rPr lang="fr-CA" sz="2400" dirty="0" err="1"/>
              <a:t>search</a:t>
            </a:r>
            <a:r>
              <a:rPr lang="fr-CA" sz="2400" dirty="0"/>
              <a:t> for rare itemsets, </a:t>
            </a:r>
            <a:r>
              <a:rPr lang="fr-CA" sz="2400" dirty="0" err="1"/>
              <a:t>we</a:t>
            </a:r>
            <a:r>
              <a:rPr lang="fr-CA" sz="2400" dirty="0"/>
              <a:t> must « </a:t>
            </a:r>
            <a:r>
              <a:rPr lang="fr-CA" sz="2400" dirty="0" err="1"/>
              <a:t>pass</a:t>
            </a:r>
            <a:r>
              <a:rPr lang="fr-CA" sz="2400" dirty="0"/>
              <a:t> </a:t>
            </a:r>
            <a:r>
              <a:rPr lang="fr-CA" sz="2400" dirty="0" err="1"/>
              <a:t>through</a:t>
            </a:r>
            <a:r>
              <a:rPr lang="fr-CA" sz="2400" dirty="0"/>
              <a:t> » the </a:t>
            </a:r>
            <a:r>
              <a:rPr lang="fr-CA" sz="2400" dirty="0" err="1"/>
              <a:t>frequent</a:t>
            </a:r>
            <a:r>
              <a:rPr lang="fr-CA" sz="2400" dirty="0"/>
              <a:t> itemsets to </a:t>
            </a:r>
            <a:r>
              <a:rPr lang="fr-CA" sz="2400" dirty="0" err="1"/>
              <a:t>reach</a:t>
            </a:r>
            <a:r>
              <a:rPr lang="fr-CA" sz="2400" dirty="0"/>
              <a:t> the rare itemsets.  How?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D24ADD-954C-4A52-AD04-85789181F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233" y="4270472"/>
            <a:ext cx="7197167" cy="23128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DA36C7-FD5A-4C5B-A84C-8A97CBC15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3200" dirty="0"/>
              <a:t>How can </a:t>
            </a:r>
            <a:r>
              <a:rPr lang="fr-CA" sz="3200" dirty="0" err="1"/>
              <a:t>we</a:t>
            </a:r>
            <a:r>
              <a:rPr lang="fr-CA" sz="3200" dirty="0"/>
              <a:t> </a:t>
            </a:r>
            <a:r>
              <a:rPr lang="fr-CA" sz="3200" dirty="0" err="1"/>
              <a:t>find</a:t>
            </a:r>
            <a:r>
              <a:rPr lang="fr-CA" sz="3200" dirty="0"/>
              <a:t> the minimal rare itemsets?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1CD8A-401F-47E8-88CD-493E2275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D0F761F-CA96-4DD8-A1C6-B33786BDCF91}"/>
              </a:ext>
            </a:extLst>
          </p:cNvPr>
          <p:cNvSpPr/>
          <p:nvPr/>
        </p:nvSpPr>
        <p:spPr>
          <a:xfrm>
            <a:off x="1383233" y="4815681"/>
            <a:ext cx="717135" cy="1447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7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73AA7-2E24-43C8-ADC4-B0533A2E3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The </a:t>
            </a:r>
            <a:r>
              <a:rPr lang="fr-CA" dirty="0" err="1"/>
              <a:t>AprioriRare</a:t>
            </a:r>
            <a:r>
              <a:rPr lang="fr-CA" dirty="0"/>
              <a:t> </a:t>
            </a:r>
            <a:r>
              <a:rPr lang="fr-CA" dirty="0" err="1"/>
              <a:t>algorithm</a:t>
            </a:r>
            <a:r>
              <a:rPr lang="fr-CA" dirty="0"/>
              <a:t> (2007)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4F125-79D6-410E-994D-0ACDE363A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4800600"/>
          </a:xfrm>
        </p:spPr>
        <p:txBody>
          <a:bodyPr>
            <a:normAutofit fontScale="92500" lnSpcReduction="10000"/>
          </a:bodyPr>
          <a:lstStyle/>
          <a:p>
            <a:r>
              <a:rPr lang="fr-CA" sz="2800" dirty="0"/>
              <a:t>It </a:t>
            </a:r>
            <a:r>
              <a:rPr lang="fr-CA" sz="2800" dirty="0" err="1"/>
              <a:t>is</a:t>
            </a:r>
            <a:r>
              <a:rPr lang="fr-CA" sz="2800" dirty="0"/>
              <a:t> </a:t>
            </a:r>
            <a:r>
              <a:rPr lang="fr-CA" sz="2800" dirty="0" err="1"/>
              <a:t>based</a:t>
            </a:r>
            <a:r>
              <a:rPr lang="fr-CA" sz="2800" dirty="0"/>
              <a:t> on Apriori</a:t>
            </a:r>
          </a:p>
          <a:p>
            <a:r>
              <a:rPr lang="fr-CA" sz="2800" dirty="0"/>
              <a:t>As Apriori, the itemsets are </a:t>
            </a:r>
            <a:r>
              <a:rPr lang="fr-CA" sz="2800" dirty="0" err="1"/>
              <a:t>generated</a:t>
            </a:r>
            <a:r>
              <a:rPr lang="fr-CA" sz="2800" dirty="0"/>
              <a:t> by </a:t>
            </a:r>
            <a:r>
              <a:rPr lang="fr-CA" sz="2800" dirty="0" err="1"/>
              <a:t>levels</a:t>
            </a:r>
            <a:r>
              <a:rPr lang="fr-CA" sz="2800" dirty="0"/>
              <a:t>:</a:t>
            </a:r>
          </a:p>
          <a:p>
            <a:pPr lvl="1"/>
            <a:r>
              <a:rPr lang="fr-CA" sz="2400" dirty="0"/>
              <a:t>Itemsets of size 1 (one item)</a:t>
            </a:r>
          </a:p>
          <a:p>
            <a:pPr lvl="1"/>
            <a:r>
              <a:rPr lang="fr-CA" sz="2400" dirty="0"/>
              <a:t>Itemsets of size 2 (</a:t>
            </a:r>
            <a:r>
              <a:rPr lang="fr-CA" sz="2400" dirty="0" err="1"/>
              <a:t>two</a:t>
            </a:r>
            <a:r>
              <a:rPr lang="fr-CA" sz="2400" dirty="0"/>
              <a:t> items)</a:t>
            </a:r>
          </a:p>
          <a:p>
            <a:pPr lvl="1"/>
            <a:r>
              <a:rPr lang="fr-CA" sz="2400" dirty="0"/>
              <a:t>Itemsets of size 3 (</a:t>
            </a:r>
            <a:r>
              <a:rPr lang="fr-CA" sz="2400" dirty="0" err="1"/>
              <a:t>three</a:t>
            </a:r>
            <a:r>
              <a:rPr lang="fr-CA" sz="2400" dirty="0"/>
              <a:t> items)</a:t>
            </a:r>
          </a:p>
          <a:p>
            <a:pPr lvl="1"/>
            <a:r>
              <a:rPr lang="fr-CA" sz="2400" dirty="0"/>
              <a:t>…</a:t>
            </a:r>
          </a:p>
          <a:p>
            <a:r>
              <a:rPr lang="fr-CA" sz="2800" dirty="0" err="1"/>
              <a:t>Two</a:t>
            </a:r>
            <a:r>
              <a:rPr lang="fr-CA" sz="2800" dirty="0"/>
              <a:t> </a:t>
            </a:r>
            <a:r>
              <a:rPr lang="fr-CA" sz="2800" dirty="0" err="1"/>
              <a:t>differences</a:t>
            </a:r>
            <a:r>
              <a:rPr lang="fr-CA" sz="2800" dirty="0"/>
              <a:t>:</a:t>
            </a:r>
          </a:p>
          <a:p>
            <a:pPr lvl="1"/>
            <a:r>
              <a:rPr lang="fr-CA" sz="2400" dirty="0"/>
              <a:t>If </a:t>
            </a:r>
            <a:r>
              <a:rPr lang="fr-CA" sz="2400" dirty="0" err="1"/>
              <a:t>AprioriRare</a:t>
            </a:r>
            <a:r>
              <a:rPr lang="fr-CA" sz="2400" dirty="0"/>
              <a:t> </a:t>
            </a:r>
            <a:r>
              <a:rPr lang="fr-CA" sz="2400" dirty="0" err="1"/>
              <a:t>finds</a:t>
            </a:r>
            <a:r>
              <a:rPr lang="fr-CA" sz="2400" dirty="0"/>
              <a:t> an </a:t>
            </a:r>
            <a:r>
              <a:rPr lang="fr-CA" sz="2400" dirty="0" err="1"/>
              <a:t>itemset</a:t>
            </a:r>
            <a:r>
              <a:rPr lang="fr-CA" sz="2400" dirty="0"/>
              <a:t> of size k </a:t>
            </a:r>
            <a:r>
              <a:rPr lang="fr-CA" sz="2400" dirty="0" err="1"/>
              <a:t>that</a:t>
            </a:r>
            <a:r>
              <a:rPr lang="fr-CA" sz="2400" dirty="0"/>
              <a:t> </a:t>
            </a:r>
            <a:r>
              <a:rPr lang="fr-CA" sz="2400" dirty="0" err="1"/>
              <a:t>is</a:t>
            </a:r>
            <a:r>
              <a:rPr lang="fr-CA" sz="2400" dirty="0"/>
              <a:t> </a:t>
            </a:r>
            <a:r>
              <a:rPr lang="fr-CA" sz="2400" dirty="0" err="1"/>
              <a:t>infrequent</a:t>
            </a:r>
            <a:r>
              <a:rPr lang="fr-CA" sz="2400" dirty="0"/>
              <a:t>, </a:t>
            </a:r>
            <a:r>
              <a:rPr lang="fr-CA" sz="2400" dirty="0" err="1"/>
              <a:t>AprioriRare</a:t>
            </a:r>
            <a:r>
              <a:rPr lang="fr-CA" sz="2400" dirty="0"/>
              <a:t> checks if </a:t>
            </a:r>
            <a:r>
              <a:rPr lang="fr-CA" sz="2400" dirty="0" err="1"/>
              <a:t>its</a:t>
            </a:r>
            <a:r>
              <a:rPr lang="fr-CA" sz="2400" dirty="0"/>
              <a:t> </a:t>
            </a:r>
            <a:r>
              <a:rPr lang="fr-CA" sz="2400" dirty="0" err="1"/>
              <a:t>subsets</a:t>
            </a:r>
            <a:r>
              <a:rPr lang="fr-CA" sz="2400" dirty="0"/>
              <a:t> are </a:t>
            </a:r>
            <a:r>
              <a:rPr lang="fr-CA" sz="2400" dirty="0" err="1"/>
              <a:t>frequent</a:t>
            </a:r>
            <a:r>
              <a:rPr lang="fr-CA" sz="2400" dirty="0"/>
              <a:t>. If yes, </a:t>
            </a:r>
            <a:r>
              <a:rPr lang="fr-CA" sz="2400" dirty="0" err="1"/>
              <a:t>it</a:t>
            </a:r>
            <a:r>
              <a:rPr lang="fr-CA" sz="2400" dirty="0"/>
              <a:t> </a:t>
            </a:r>
            <a:r>
              <a:rPr lang="fr-CA" sz="2400" dirty="0" err="1"/>
              <a:t>is</a:t>
            </a:r>
            <a:r>
              <a:rPr lang="fr-CA" sz="2400" dirty="0"/>
              <a:t> a minimal rare </a:t>
            </a:r>
            <a:r>
              <a:rPr lang="fr-CA" sz="2400" dirty="0" err="1"/>
              <a:t>itemset</a:t>
            </a:r>
            <a:r>
              <a:rPr lang="fr-CA" sz="2400" dirty="0"/>
              <a:t>.</a:t>
            </a:r>
          </a:p>
          <a:p>
            <a:pPr lvl="1"/>
            <a:r>
              <a:rPr lang="fr-CA" sz="2400" dirty="0" err="1"/>
              <a:t>AprioriRare</a:t>
            </a:r>
            <a:r>
              <a:rPr lang="fr-CA" sz="2400" dirty="0"/>
              <a:t> do not use the </a:t>
            </a:r>
            <a:r>
              <a:rPr lang="fr-CA" sz="2400" dirty="0" err="1"/>
              <a:t>infrequent</a:t>
            </a:r>
            <a:r>
              <a:rPr lang="fr-CA" sz="2400" dirty="0"/>
              <a:t> itemsets to </a:t>
            </a:r>
            <a:r>
              <a:rPr lang="fr-CA" sz="2400" dirty="0" err="1"/>
              <a:t>generate</a:t>
            </a:r>
            <a:r>
              <a:rPr lang="fr-CA" sz="2400" dirty="0"/>
              <a:t> </a:t>
            </a:r>
            <a:r>
              <a:rPr lang="fr-CA" sz="2400" dirty="0" err="1"/>
              <a:t>larger</a:t>
            </a:r>
            <a:r>
              <a:rPr lang="fr-CA" sz="2400" dirty="0"/>
              <a:t> itemsets.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83313-DF2C-463E-8889-47949FAB2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5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0" y="1447800"/>
            <a:ext cx="7638288" cy="4800600"/>
          </a:xfrm>
        </p:spPr>
        <p:txBody>
          <a:bodyPr>
            <a:normAutofit/>
          </a:bodyPr>
          <a:lstStyle/>
          <a:p>
            <a:r>
              <a:rPr lang="en-US" sz="2800" b="1" dirty="0"/>
              <a:t>Pattern mining: </a:t>
            </a:r>
            <a:r>
              <a:rPr lang="en-US" sz="2800" dirty="0"/>
              <a:t>using algorithms to discover interesting patterns in data.</a:t>
            </a:r>
          </a:p>
          <a:p>
            <a:r>
              <a:rPr lang="en-US" sz="2800" dirty="0"/>
              <a:t>One of the most </a:t>
            </a:r>
            <a:r>
              <a:rPr lang="fr-FR" sz="2800" dirty="0"/>
              <a:t>important</a:t>
            </a:r>
            <a:r>
              <a:rPr lang="en-US" sz="2800" dirty="0"/>
              <a:t> pattern mining task is </a:t>
            </a:r>
            <a:r>
              <a:rPr lang="en-US" sz="2800" b="1" dirty="0">
                <a:solidFill>
                  <a:srgbClr val="FF0000"/>
                </a:solidFill>
              </a:rPr>
              <a:t>frequent itemset mining</a:t>
            </a:r>
            <a:r>
              <a:rPr lang="en-US" sz="2800" b="1" dirty="0"/>
              <a:t>.</a:t>
            </a:r>
          </a:p>
          <a:p>
            <a:r>
              <a:rPr lang="en-US" sz="2800" dirty="0"/>
              <a:t>It consists of finding sets of values (items) that appear frequently in the data (</a:t>
            </a:r>
            <a:r>
              <a:rPr lang="en-US" sz="2800" b="1" dirty="0"/>
              <a:t>frequent itemsets</a:t>
            </a:r>
            <a:r>
              <a:rPr lang="en-US" sz="2800" dirty="0"/>
              <a:t>).</a:t>
            </a:r>
          </a:p>
          <a:p>
            <a:r>
              <a:rPr lang="fr-CA" sz="2800" dirty="0"/>
              <a:t>T</a:t>
            </a:r>
            <a:r>
              <a:rPr lang="en-US" sz="2800" dirty="0" err="1"/>
              <a:t>oday</a:t>
            </a:r>
            <a:r>
              <a:rPr lang="en-US" sz="2800" dirty="0"/>
              <a:t>, I will talk about the opposite problem of discovering </a:t>
            </a:r>
            <a:r>
              <a:rPr lang="en-US" sz="2800" b="1" dirty="0"/>
              <a:t>rare itemsets</a:t>
            </a:r>
            <a:r>
              <a:rPr lang="en-US" sz="2800" dirty="0"/>
              <a:t>.</a:t>
            </a:r>
          </a:p>
          <a:p>
            <a:pPr marL="82296" indent="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8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AprioriRare</a:t>
            </a:r>
            <a:r>
              <a:rPr lang="en-US" dirty="0"/>
              <a:t> algorithm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will now explain how the </a:t>
            </a:r>
            <a:r>
              <a:rPr lang="en-US" dirty="0" err="1"/>
              <a:t>AprioriRare</a:t>
            </a:r>
            <a:r>
              <a:rPr lang="en-US" dirty="0"/>
              <a:t> algorithm works</a:t>
            </a:r>
          </a:p>
          <a:p>
            <a:r>
              <a:rPr lang="en-US" b="1" dirty="0"/>
              <a:t>Input:</a:t>
            </a:r>
          </a:p>
          <a:p>
            <a:pPr lvl="1"/>
            <a:r>
              <a:rPr lang="en-US" i="1" dirty="0" err="1">
                <a:solidFill>
                  <a:srgbClr val="0070C0"/>
                </a:solidFill>
              </a:rPr>
              <a:t>minsup</a:t>
            </a:r>
            <a:endParaRPr lang="en-US" i="1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a transactional database</a:t>
            </a:r>
          </a:p>
          <a:p>
            <a:r>
              <a:rPr lang="en-US" b="1" dirty="0"/>
              <a:t>Output:</a:t>
            </a:r>
          </a:p>
          <a:p>
            <a:pPr lvl="1"/>
            <a:r>
              <a:rPr lang="en-US" dirty="0"/>
              <a:t>all the minimal rare itemsets</a:t>
            </a:r>
          </a:p>
          <a:p>
            <a:pPr marL="402336" lvl="1" indent="0">
              <a:buNone/>
            </a:pPr>
            <a:endParaRPr lang="en-US" dirty="0"/>
          </a:p>
          <a:p>
            <a:pPr marL="82296" indent="0">
              <a:buNone/>
            </a:pPr>
            <a:r>
              <a:rPr lang="en-US" dirty="0"/>
              <a:t>			Consider </a:t>
            </a:r>
            <a:r>
              <a:rPr lang="en-US" b="1" i="1" dirty="0" err="1">
                <a:solidFill>
                  <a:srgbClr val="0070C0"/>
                </a:solidFill>
              </a:rPr>
              <a:t>minsup</a:t>
            </a:r>
            <a:r>
              <a:rPr lang="en-US" b="1" i="1" dirty="0">
                <a:solidFill>
                  <a:srgbClr val="0070C0"/>
                </a:solidFill>
              </a:rPr>
              <a:t> =2</a:t>
            </a:r>
            <a:r>
              <a:rPr lang="en-US" b="1" i="1" dirty="0"/>
              <a:t>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65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AprioriRare</a:t>
            </a:r>
            <a:r>
              <a:rPr lang="en-US" dirty="0"/>
              <a:t> algorithm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dirty="0"/>
              <a:t>Step 1</a:t>
            </a:r>
            <a:r>
              <a:rPr lang="en-US" dirty="0"/>
              <a:t>: Scan the database to calculate the support of all itemsets of size 1. </a:t>
            </a:r>
          </a:p>
          <a:p>
            <a:pPr marL="82296" indent="0">
              <a:buNone/>
            </a:pPr>
            <a:r>
              <a:rPr lang="en-US" b="1" dirty="0"/>
              <a:t>e.g.</a:t>
            </a:r>
            <a:br>
              <a:rPr lang="en-US" dirty="0"/>
            </a:br>
            <a:r>
              <a:rPr lang="en-US" dirty="0"/>
              <a:t>   	</a:t>
            </a:r>
            <a:r>
              <a:rPr lang="en-US" dirty="0">
                <a:solidFill>
                  <a:srgbClr val="0070C0"/>
                </a:solidFill>
              </a:rPr>
              <a:t>{pasta}  	</a:t>
            </a:r>
            <a:r>
              <a:rPr lang="en-US" dirty="0"/>
              <a:t>support =</a:t>
            </a:r>
            <a:r>
              <a:rPr lang="en-US" dirty="0">
                <a:solidFill>
                  <a:srgbClr val="0070C0"/>
                </a:solidFill>
              </a:rPr>
              <a:t> 4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   	{lemon} 	</a:t>
            </a:r>
            <a:r>
              <a:rPr lang="en-US" dirty="0"/>
              <a:t>support =</a:t>
            </a:r>
            <a:r>
              <a:rPr lang="en-US" dirty="0">
                <a:solidFill>
                  <a:srgbClr val="0070C0"/>
                </a:solidFill>
              </a:rPr>
              <a:t> 3</a:t>
            </a:r>
          </a:p>
          <a:p>
            <a:pPr marL="82296" indent="0">
              <a:buNone/>
            </a:pPr>
            <a:r>
              <a:rPr lang="en-US" dirty="0">
                <a:solidFill>
                  <a:srgbClr val="0070C0"/>
                </a:solidFill>
              </a:rPr>
              <a:t> 	{bread}  	</a:t>
            </a:r>
            <a:r>
              <a:rPr lang="en-US" dirty="0"/>
              <a:t>support =</a:t>
            </a:r>
            <a:r>
              <a:rPr lang="en-US" dirty="0">
                <a:solidFill>
                  <a:srgbClr val="0070C0"/>
                </a:solidFill>
              </a:rPr>
              <a:t> 1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   	{orange} 	</a:t>
            </a:r>
            <a:r>
              <a:rPr lang="en-US" dirty="0"/>
              <a:t>support = </a:t>
            </a:r>
            <a:r>
              <a:rPr lang="en-US" dirty="0">
                <a:solidFill>
                  <a:srgbClr val="0070C0"/>
                </a:solidFill>
              </a:rPr>
              <a:t>3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   	{cake} 	</a:t>
            </a:r>
            <a:r>
              <a:rPr lang="en-US" dirty="0"/>
              <a:t>support = </a:t>
            </a:r>
            <a:r>
              <a:rPr lang="en-US" dirty="0">
                <a:solidFill>
                  <a:srgbClr val="0070C0"/>
                </a:solidFill>
              </a:rPr>
              <a:t>2</a:t>
            </a:r>
          </a:p>
          <a:p>
            <a:pPr marL="82296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1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AprioriRare</a:t>
            </a:r>
            <a:r>
              <a:rPr lang="en-US" dirty="0"/>
              <a:t> algorithm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b="1" dirty="0"/>
              <a:t>Step 2</a:t>
            </a:r>
            <a:r>
              <a:rPr lang="en-US" dirty="0"/>
              <a:t>: Check all infrequent itemsets. If all subsets are frequent, they are are minimal rare itemsets.</a:t>
            </a:r>
          </a:p>
          <a:p>
            <a:endParaRPr lang="en-US" b="1" dirty="0"/>
          </a:p>
          <a:p>
            <a:pPr marL="82296" indent="0">
              <a:buNone/>
            </a:pPr>
            <a:r>
              <a:rPr lang="en-US" b="1" dirty="0"/>
              <a:t>e.g.</a:t>
            </a:r>
            <a:br>
              <a:rPr lang="en-US" dirty="0"/>
            </a:br>
            <a:r>
              <a:rPr lang="en-US" dirty="0"/>
              <a:t>   	</a:t>
            </a:r>
            <a:r>
              <a:rPr lang="en-US" dirty="0">
                <a:solidFill>
                  <a:srgbClr val="0070C0"/>
                </a:solidFill>
              </a:rPr>
              <a:t>{pasta}  	</a:t>
            </a:r>
            <a:r>
              <a:rPr lang="en-US" dirty="0"/>
              <a:t>support =</a:t>
            </a:r>
            <a:r>
              <a:rPr lang="en-US" dirty="0">
                <a:solidFill>
                  <a:srgbClr val="0070C0"/>
                </a:solidFill>
              </a:rPr>
              <a:t> 4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   	{lemon} 	</a:t>
            </a:r>
            <a:r>
              <a:rPr lang="en-US" dirty="0"/>
              <a:t>support =</a:t>
            </a:r>
            <a:r>
              <a:rPr lang="en-US" dirty="0">
                <a:solidFill>
                  <a:srgbClr val="0070C0"/>
                </a:solidFill>
              </a:rPr>
              <a:t> 3</a:t>
            </a:r>
          </a:p>
          <a:p>
            <a:pPr marL="82296" indent="0">
              <a:buNone/>
            </a:pPr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>
                <a:solidFill>
                  <a:srgbClr val="FF0000"/>
                </a:solidFill>
              </a:rPr>
              <a:t>{bread}    support = 1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   	{orange} 	</a:t>
            </a:r>
            <a:r>
              <a:rPr lang="en-US" dirty="0"/>
              <a:t>support = </a:t>
            </a:r>
            <a:r>
              <a:rPr lang="en-US" dirty="0">
                <a:solidFill>
                  <a:srgbClr val="0070C0"/>
                </a:solidFill>
              </a:rPr>
              <a:t>3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   	{cake} 	</a:t>
            </a:r>
            <a:r>
              <a:rPr lang="en-US" dirty="0"/>
              <a:t>support = </a:t>
            </a:r>
            <a:r>
              <a:rPr lang="en-US" dirty="0">
                <a:solidFill>
                  <a:srgbClr val="0070C0"/>
                </a:solidFill>
              </a:rPr>
              <a:t>2</a:t>
            </a:r>
          </a:p>
          <a:p>
            <a:pPr marL="82296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9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AprioriRare</a:t>
            </a:r>
            <a:r>
              <a:rPr lang="en-US" dirty="0"/>
              <a:t> algorithm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b="1" dirty="0"/>
              <a:t>Step 2</a:t>
            </a:r>
            <a:r>
              <a:rPr lang="en-US" dirty="0"/>
              <a:t>: Check all infrequent itemsets. If all subsets are frequent, they are </a:t>
            </a:r>
            <a:r>
              <a:rPr lang="en-US" dirty="0" err="1"/>
              <a:t>are</a:t>
            </a:r>
            <a:r>
              <a:rPr lang="en-US" dirty="0"/>
              <a:t> minimal rare itemsets.</a:t>
            </a:r>
          </a:p>
          <a:p>
            <a:endParaRPr lang="en-US" b="1" dirty="0"/>
          </a:p>
          <a:p>
            <a:pPr marL="82296" indent="0">
              <a:buNone/>
            </a:pPr>
            <a:r>
              <a:rPr lang="en-US" b="1" dirty="0"/>
              <a:t>e.g.</a:t>
            </a:r>
            <a:br>
              <a:rPr lang="en-US" dirty="0"/>
            </a:br>
            <a:r>
              <a:rPr lang="en-US" dirty="0"/>
              <a:t>   	</a:t>
            </a:r>
            <a:r>
              <a:rPr lang="en-US" dirty="0">
                <a:solidFill>
                  <a:srgbClr val="0070C0"/>
                </a:solidFill>
              </a:rPr>
              <a:t>{pasta}  	</a:t>
            </a:r>
            <a:r>
              <a:rPr lang="en-US" dirty="0"/>
              <a:t>support =</a:t>
            </a:r>
            <a:r>
              <a:rPr lang="en-US" dirty="0">
                <a:solidFill>
                  <a:srgbClr val="0070C0"/>
                </a:solidFill>
              </a:rPr>
              <a:t> 4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   	{lemon} 	</a:t>
            </a:r>
            <a:r>
              <a:rPr lang="en-US" dirty="0"/>
              <a:t>support =</a:t>
            </a:r>
            <a:r>
              <a:rPr lang="en-US" dirty="0">
                <a:solidFill>
                  <a:srgbClr val="0070C0"/>
                </a:solidFill>
              </a:rPr>
              <a:t> 3</a:t>
            </a:r>
          </a:p>
          <a:p>
            <a:pPr marL="82296" indent="0">
              <a:buNone/>
            </a:pPr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>
                <a:solidFill>
                  <a:srgbClr val="FF0000"/>
                </a:solidFill>
              </a:rPr>
              <a:t>{bread}    support = 1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   	{orange} 	</a:t>
            </a:r>
            <a:r>
              <a:rPr lang="en-US" dirty="0"/>
              <a:t>support = </a:t>
            </a:r>
            <a:r>
              <a:rPr lang="en-US" dirty="0">
                <a:solidFill>
                  <a:srgbClr val="0070C0"/>
                </a:solidFill>
              </a:rPr>
              <a:t>3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   	{cake} 	</a:t>
            </a:r>
            <a:r>
              <a:rPr lang="en-US" dirty="0"/>
              <a:t>support = </a:t>
            </a:r>
            <a:r>
              <a:rPr lang="en-US" dirty="0">
                <a:solidFill>
                  <a:srgbClr val="0070C0"/>
                </a:solidFill>
              </a:rPr>
              <a:t>2</a:t>
            </a:r>
          </a:p>
          <a:p>
            <a:pPr marL="82296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433E349-5900-488C-A8E7-364055D08ADF}"/>
              </a:ext>
            </a:extLst>
          </p:cNvPr>
          <p:cNvSpPr/>
          <p:nvPr/>
        </p:nvSpPr>
        <p:spPr>
          <a:xfrm flipH="1">
            <a:off x="6172200" y="4800600"/>
            <a:ext cx="762000" cy="3810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D599E5-32C2-4DA3-942D-DC4FEF720560}"/>
              </a:ext>
            </a:extLst>
          </p:cNvPr>
          <p:cNvSpPr txBox="1"/>
          <p:nvPr/>
        </p:nvSpPr>
        <p:spPr>
          <a:xfrm>
            <a:off x="7086600" y="4648200"/>
            <a:ext cx="1600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A" b="1" dirty="0"/>
              <a:t>Minimal Rare </a:t>
            </a:r>
            <a:r>
              <a:rPr lang="fr-CA" b="1" dirty="0" err="1"/>
              <a:t>Itemset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224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AprioriRare</a:t>
            </a:r>
            <a:r>
              <a:rPr lang="en-US" dirty="0"/>
              <a:t> algorithm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dirty="0"/>
              <a:t>Step 2</a:t>
            </a:r>
            <a:r>
              <a:rPr lang="en-US" dirty="0"/>
              <a:t>: Keep frequent itemsets.</a:t>
            </a:r>
          </a:p>
          <a:p>
            <a:endParaRPr lang="en-US" b="1" dirty="0"/>
          </a:p>
          <a:p>
            <a:pPr marL="82296" indent="0">
              <a:buNone/>
            </a:pPr>
            <a:r>
              <a:rPr lang="en-US" b="1" dirty="0"/>
              <a:t>e.g.</a:t>
            </a:r>
            <a:br>
              <a:rPr lang="en-US" dirty="0"/>
            </a:br>
            <a:r>
              <a:rPr lang="en-US" dirty="0"/>
              <a:t>   	</a:t>
            </a:r>
            <a:r>
              <a:rPr lang="en-US" dirty="0">
                <a:solidFill>
                  <a:srgbClr val="0070C0"/>
                </a:solidFill>
              </a:rPr>
              <a:t>{pasta}  	</a:t>
            </a:r>
            <a:r>
              <a:rPr lang="en-US" dirty="0"/>
              <a:t>support =</a:t>
            </a:r>
            <a:r>
              <a:rPr lang="en-US" dirty="0">
                <a:solidFill>
                  <a:srgbClr val="0070C0"/>
                </a:solidFill>
              </a:rPr>
              <a:t> 4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   	{lemon} 	</a:t>
            </a:r>
            <a:r>
              <a:rPr lang="en-US" dirty="0"/>
              <a:t>support =</a:t>
            </a:r>
            <a:r>
              <a:rPr lang="en-US" dirty="0">
                <a:solidFill>
                  <a:srgbClr val="0070C0"/>
                </a:solidFill>
              </a:rPr>
              <a:t> 3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   	{orange} 	</a:t>
            </a:r>
            <a:r>
              <a:rPr lang="en-US" dirty="0"/>
              <a:t>support = </a:t>
            </a:r>
            <a:r>
              <a:rPr lang="en-US" dirty="0">
                <a:solidFill>
                  <a:srgbClr val="0070C0"/>
                </a:solidFill>
              </a:rPr>
              <a:t>3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   	{cake} 	</a:t>
            </a:r>
            <a:r>
              <a:rPr lang="en-US" dirty="0"/>
              <a:t>support = </a:t>
            </a:r>
            <a:r>
              <a:rPr lang="en-US" dirty="0">
                <a:solidFill>
                  <a:srgbClr val="0070C0"/>
                </a:solidFill>
              </a:rPr>
              <a:t>2</a:t>
            </a:r>
          </a:p>
          <a:p>
            <a:pPr marL="82296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84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AprioriRare</a:t>
            </a:r>
            <a:r>
              <a:rPr lang="en-US" dirty="0"/>
              <a:t> algorithm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2357" y="1441966"/>
            <a:ext cx="9296400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dirty="0"/>
              <a:t>Step 3</a:t>
            </a:r>
            <a:r>
              <a:rPr lang="en-US" dirty="0"/>
              <a:t>: Generate candidates of size 2 by combining pairs of frequent itemsets of size 1.</a:t>
            </a:r>
            <a:endParaRPr lang="en-US" dirty="0">
              <a:solidFill>
                <a:srgbClr val="FF0000"/>
              </a:solidFill>
            </a:endParaRPr>
          </a:p>
          <a:p>
            <a:endParaRPr lang="en-US" b="1" dirty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533400" y="4114800"/>
            <a:ext cx="2133600" cy="26670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}  	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} 	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{orange}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{cake} 	</a:t>
            </a:r>
          </a:p>
          <a:p>
            <a:pPr marL="82296" indent="0">
              <a:buFont typeface="Wingdings 2"/>
              <a:buNone/>
            </a:pPr>
            <a:endParaRPr lang="fr-CA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362200" y="4495800"/>
            <a:ext cx="22098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/>
          <p:cNvSpPr txBox="1">
            <a:spLocks/>
          </p:cNvSpPr>
          <p:nvPr/>
        </p:nvSpPr>
        <p:spPr>
          <a:xfrm>
            <a:off x="5410200" y="2819400"/>
            <a:ext cx="3505200" cy="38100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}  	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orange} 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cake}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, orange}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, cake}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{orange, cake}</a:t>
            </a:r>
          </a:p>
          <a:p>
            <a:pPr marL="82296" indent="0">
              <a:buFont typeface="Wingdings 2"/>
              <a:buNone/>
            </a:pPr>
            <a:endParaRPr lang="fr-CA" dirty="0"/>
          </a:p>
        </p:txBody>
      </p:sp>
      <p:sp>
        <p:nvSpPr>
          <p:cNvPr id="10" name="ZoneTexte 9"/>
          <p:cNvSpPr txBox="1"/>
          <p:nvPr/>
        </p:nvSpPr>
        <p:spPr>
          <a:xfrm>
            <a:off x="152400" y="3657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/>
              <a:t>Frequent</a:t>
            </a:r>
            <a:r>
              <a:rPr lang="fr-CA" b="1" dirty="0"/>
              <a:t> items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562600" y="2514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Candidates of size 2</a:t>
            </a:r>
          </a:p>
        </p:txBody>
      </p:sp>
    </p:spTree>
    <p:extLst>
      <p:ext uri="{BB962C8B-B14F-4D97-AF65-F5344CB8AC3E}">
        <p14:creationId xmlns:p14="http://schemas.microsoft.com/office/powerpoint/2010/main" val="9259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AprioriRare</a:t>
            </a:r>
            <a:r>
              <a:rPr lang="en-US" dirty="0"/>
              <a:t> algorithm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71600"/>
            <a:ext cx="9220200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dirty="0"/>
              <a:t>Step 5</a:t>
            </a:r>
            <a:r>
              <a:rPr lang="en-US" dirty="0"/>
              <a:t>: Scan the database to calculate the support of remaining candidate itemsets of size 2.</a:t>
            </a:r>
          </a:p>
          <a:p>
            <a:endParaRPr lang="en-US" b="1" dirty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600200" y="2819400"/>
            <a:ext cx="6858000" cy="38100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}        </a:t>
            </a:r>
            <a:r>
              <a:rPr lang="fr-CA" dirty="0"/>
              <a:t> support: </a:t>
            </a:r>
            <a:r>
              <a:rPr lang="fr-CA" dirty="0">
                <a:solidFill>
                  <a:srgbClr val="0070C0"/>
                </a:solidFill>
              </a:rPr>
              <a:t>3</a:t>
            </a:r>
            <a:r>
              <a:rPr lang="fr-CA" dirty="0"/>
              <a:t> </a:t>
            </a:r>
            <a:r>
              <a:rPr lang="fr-CA" dirty="0">
                <a:solidFill>
                  <a:srgbClr val="0070C0"/>
                </a:solidFill>
              </a:rPr>
              <a:t>	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orange} </a:t>
            </a:r>
            <a:r>
              <a:rPr lang="fr-CA" dirty="0"/>
              <a:t>support: </a:t>
            </a:r>
            <a:r>
              <a:rPr lang="fr-CA" dirty="0">
                <a:solidFill>
                  <a:srgbClr val="0070C0"/>
                </a:solidFill>
              </a:rPr>
              <a:t>3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cake} </a:t>
            </a:r>
            <a:r>
              <a:rPr lang="fr-CA" dirty="0"/>
              <a:t>support: </a:t>
            </a:r>
            <a:r>
              <a:rPr lang="fr-CA" dirty="0">
                <a:solidFill>
                  <a:srgbClr val="0070C0"/>
                </a:solidFill>
              </a:rPr>
              <a:t>2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, orange} </a:t>
            </a:r>
            <a:r>
              <a:rPr lang="fr-CA" dirty="0"/>
              <a:t>support:  </a:t>
            </a:r>
            <a:r>
              <a:rPr lang="fr-CA" dirty="0">
                <a:solidFill>
                  <a:srgbClr val="0070C0"/>
                </a:solidFill>
              </a:rPr>
              <a:t>2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, cake} </a:t>
            </a:r>
            <a:r>
              <a:rPr lang="fr-CA" dirty="0"/>
              <a:t>support:  </a:t>
            </a:r>
            <a:r>
              <a:rPr lang="fr-CA" dirty="0">
                <a:solidFill>
                  <a:srgbClr val="0070C0"/>
                </a:solidFill>
              </a:rPr>
              <a:t>1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{orange, cake} </a:t>
            </a:r>
            <a:r>
              <a:rPr lang="fr-CA" dirty="0"/>
              <a:t>support: </a:t>
            </a:r>
            <a:r>
              <a:rPr lang="fr-CA" dirty="0">
                <a:solidFill>
                  <a:srgbClr val="0070C0"/>
                </a:solidFill>
              </a:rPr>
              <a:t>2</a:t>
            </a:r>
          </a:p>
          <a:p>
            <a:pPr marL="82296" indent="0">
              <a:buFont typeface="Wingdings 2"/>
              <a:buNone/>
            </a:pPr>
            <a:endParaRPr lang="fr-CA" dirty="0"/>
          </a:p>
        </p:txBody>
      </p:sp>
      <p:sp>
        <p:nvSpPr>
          <p:cNvPr id="11" name="ZoneTexte 10"/>
          <p:cNvSpPr txBox="1"/>
          <p:nvPr/>
        </p:nvSpPr>
        <p:spPr>
          <a:xfrm>
            <a:off x="1752600" y="2514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Candidates of size 2</a:t>
            </a:r>
          </a:p>
        </p:txBody>
      </p:sp>
    </p:spTree>
    <p:extLst>
      <p:ext uri="{BB962C8B-B14F-4D97-AF65-F5344CB8AC3E}">
        <p14:creationId xmlns:p14="http://schemas.microsoft.com/office/powerpoint/2010/main" val="204678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AprioriRare</a:t>
            </a:r>
            <a:r>
              <a:rPr lang="en-US" dirty="0"/>
              <a:t> algorithm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dirty="0"/>
              <a:t>Step 6</a:t>
            </a:r>
            <a:r>
              <a:rPr lang="en-US" dirty="0"/>
              <a:t>: For each infrequent itemset, check if all the subsets are frequent</a:t>
            </a:r>
          </a:p>
          <a:p>
            <a:endParaRPr lang="en-US" b="1" dirty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600200" y="2819400"/>
            <a:ext cx="6858000" cy="38100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}        </a:t>
            </a:r>
            <a:r>
              <a:rPr lang="fr-CA" dirty="0"/>
              <a:t> support: </a:t>
            </a:r>
            <a:r>
              <a:rPr lang="fr-CA" dirty="0">
                <a:solidFill>
                  <a:srgbClr val="0070C0"/>
                </a:solidFill>
              </a:rPr>
              <a:t>3</a:t>
            </a:r>
            <a:r>
              <a:rPr lang="fr-CA" dirty="0"/>
              <a:t> </a:t>
            </a:r>
            <a:r>
              <a:rPr lang="fr-CA" dirty="0">
                <a:solidFill>
                  <a:srgbClr val="0070C0"/>
                </a:solidFill>
              </a:rPr>
              <a:t>	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orange} </a:t>
            </a:r>
            <a:r>
              <a:rPr lang="fr-CA" dirty="0"/>
              <a:t>support: </a:t>
            </a:r>
            <a:r>
              <a:rPr lang="fr-CA" dirty="0">
                <a:solidFill>
                  <a:srgbClr val="0070C0"/>
                </a:solidFill>
              </a:rPr>
              <a:t>3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cake} </a:t>
            </a:r>
            <a:r>
              <a:rPr lang="fr-CA" dirty="0"/>
              <a:t>support: </a:t>
            </a:r>
            <a:r>
              <a:rPr lang="fr-CA" dirty="0">
                <a:solidFill>
                  <a:srgbClr val="0070C0"/>
                </a:solidFill>
              </a:rPr>
              <a:t>2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, orange} </a:t>
            </a:r>
            <a:r>
              <a:rPr lang="fr-CA" dirty="0"/>
              <a:t>support:  </a:t>
            </a:r>
            <a:r>
              <a:rPr lang="fr-CA" dirty="0">
                <a:solidFill>
                  <a:srgbClr val="0070C0"/>
                </a:solidFill>
              </a:rPr>
              <a:t>2</a:t>
            </a:r>
          </a:p>
          <a:p>
            <a:pPr marL="82296" indent="0">
              <a:buNone/>
            </a:pPr>
            <a:r>
              <a:rPr lang="fr-CA" dirty="0">
                <a:solidFill>
                  <a:srgbClr val="FF0000"/>
                </a:solidFill>
              </a:rPr>
              <a:t>{</a:t>
            </a:r>
            <a:r>
              <a:rPr lang="fr-CA" dirty="0" err="1">
                <a:solidFill>
                  <a:srgbClr val="FF0000"/>
                </a:solidFill>
              </a:rPr>
              <a:t>lemon</a:t>
            </a:r>
            <a:r>
              <a:rPr lang="fr-CA" dirty="0">
                <a:solidFill>
                  <a:srgbClr val="FF0000"/>
                </a:solidFill>
              </a:rPr>
              <a:t>, cake} support:  1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{orange, cake} </a:t>
            </a:r>
            <a:r>
              <a:rPr lang="fr-CA" dirty="0"/>
              <a:t>support: </a:t>
            </a:r>
            <a:r>
              <a:rPr lang="fr-CA" dirty="0">
                <a:solidFill>
                  <a:srgbClr val="0070C0"/>
                </a:solidFill>
              </a:rPr>
              <a:t>2</a:t>
            </a:r>
          </a:p>
          <a:p>
            <a:pPr marL="82296" indent="0">
              <a:buFont typeface="Wingdings 2"/>
              <a:buNone/>
            </a:pPr>
            <a:endParaRPr lang="fr-CA" dirty="0"/>
          </a:p>
        </p:txBody>
      </p:sp>
      <p:sp>
        <p:nvSpPr>
          <p:cNvPr id="11" name="ZoneTexte 10"/>
          <p:cNvSpPr txBox="1"/>
          <p:nvPr/>
        </p:nvSpPr>
        <p:spPr>
          <a:xfrm>
            <a:off x="1752600" y="2514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Candidates of size 2</a:t>
            </a:r>
          </a:p>
        </p:txBody>
      </p:sp>
    </p:spTree>
    <p:extLst>
      <p:ext uri="{BB962C8B-B14F-4D97-AF65-F5344CB8AC3E}">
        <p14:creationId xmlns:p14="http://schemas.microsoft.com/office/powerpoint/2010/main" val="35701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AprioriRare</a:t>
            </a:r>
            <a:r>
              <a:rPr lang="en-US" dirty="0"/>
              <a:t> algorithm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dirty="0"/>
              <a:t>Step 6</a:t>
            </a:r>
            <a:r>
              <a:rPr lang="en-US" dirty="0"/>
              <a:t>: For each infrequent itemset, check if all the subsets are frequent</a:t>
            </a:r>
          </a:p>
          <a:p>
            <a:endParaRPr lang="en-US" b="1" dirty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600200" y="2819400"/>
            <a:ext cx="6858000" cy="38100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}        </a:t>
            </a:r>
            <a:r>
              <a:rPr lang="fr-CA" dirty="0"/>
              <a:t> support: </a:t>
            </a:r>
            <a:r>
              <a:rPr lang="fr-CA" dirty="0">
                <a:solidFill>
                  <a:srgbClr val="0070C0"/>
                </a:solidFill>
              </a:rPr>
              <a:t>3</a:t>
            </a:r>
            <a:r>
              <a:rPr lang="fr-CA" dirty="0"/>
              <a:t> </a:t>
            </a:r>
            <a:r>
              <a:rPr lang="fr-CA" dirty="0">
                <a:solidFill>
                  <a:srgbClr val="0070C0"/>
                </a:solidFill>
              </a:rPr>
              <a:t>	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orange} </a:t>
            </a:r>
            <a:r>
              <a:rPr lang="fr-CA" dirty="0"/>
              <a:t>support: </a:t>
            </a:r>
            <a:r>
              <a:rPr lang="fr-CA" dirty="0">
                <a:solidFill>
                  <a:srgbClr val="0070C0"/>
                </a:solidFill>
              </a:rPr>
              <a:t>3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cake} </a:t>
            </a:r>
            <a:r>
              <a:rPr lang="fr-CA" dirty="0"/>
              <a:t>support: </a:t>
            </a:r>
            <a:r>
              <a:rPr lang="fr-CA" dirty="0">
                <a:solidFill>
                  <a:srgbClr val="0070C0"/>
                </a:solidFill>
              </a:rPr>
              <a:t>2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, orange} </a:t>
            </a:r>
            <a:r>
              <a:rPr lang="fr-CA" dirty="0"/>
              <a:t>support:  </a:t>
            </a:r>
            <a:r>
              <a:rPr lang="fr-CA" dirty="0">
                <a:solidFill>
                  <a:srgbClr val="0070C0"/>
                </a:solidFill>
              </a:rPr>
              <a:t>2</a:t>
            </a:r>
          </a:p>
          <a:p>
            <a:pPr marL="82296" indent="0">
              <a:buNone/>
            </a:pPr>
            <a:r>
              <a:rPr lang="fr-CA" dirty="0">
                <a:solidFill>
                  <a:srgbClr val="FF0000"/>
                </a:solidFill>
              </a:rPr>
              <a:t>{</a:t>
            </a:r>
            <a:r>
              <a:rPr lang="fr-CA" dirty="0" err="1">
                <a:solidFill>
                  <a:srgbClr val="FF0000"/>
                </a:solidFill>
              </a:rPr>
              <a:t>lemon</a:t>
            </a:r>
            <a:r>
              <a:rPr lang="fr-CA" dirty="0">
                <a:solidFill>
                  <a:srgbClr val="FF0000"/>
                </a:solidFill>
              </a:rPr>
              <a:t>, cake} support:  1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{orange, cake} </a:t>
            </a:r>
            <a:r>
              <a:rPr lang="fr-CA" dirty="0"/>
              <a:t>support: </a:t>
            </a:r>
            <a:r>
              <a:rPr lang="fr-CA" dirty="0">
                <a:solidFill>
                  <a:srgbClr val="0070C0"/>
                </a:solidFill>
              </a:rPr>
              <a:t>2</a:t>
            </a:r>
          </a:p>
          <a:p>
            <a:pPr marL="82296" indent="0">
              <a:buFont typeface="Wingdings 2"/>
              <a:buNone/>
            </a:pPr>
            <a:endParaRPr lang="fr-CA" dirty="0"/>
          </a:p>
        </p:txBody>
      </p:sp>
      <p:sp>
        <p:nvSpPr>
          <p:cNvPr id="11" name="ZoneTexte 10"/>
          <p:cNvSpPr txBox="1"/>
          <p:nvPr/>
        </p:nvSpPr>
        <p:spPr>
          <a:xfrm>
            <a:off x="1752600" y="2514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Candidates of size 2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71543F9-746A-4DF9-A318-75F4994CED9D}"/>
              </a:ext>
            </a:extLst>
          </p:cNvPr>
          <p:cNvSpPr/>
          <p:nvPr/>
        </p:nvSpPr>
        <p:spPr>
          <a:xfrm flipH="1">
            <a:off x="6099048" y="5257800"/>
            <a:ext cx="762000" cy="3810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D5DA26-91B2-4108-9FA8-83906BACA42E}"/>
              </a:ext>
            </a:extLst>
          </p:cNvPr>
          <p:cNvSpPr txBox="1"/>
          <p:nvPr/>
        </p:nvSpPr>
        <p:spPr>
          <a:xfrm>
            <a:off x="7013448" y="5105400"/>
            <a:ext cx="1600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A" b="1" dirty="0"/>
              <a:t>Minimal Rare </a:t>
            </a:r>
            <a:r>
              <a:rPr lang="fr-CA" b="1" dirty="0" err="1"/>
              <a:t>Itemset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791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AprioriRare</a:t>
            </a:r>
            <a:r>
              <a:rPr lang="en-US" dirty="0"/>
              <a:t> algorithm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dirty="0"/>
              <a:t>Step 6</a:t>
            </a:r>
            <a:r>
              <a:rPr lang="en-US" dirty="0"/>
              <a:t>: Keep frequent itemsets of size 2</a:t>
            </a:r>
          </a:p>
          <a:p>
            <a:endParaRPr lang="en-US" b="1" dirty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600200" y="2819400"/>
            <a:ext cx="6858000" cy="38100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}        </a:t>
            </a:r>
            <a:r>
              <a:rPr lang="fr-CA" dirty="0"/>
              <a:t> support: </a:t>
            </a:r>
            <a:r>
              <a:rPr lang="fr-CA" dirty="0">
                <a:solidFill>
                  <a:srgbClr val="0070C0"/>
                </a:solidFill>
              </a:rPr>
              <a:t>3</a:t>
            </a:r>
            <a:r>
              <a:rPr lang="fr-CA" dirty="0"/>
              <a:t> </a:t>
            </a:r>
            <a:r>
              <a:rPr lang="fr-CA" dirty="0">
                <a:solidFill>
                  <a:srgbClr val="0070C0"/>
                </a:solidFill>
              </a:rPr>
              <a:t>	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orange} </a:t>
            </a:r>
            <a:r>
              <a:rPr lang="fr-CA" dirty="0"/>
              <a:t>support: </a:t>
            </a:r>
            <a:r>
              <a:rPr lang="fr-CA" dirty="0">
                <a:solidFill>
                  <a:srgbClr val="0070C0"/>
                </a:solidFill>
              </a:rPr>
              <a:t>3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cake} </a:t>
            </a:r>
            <a:r>
              <a:rPr lang="fr-CA" dirty="0"/>
              <a:t>support: </a:t>
            </a:r>
            <a:r>
              <a:rPr lang="fr-CA" dirty="0">
                <a:solidFill>
                  <a:srgbClr val="0070C0"/>
                </a:solidFill>
              </a:rPr>
              <a:t>2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, orange} </a:t>
            </a:r>
            <a:r>
              <a:rPr lang="fr-CA" dirty="0"/>
              <a:t>support:  </a:t>
            </a:r>
            <a:r>
              <a:rPr lang="fr-CA" dirty="0">
                <a:solidFill>
                  <a:srgbClr val="0070C0"/>
                </a:solidFill>
              </a:rPr>
              <a:t>2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{orange, cake} </a:t>
            </a:r>
            <a:r>
              <a:rPr lang="fr-CA" dirty="0"/>
              <a:t>support: </a:t>
            </a:r>
            <a:r>
              <a:rPr lang="fr-CA" dirty="0">
                <a:solidFill>
                  <a:srgbClr val="0070C0"/>
                </a:solidFill>
              </a:rPr>
              <a:t>2</a:t>
            </a:r>
          </a:p>
          <a:p>
            <a:pPr marL="82296" indent="0">
              <a:buFont typeface="Wingdings 2"/>
              <a:buNone/>
            </a:pPr>
            <a:endParaRPr lang="fr-CA" dirty="0"/>
          </a:p>
        </p:txBody>
      </p:sp>
      <p:sp>
        <p:nvSpPr>
          <p:cNvPr id="11" name="ZoneTexte 10"/>
          <p:cNvSpPr txBox="1"/>
          <p:nvPr/>
        </p:nvSpPr>
        <p:spPr>
          <a:xfrm>
            <a:off x="1752600" y="2514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/>
              <a:t>Frequent</a:t>
            </a:r>
            <a:r>
              <a:rPr lang="fr-CA" b="1" dirty="0"/>
              <a:t> itemsets of size 2</a:t>
            </a:r>
          </a:p>
        </p:txBody>
      </p:sp>
    </p:spTree>
    <p:extLst>
      <p:ext uri="{BB962C8B-B14F-4D97-AF65-F5344CB8AC3E}">
        <p14:creationId xmlns:p14="http://schemas.microsoft.com/office/powerpoint/2010/main" val="52549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noProof="0" dirty="0"/>
              <a:t>Frequent itemset </a:t>
            </a:r>
            <a:r>
              <a:rPr lang="en-US" sz="3200" noProof="0" dirty="0" err="1"/>
              <a:t>mINING</a:t>
            </a:r>
            <a:r>
              <a:rPr lang="en-US" sz="3200" noProof="0" dirty="0"/>
              <a:t> </a:t>
            </a:r>
            <a:br>
              <a:rPr lang="en-US" sz="3200" noProof="0" dirty="0"/>
            </a:br>
            <a:r>
              <a:rPr lang="en-US" sz="3200" noProof="0" dirty="0"/>
              <a:t>(brief review)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6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AprioriRare</a:t>
            </a:r>
            <a:r>
              <a:rPr lang="en-US" dirty="0"/>
              <a:t> algorithm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2357" y="1441966"/>
            <a:ext cx="9156357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b="1" dirty="0"/>
              <a:t>Step 7</a:t>
            </a:r>
            <a:r>
              <a:rPr lang="en-US" sz="2800" dirty="0"/>
              <a:t>: Generate candidates of size 3 by combining frequent pairs of itemsets of size 2.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b="1" dirty="0"/>
          </a:p>
          <a:p>
            <a:pPr marL="82296" indent="0">
              <a:buNone/>
            </a:pP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52400" y="3379064"/>
            <a:ext cx="3505200" cy="332653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}  	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orange} 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cake}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, orange}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{orange, cake}</a:t>
            </a:r>
          </a:p>
          <a:p>
            <a:pPr marL="82296" indent="0">
              <a:buFont typeface="Wingdings 2"/>
              <a:buNone/>
            </a:pPr>
            <a:endParaRPr lang="fr-CA" dirty="0"/>
          </a:p>
        </p:txBody>
      </p:sp>
      <p:sp>
        <p:nvSpPr>
          <p:cNvPr id="10" name="ZoneTexte 9"/>
          <p:cNvSpPr txBox="1"/>
          <p:nvPr/>
        </p:nvSpPr>
        <p:spPr>
          <a:xfrm>
            <a:off x="152400" y="29072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/>
              <a:t>Frequent</a:t>
            </a:r>
            <a:r>
              <a:rPr lang="fr-CA" b="1" dirty="0"/>
              <a:t> itemsets of size 2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562600" y="27548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Candidates of size 3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0" y="3091934"/>
            <a:ext cx="4572000" cy="332653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, orange}  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, cake} 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orange, cake}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, orange, cake}</a:t>
            </a:r>
          </a:p>
          <a:p>
            <a:pPr marL="82296" indent="0">
              <a:buFont typeface="Wingdings 2"/>
              <a:buNone/>
            </a:pPr>
            <a:endParaRPr lang="fr-CA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3048000" y="4495800"/>
            <a:ext cx="14478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91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AprioriRare</a:t>
            </a:r>
            <a:r>
              <a:rPr lang="en-US" dirty="0"/>
              <a:t> algorithm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2357" y="1441966"/>
            <a:ext cx="9156357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b="1" dirty="0"/>
              <a:t>Step 7</a:t>
            </a:r>
            <a:r>
              <a:rPr lang="en-US" sz="2800" dirty="0"/>
              <a:t>: Scan the database to find the support of candidates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b="1" dirty="0"/>
          </a:p>
          <a:p>
            <a:pPr marL="82296" indent="0">
              <a:buNone/>
            </a:pP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52400" y="3379064"/>
            <a:ext cx="3505200" cy="332653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}  	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orange} 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cake}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, orange}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{orange, cake}</a:t>
            </a:r>
          </a:p>
          <a:p>
            <a:pPr marL="82296" indent="0">
              <a:buFont typeface="Wingdings 2"/>
              <a:buNone/>
            </a:pPr>
            <a:endParaRPr lang="fr-CA" dirty="0"/>
          </a:p>
        </p:txBody>
      </p:sp>
      <p:sp>
        <p:nvSpPr>
          <p:cNvPr id="10" name="ZoneTexte 9"/>
          <p:cNvSpPr txBox="1"/>
          <p:nvPr/>
        </p:nvSpPr>
        <p:spPr>
          <a:xfrm>
            <a:off x="152400" y="29072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/>
              <a:t>Frequent</a:t>
            </a:r>
            <a:r>
              <a:rPr lang="fr-CA" b="1" dirty="0"/>
              <a:t> itemsets of size 2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562600" y="27548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Candidates of size 3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0" y="3091934"/>
            <a:ext cx="4572000" cy="332653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{pasta, 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, orange}: 2 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{pasta, 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, cake}:1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{pasta, orange, cake}:2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, orange, cake}:1</a:t>
            </a:r>
          </a:p>
          <a:p>
            <a:pPr marL="82296" indent="0">
              <a:buFont typeface="Wingdings 2"/>
              <a:buNone/>
            </a:pPr>
            <a:endParaRPr lang="fr-CA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3048000" y="4495800"/>
            <a:ext cx="14478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34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AprioriRare</a:t>
            </a:r>
            <a:r>
              <a:rPr lang="en-US" dirty="0"/>
              <a:t> algorithm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2357" y="1447800"/>
            <a:ext cx="9156357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b="1" dirty="0"/>
              <a:t>Step 8</a:t>
            </a:r>
            <a:r>
              <a:rPr lang="en-US" sz="2800" dirty="0"/>
              <a:t>: For each infrequent itemset, check if all the subsets are frequent</a:t>
            </a:r>
          </a:p>
          <a:p>
            <a:endParaRPr lang="en-US" sz="2800" b="1" dirty="0"/>
          </a:p>
          <a:p>
            <a:pPr marL="82296" indent="0">
              <a:buNone/>
            </a:pP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52400" y="3379064"/>
            <a:ext cx="3505200" cy="332653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}  	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orange} 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cake}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, orange}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{orange, cake}</a:t>
            </a:r>
          </a:p>
          <a:p>
            <a:pPr marL="82296" indent="0">
              <a:buFont typeface="Wingdings 2"/>
              <a:buNone/>
            </a:pPr>
            <a:endParaRPr lang="fr-CA" dirty="0"/>
          </a:p>
        </p:txBody>
      </p:sp>
      <p:sp>
        <p:nvSpPr>
          <p:cNvPr id="10" name="ZoneTexte 9"/>
          <p:cNvSpPr txBox="1"/>
          <p:nvPr/>
        </p:nvSpPr>
        <p:spPr>
          <a:xfrm>
            <a:off x="152400" y="29072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/>
              <a:t>Frequent</a:t>
            </a:r>
            <a:r>
              <a:rPr lang="fr-CA" b="1" dirty="0"/>
              <a:t> itemsets of size 2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562600" y="27548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Candidates of size 3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0" y="3091934"/>
            <a:ext cx="4572000" cy="332653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{pasta, 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, orange}:2  </a:t>
            </a:r>
          </a:p>
          <a:p>
            <a:pPr marL="82296" indent="0">
              <a:buNone/>
            </a:pPr>
            <a:r>
              <a:rPr lang="fr-CA" dirty="0">
                <a:solidFill>
                  <a:srgbClr val="FF0000"/>
                </a:solidFill>
              </a:rPr>
              <a:t>{pasta, </a:t>
            </a:r>
            <a:r>
              <a:rPr lang="fr-CA" dirty="0" err="1">
                <a:solidFill>
                  <a:srgbClr val="FF0000"/>
                </a:solidFill>
              </a:rPr>
              <a:t>lemon</a:t>
            </a:r>
            <a:r>
              <a:rPr lang="fr-CA" dirty="0">
                <a:solidFill>
                  <a:srgbClr val="FF0000"/>
                </a:solidFill>
              </a:rPr>
              <a:t>, cake}</a:t>
            </a:r>
            <a:r>
              <a:rPr lang="fr-CA" altLang="zh-CN" dirty="0">
                <a:solidFill>
                  <a:srgbClr val="FF0000"/>
                </a:solidFill>
              </a:rPr>
              <a:t>: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fr-CA" dirty="0">
                <a:solidFill>
                  <a:srgbClr val="FF0000"/>
                </a:solidFill>
              </a:rPr>
              <a:t> 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{pasta, orange, cake}</a:t>
            </a:r>
            <a:r>
              <a:rPr lang="fr-CA" altLang="zh-CN" dirty="0">
                <a:solidFill>
                  <a:srgbClr val="0070C0"/>
                </a:solidFill>
              </a:rPr>
              <a:t>:</a:t>
            </a:r>
            <a:r>
              <a:rPr lang="en-US" altLang="zh-CN" dirty="0">
                <a:solidFill>
                  <a:srgbClr val="0070C0"/>
                </a:solidFill>
              </a:rPr>
              <a:t>2</a:t>
            </a:r>
            <a:endParaRPr lang="fr-CA" dirty="0">
              <a:solidFill>
                <a:srgbClr val="0070C0"/>
              </a:solidFill>
            </a:endParaRPr>
          </a:p>
          <a:p>
            <a:pPr marL="82296" indent="0">
              <a:buNone/>
            </a:pPr>
            <a:r>
              <a:rPr lang="fr-CA" dirty="0">
                <a:solidFill>
                  <a:srgbClr val="FF0000"/>
                </a:solidFill>
              </a:rPr>
              <a:t>{</a:t>
            </a:r>
            <a:r>
              <a:rPr lang="fr-CA" dirty="0" err="1">
                <a:solidFill>
                  <a:srgbClr val="FF0000"/>
                </a:solidFill>
              </a:rPr>
              <a:t>lemon</a:t>
            </a:r>
            <a:r>
              <a:rPr lang="fr-CA" dirty="0">
                <a:solidFill>
                  <a:srgbClr val="FF0000"/>
                </a:solidFill>
              </a:rPr>
              <a:t>, orange, cake}</a:t>
            </a:r>
            <a:r>
              <a:rPr lang="fr-CA" altLang="zh-CN" dirty="0">
                <a:solidFill>
                  <a:srgbClr val="FF0000"/>
                </a:solidFill>
              </a:rPr>
              <a:t>: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endParaRPr lang="fr-CA" dirty="0">
              <a:solidFill>
                <a:srgbClr val="FF0000"/>
              </a:solidFill>
            </a:endParaRPr>
          </a:p>
          <a:p>
            <a:pPr marL="82296" indent="0">
              <a:buFont typeface="Wingdings 2"/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8559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AprioriRare</a:t>
            </a:r>
            <a:r>
              <a:rPr lang="en-US" dirty="0"/>
              <a:t> algorithm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2357" y="1441966"/>
            <a:ext cx="9156357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b="1" dirty="0"/>
              <a:t>Step 8</a:t>
            </a:r>
            <a:r>
              <a:rPr lang="en-US" sz="2800" dirty="0"/>
              <a:t>: For each infrequent itemset, check if all the subsets are frequent</a:t>
            </a:r>
          </a:p>
          <a:p>
            <a:endParaRPr lang="en-US" sz="2800" b="1" dirty="0"/>
          </a:p>
          <a:p>
            <a:pPr marL="82296" indent="0">
              <a:buNone/>
            </a:pP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52400" y="3379064"/>
            <a:ext cx="3505200" cy="332653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}  	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orange} 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cake}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, orange}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{orange, cake}</a:t>
            </a:r>
          </a:p>
          <a:p>
            <a:pPr marL="82296" indent="0">
              <a:buFont typeface="Wingdings 2"/>
              <a:buNone/>
            </a:pPr>
            <a:endParaRPr lang="fr-CA" dirty="0"/>
          </a:p>
        </p:txBody>
      </p:sp>
      <p:sp>
        <p:nvSpPr>
          <p:cNvPr id="10" name="ZoneTexte 9"/>
          <p:cNvSpPr txBox="1"/>
          <p:nvPr/>
        </p:nvSpPr>
        <p:spPr>
          <a:xfrm>
            <a:off x="152400" y="29072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/>
              <a:t>Frequent</a:t>
            </a:r>
            <a:r>
              <a:rPr lang="fr-CA" b="1" dirty="0"/>
              <a:t> itemsets of size 2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562600" y="27548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Candidates of size 3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0" y="3091934"/>
            <a:ext cx="4572000" cy="332653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{pasta, 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, orange}:2  </a:t>
            </a:r>
          </a:p>
          <a:p>
            <a:pPr marL="82296" indent="0">
              <a:buNone/>
            </a:pPr>
            <a:r>
              <a:rPr lang="fr-CA" dirty="0">
                <a:solidFill>
                  <a:srgbClr val="FF0000"/>
                </a:solidFill>
              </a:rPr>
              <a:t>{pasta, </a:t>
            </a:r>
            <a:r>
              <a:rPr lang="fr-CA" dirty="0" err="1">
                <a:solidFill>
                  <a:srgbClr val="FF0000"/>
                </a:solidFill>
              </a:rPr>
              <a:t>lemon</a:t>
            </a:r>
            <a:r>
              <a:rPr lang="fr-CA" dirty="0">
                <a:solidFill>
                  <a:srgbClr val="FF0000"/>
                </a:solidFill>
              </a:rPr>
              <a:t>, cake}:1 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{pasta, orange, cake}:2</a:t>
            </a:r>
          </a:p>
          <a:p>
            <a:pPr marL="82296" indent="0">
              <a:buNone/>
            </a:pPr>
            <a:r>
              <a:rPr lang="fr-CA" dirty="0">
                <a:solidFill>
                  <a:srgbClr val="FF0000"/>
                </a:solidFill>
              </a:rPr>
              <a:t>{</a:t>
            </a:r>
            <a:r>
              <a:rPr lang="fr-CA" dirty="0" err="1">
                <a:solidFill>
                  <a:srgbClr val="FF0000"/>
                </a:solidFill>
              </a:rPr>
              <a:t>lemon</a:t>
            </a:r>
            <a:r>
              <a:rPr lang="fr-CA" dirty="0">
                <a:solidFill>
                  <a:srgbClr val="FF0000"/>
                </a:solidFill>
              </a:rPr>
              <a:t>, orange, cake}:1</a:t>
            </a:r>
          </a:p>
          <a:p>
            <a:pPr marL="82296" indent="0">
              <a:buFont typeface="Wingdings 2"/>
              <a:buNone/>
            </a:pPr>
            <a:endParaRPr lang="fr-CA" dirty="0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2BFCB8CC-15B8-4C89-A8AA-AAA1FBDDF0E7}"/>
              </a:ext>
            </a:extLst>
          </p:cNvPr>
          <p:cNvSpPr/>
          <p:nvPr/>
        </p:nvSpPr>
        <p:spPr>
          <a:xfrm>
            <a:off x="5257800" y="3733800"/>
            <a:ext cx="1143000" cy="533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35351791-C204-4E00-9697-5984E93A07F3}"/>
              </a:ext>
            </a:extLst>
          </p:cNvPr>
          <p:cNvSpPr/>
          <p:nvPr/>
        </p:nvSpPr>
        <p:spPr>
          <a:xfrm>
            <a:off x="5486400" y="4882634"/>
            <a:ext cx="1143000" cy="533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4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AprioriRare</a:t>
            </a:r>
            <a:r>
              <a:rPr lang="en-US" dirty="0"/>
              <a:t> algorithm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2357" y="1441966"/>
            <a:ext cx="9156357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b="1" dirty="0"/>
              <a:t>Step 8</a:t>
            </a:r>
            <a:r>
              <a:rPr lang="en-US" sz="2800" dirty="0"/>
              <a:t>: For each infrequent itemset, check if all the subsets are frequent</a:t>
            </a:r>
          </a:p>
          <a:p>
            <a:endParaRPr lang="en-US" sz="2800" b="1" dirty="0"/>
          </a:p>
          <a:p>
            <a:pPr marL="82296" indent="0">
              <a:buNone/>
            </a:pP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52400" y="3379064"/>
            <a:ext cx="3505200" cy="332653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}  	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orange} 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cake}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, orange}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{orange, cake}</a:t>
            </a:r>
          </a:p>
          <a:p>
            <a:pPr marL="82296" indent="0">
              <a:buFont typeface="Wingdings 2"/>
              <a:buNone/>
            </a:pPr>
            <a:endParaRPr lang="fr-CA" dirty="0"/>
          </a:p>
        </p:txBody>
      </p:sp>
      <p:sp>
        <p:nvSpPr>
          <p:cNvPr id="10" name="ZoneTexte 9"/>
          <p:cNvSpPr txBox="1"/>
          <p:nvPr/>
        </p:nvSpPr>
        <p:spPr>
          <a:xfrm>
            <a:off x="152400" y="29072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/>
              <a:t>Frequent</a:t>
            </a:r>
            <a:r>
              <a:rPr lang="fr-CA" b="1" dirty="0"/>
              <a:t> itemsets of size 2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562600" y="27548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Candidates of size 3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0" y="3091934"/>
            <a:ext cx="4572000" cy="332653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, orange}  </a:t>
            </a: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orange, cake}</a:t>
            </a:r>
          </a:p>
          <a:p>
            <a:pPr marL="82296" indent="0">
              <a:buFont typeface="Wingdings 2"/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9169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AprioriRare</a:t>
            </a:r>
            <a:r>
              <a:rPr lang="en-US" dirty="0"/>
              <a:t> algorithm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dirty="0"/>
              <a:t>Step 10</a:t>
            </a:r>
            <a:r>
              <a:rPr lang="en-US" dirty="0"/>
              <a:t>: Keep the frequent itemsets (all)</a:t>
            </a:r>
          </a:p>
          <a:p>
            <a:endParaRPr lang="en-US" b="1" dirty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600200" y="2819400"/>
            <a:ext cx="6858000" cy="381000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</a:t>
            </a:r>
            <a:r>
              <a:rPr lang="fr-CA" dirty="0" err="1">
                <a:solidFill>
                  <a:srgbClr val="0070C0"/>
                </a:solidFill>
              </a:rPr>
              <a:t>lemon</a:t>
            </a:r>
            <a:r>
              <a:rPr lang="fr-CA" dirty="0">
                <a:solidFill>
                  <a:srgbClr val="0070C0"/>
                </a:solidFill>
              </a:rPr>
              <a:t>, orange} </a:t>
            </a:r>
            <a:r>
              <a:rPr lang="fr-CA" dirty="0"/>
              <a:t>support: </a:t>
            </a:r>
            <a:r>
              <a:rPr lang="fr-CA" dirty="0">
                <a:solidFill>
                  <a:srgbClr val="0070C0"/>
                </a:solidFill>
              </a:rPr>
              <a:t>2</a:t>
            </a:r>
            <a:r>
              <a:rPr lang="fr-CA" dirty="0"/>
              <a:t> </a:t>
            </a:r>
            <a:endParaRPr lang="fr-CA" dirty="0">
              <a:solidFill>
                <a:srgbClr val="0070C0"/>
              </a:solidFill>
            </a:endParaRPr>
          </a:p>
          <a:p>
            <a:pPr marL="82296" indent="0">
              <a:buNone/>
            </a:pPr>
            <a:r>
              <a:rPr lang="fr-CA" dirty="0">
                <a:solidFill>
                  <a:srgbClr val="0070C0"/>
                </a:solidFill>
              </a:rPr>
              <a:t>{</a:t>
            </a:r>
            <a:r>
              <a:rPr lang="fr-CA" dirty="0" err="1">
                <a:solidFill>
                  <a:srgbClr val="0070C0"/>
                </a:solidFill>
              </a:rPr>
              <a:t>pasta</a:t>
            </a:r>
            <a:r>
              <a:rPr lang="fr-CA" dirty="0">
                <a:solidFill>
                  <a:srgbClr val="0070C0"/>
                </a:solidFill>
              </a:rPr>
              <a:t>, orange, cake} </a:t>
            </a:r>
            <a:r>
              <a:rPr lang="fr-CA" dirty="0"/>
              <a:t>support: </a:t>
            </a:r>
            <a:r>
              <a:rPr lang="fr-CA" dirty="0">
                <a:solidFill>
                  <a:srgbClr val="0070C0"/>
                </a:solidFill>
              </a:rPr>
              <a:t>2</a:t>
            </a:r>
          </a:p>
          <a:p>
            <a:pPr marL="82296" indent="0">
              <a:buFont typeface="Wingdings 2"/>
              <a:buNone/>
            </a:pPr>
            <a:endParaRPr lang="fr-CA" dirty="0"/>
          </a:p>
        </p:txBody>
      </p:sp>
      <p:sp>
        <p:nvSpPr>
          <p:cNvPr id="11" name="ZoneTexte 10"/>
          <p:cNvSpPr txBox="1"/>
          <p:nvPr/>
        </p:nvSpPr>
        <p:spPr>
          <a:xfrm>
            <a:off x="1752600" y="2514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/>
              <a:t>frequent</a:t>
            </a:r>
            <a:r>
              <a:rPr lang="fr-CA" b="1" dirty="0"/>
              <a:t> itemsets of size 3 </a:t>
            </a:r>
          </a:p>
        </p:txBody>
      </p:sp>
    </p:spTree>
    <p:extLst>
      <p:ext uri="{BB962C8B-B14F-4D97-AF65-F5344CB8AC3E}">
        <p14:creationId xmlns:p14="http://schemas.microsoft.com/office/powerpoint/2010/main" val="309618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AprioriRare</a:t>
            </a:r>
            <a:r>
              <a:rPr lang="en-US" dirty="0"/>
              <a:t> algorithm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2357" y="1441966"/>
            <a:ext cx="9156357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b="1" dirty="0"/>
              <a:t>Step 11</a:t>
            </a:r>
            <a:r>
              <a:rPr lang="en-US" sz="2800" dirty="0"/>
              <a:t>: generate candidates of size 4 by combining pairs of frequent itemsets of size 3.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b="1" dirty="0"/>
          </a:p>
          <a:p>
            <a:pPr marL="82296" indent="0">
              <a:buNone/>
            </a:pP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52400" y="3379064"/>
            <a:ext cx="4114800" cy="332653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sz="2800" dirty="0">
                <a:solidFill>
                  <a:srgbClr val="0070C0"/>
                </a:solidFill>
              </a:rPr>
              <a:t>{</a:t>
            </a:r>
            <a:r>
              <a:rPr lang="fr-CA" sz="2800" dirty="0" err="1">
                <a:solidFill>
                  <a:srgbClr val="0070C0"/>
                </a:solidFill>
              </a:rPr>
              <a:t>pasta</a:t>
            </a:r>
            <a:r>
              <a:rPr lang="fr-CA" sz="2800" dirty="0">
                <a:solidFill>
                  <a:srgbClr val="0070C0"/>
                </a:solidFill>
              </a:rPr>
              <a:t>, </a:t>
            </a:r>
            <a:r>
              <a:rPr lang="fr-CA" sz="2800" dirty="0" err="1">
                <a:solidFill>
                  <a:srgbClr val="0070C0"/>
                </a:solidFill>
              </a:rPr>
              <a:t>lemon</a:t>
            </a:r>
            <a:r>
              <a:rPr lang="fr-CA" sz="2800" dirty="0">
                <a:solidFill>
                  <a:srgbClr val="0070C0"/>
                </a:solidFill>
              </a:rPr>
              <a:t>, orange} </a:t>
            </a:r>
          </a:p>
          <a:p>
            <a:pPr marL="82296" indent="0">
              <a:buNone/>
            </a:pPr>
            <a:r>
              <a:rPr lang="fr-CA" sz="2800" dirty="0">
                <a:solidFill>
                  <a:srgbClr val="0070C0"/>
                </a:solidFill>
              </a:rPr>
              <a:t> </a:t>
            </a:r>
          </a:p>
          <a:p>
            <a:pPr marL="82296" indent="0">
              <a:buNone/>
            </a:pPr>
            <a:r>
              <a:rPr lang="fr-CA" sz="2800" dirty="0">
                <a:solidFill>
                  <a:srgbClr val="0070C0"/>
                </a:solidFill>
              </a:rPr>
              <a:t>{</a:t>
            </a:r>
            <a:r>
              <a:rPr lang="fr-CA" sz="2800" dirty="0" err="1">
                <a:solidFill>
                  <a:srgbClr val="0070C0"/>
                </a:solidFill>
              </a:rPr>
              <a:t>pasta</a:t>
            </a:r>
            <a:r>
              <a:rPr lang="fr-CA" sz="2800" dirty="0">
                <a:solidFill>
                  <a:srgbClr val="0070C0"/>
                </a:solidFill>
              </a:rPr>
              <a:t>, orange, cake}</a:t>
            </a:r>
          </a:p>
          <a:p>
            <a:pPr marL="82296" indent="0">
              <a:buNone/>
            </a:pPr>
            <a:endParaRPr lang="fr-CA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152400" y="29072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/>
              <a:t>Frequent</a:t>
            </a:r>
            <a:r>
              <a:rPr lang="fr-CA" b="1" dirty="0"/>
              <a:t> itemsets of size 3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562600" y="27548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Candidates of size 4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0" y="3657600"/>
            <a:ext cx="4572000" cy="276087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sz="2800" dirty="0">
                <a:solidFill>
                  <a:srgbClr val="0070C0"/>
                </a:solidFill>
              </a:rPr>
              <a:t>{</a:t>
            </a:r>
            <a:r>
              <a:rPr lang="fr-CA" sz="2800" dirty="0" err="1">
                <a:solidFill>
                  <a:srgbClr val="0070C0"/>
                </a:solidFill>
              </a:rPr>
              <a:t>pasta</a:t>
            </a:r>
            <a:r>
              <a:rPr lang="fr-CA" sz="2800" dirty="0">
                <a:solidFill>
                  <a:srgbClr val="0070C0"/>
                </a:solidFill>
              </a:rPr>
              <a:t>, </a:t>
            </a:r>
            <a:r>
              <a:rPr lang="fr-CA" sz="2800" dirty="0" err="1">
                <a:solidFill>
                  <a:srgbClr val="0070C0"/>
                </a:solidFill>
              </a:rPr>
              <a:t>lemon</a:t>
            </a:r>
            <a:r>
              <a:rPr lang="fr-CA" sz="2800" dirty="0">
                <a:solidFill>
                  <a:srgbClr val="0070C0"/>
                </a:solidFill>
              </a:rPr>
              <a:t>, orange, cake}</a:t>
            </a:r>
          </a:p>
          <a:p>
            <a:pPr marL="82296" indent="0">
              <a:buFont typeface="Wingdings 2"/>
              <a:buNone/>
            </a:pPr>
            <a:endParaRPr lang="fr-CA" sz="2800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3733800" y="3962400"/>
            <a:ext cx="8382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8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AprioriRare</a:t>
            </a:r>
            <a:r>
              <a:rPr lang="en-US" dirty="0"/>
              <a:t> algorithm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2357" y="1441966"/>
            <a:ext cx="9156357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b="1" dirty="0"/>
              <a:t>Step 12</a:t>
            </a:r>
            <a:r>
              <a:rPr lang="en-US" sz="2800" dirty="0"/>
              <a:t>: Check to see if the subsets of each infrequent itemset are frequent. They are not.</a:t>
            </a:r>
            <a:endParaRPr lang="en-US" sz="2800" b="1" dirty="0"/>
          </a:p>
          <a:p>
            <a:pPr marL="82296" indent="0">
              <a:buNone/>
            </a:pP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52400" y="3379064"/>
            <a:ext cx="4114800" cy="332653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sz="2800" dirty="0">
                <a:solidFill>
                  <a:srgbClr val="0070C0"/>
                </a:solidFill>
              </a:rPr>
              <a:t>{</a:t>
            </a:r>
            <a:r>
              <a:rPr lang="fr-CA" sz="2800" dirty="0" err="1">
                <a:solidFill>
                  <a:srgbClr val="0070C0"/>
                </a:solidFill>
              </a:rPr>
              <a:t>pasta</a:t>
            </a:r>
            <a:r>
              <a:rPr lang="fr-CA" sz="2800" dirty="0">
                <a:solidFill>
                  <a:srgbClr val="0070C0"/>
                </a:solidFill>
              </a:rPr>
              <a:t>, </a:t>
            </a:r>
            <a:r>
              <a:rPr lang="fr-CA" sz="2800" dirty="0" err="1">
                <a:solidFill>
                  <a:srgbClr val="0070C0"/>
                </a:solidFill>
              </a:rPr>
              <a:t>lemon</a:t>
            </a:r>
            <a:r>
              <a:rPr lang="fr-CA" sz="2800" dirty="0">
                <a:solidFill>
                  <a:srgbClr val="0070C0"/>
                </a:solidFill>
              </a:rPr>
              <a:t>, orange} </a:t>
            </a:r>
          </a:p>
          <a:p>
            <a:pPr marL="82296" indent="0">
              <a:buNone/>
            </a:pPr>
            <a:r>
              <a:rPr lang="fr-CA" sz="2800" dirty="0">
                <a:solidFill>
                  <a:srgbClr val="0070C0"/>
                </a:solidFill>
              </a:rPr>
              <a:t> </a:t>
            </a:r>
          </a:p>
          <a:p>
            <a:pPr marL="82296" indent="0">
              <a:buNone/>
            </a:pPr>
            <a:r>
              <a:rPr lang="fr-CA" sz="2800" dirty="0">
                <a:solidFill>
                  <a:srgbClr val="0070C0"/>
                </a:solidFill>
              </a:rPr>
              <a:t>{</a:t>
            </a:r>
            <a:r>
              <a:rPr lang="fr-CA" sz="2800" dirty="0" err="1">
                <a:solidFill>
                  <a:srgbClr val="0070C0"/>
                </a:solidFill>
              </a:rPr>
              <a:t>pasta</a:t>
            </a:r>
            <a:r>
              <a:rPr lang="fr-CA" sz="2800" dirty="0">
                <a:solidFill>
                  <a:srgbClr val="0070C0"/>
                </a:solidFill>
              </a:rPr>
              <a:t>, orange, cake}</a:t>
            </a:r>
          </a:p>
          <a:p>
            <a:pPr marL="82296" indent="0">
              <a:buNone/>
            </a:pPr>
            <a:endParaRPr lang="fr-CA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152400" y="29072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/>
              <a:t>Frequent</a:t>
            </a:r>
            <a:r>
              <a:rPr lang="fr-CA" b="1" dirty="0"/>
              <a:t> itemsets of size 3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562600" y="27548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Candidates of size 4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0" y="3657600"/>
            <a:ext cx="4572000" cy="276087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sz="2800" dirty="0">
                <a:solidFill>
                  <a:srgbClr val="0070C0"/>
                </a:solidFill>
              </a:rPr>
              <a:t>{</a:t>
            </a:r>
            <a:r>
              <a:rPr lang="fr-CA" sz="2800" dirty="0" err="1">
                <a:solidFill>
                  <a:srgbClr val="0070C0"/>
                </a:solidFill>
              </a:rPr>
              <a:t>pasta</a:t>
            </a:r>
            <a:r>
              <a:rPr lang="fr-CA" sz="2800" dirty="0">
                <a:solidFill>
                  <a:srgbClr val="0070C0"/>
                </a:solidFill>
              </a:rPr>
              <a:t>, </a:t>
            </a:r>
            <a:r>
              <a:rPr lang="fr-CA" sz="2800" dirty="0" err="1">
                <a:solidFill>
                  <a:srgbClr val="0070C0"/>
                </a:solidFill>
              </a:rPr>
              <a:t>lemon</a:t>
            </a:r>
            <a:r>
              <a:rPr lang="fr-CA" sz="2800" dirty="0">
                <a:solidFill>
                  <a:srgbClr val="0070C0"/>
                </a:solidFill>
              </a:rPr>
              <a:t>, orange, cake}</a:t>
            </a:r>
          </a:p>
          <a:p>
            <a:pPr marL="82296" indent="0">
              <a:buFont typeface="Wingdings 2"/>
              <a:buNone/>
            </a:pPr>
            <a:endParaRPr lang="fr-CA" sz="2800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3733800" y="3962400"/>
            <a:ext cx="8382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876800" y="3958281"/>
            <a:ext cx="426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35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AprioriRare</a:t>
            </a:r>
            <a:r>
              <a:rPr lang="en-US" dirty="0"/>
              <a:t> algorithm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2357" y="1441966"/>
            <a:ext cx="9156357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800" b="1" dirty="0"/>
              <a:t>Step 12</a:t>
            </a:r>
            <a:r>
              <a:rPr lang="en-US" sz="2800" dirty="0"/>
              <a:t>: Since there is no more frequent itemsets, we cannot generate candidates of size 5 and the algorithm stops.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b="1" dirty="0"/>
          </a:p>
          <a:p>
            <a:pPr marL="82296" indent="0">
              <a:buNone/>
            </a:pP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5562600" y="27548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Candidates of size 4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572000" y="3657600"/>
            <a:ext cx="4572000" cy="276087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fr-CA" sz="2800" dirty="0">
                <a:solidFill>
                  <a:srgbClr val="0070C0"/>
                </a:solidFill>
              </a:rPr>
              <a:t>{</a:t>
            </a:r>
            <a:r>
              <a:rPr lang="fr-CA" sz="2800" dirty="0" err="1">
                <a:solidFill>
                  <a:srgbClr val="0070C0"/>
                </a:solidFill>
              </a:rPr>
              <a:t>pasta</a:t>
            </a:r>
            <a:r>
              <a:rPr lang="fr-CA" sz="2800" dirty="0">
                <a:solidFill>
                  <a:srgbClr val="0070C0"/>
                </a:solidFill>
              </a:rPr>
              <a:t>, </a:t>
            </a:r>
            <a:r>
              <a:rPr lang="fr-CA" sz="2800" dirty="0" err="1">
                <a:solidFill>
                  <a:srgbClr val="0070C0"/>
                </a:solidFill>
              </a:rPr>
              <a:t>lemon</a:t>
            </a:r>
            <a:r>
              <a:rPr lang="fr-CA" sz="2800" dirty="0">
                <a:solidFill>
                  <a:srgbClr val="0070C0"/>
                </a:solidFill>
              </a:rPr>
              <a:t>, orange, cake}</a:t>
            </a:r>
          </a:p>
          <a:p>
            <a:pPr marL="82296" indent="0">
              <a:buFont typeface="Wingdings 2"/>
              <a:buNone/>
            </a:pPr>
            <a:endParaRPr lang="fr-CA" sz="2800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4876800" y="3958281"/>
            <a:ext cx="426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629400" y="6248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>
                <a:solidFill>
                  <a:srgbClr val="FF0000"/>
                </a:solidFill>
              </a:rPr>
              <a:t>Result</a:t>
            </a:r>
            <a:r>
              <a:rPr lang="fr-CA" b="1" dirty="0">
                <a:solidFill>
                  <a:srgbClr val="FF0000"/>
                </a:solidFill>
              </a:rPr>
              <a:t> </a:t>
            </a:r>
            <a:r>
              <a:rPr lang="fr-CA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fr-C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2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result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1295400"/>
            <a:ext cx="762000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82296" indent="0">
              <a:buNone/>
            </a:pPr>
            <a:r>
              <a:rPr lang="fr-CA" sz="2400" dirty="0">
                <a:solidFill>
                  <a:srgbClr val="0070C0"/>
                </a:solidFill>
              </a:rPr>
              <a:t>	</a:t>
            </a:r>
          </a:p>
          <a:p>
            <a:pPr marL="82296" indent="0">
              <a:buNone/>
            </a:pPr>
            <a:r>
              <a:rPr lang="fr-CA" sz="2400" dirty="0"/>
              <a:t>The minimal rare itemsets:</a:t>
            </a:r>
          </a:p>
          <a:p>
            <a:pPr marL="82296" indent="0">
              <a:buNone/>
            </a:pPr>
            <a:r>
              <a:rPr lang="fr-CA" sz="2400" dirty="0">
                <a:solidFill>
                  <a:srgbClr val="0070C0"/>
                </a:solidFill>
              </a:rPr>
              <a:t>	{</a:t>
            </a:r>
            <a:r>
              <a:rPr lang="fr-CA" sz="2400" dirty="0" err="1">
                <a:solidFill>
                  <a:srgbClr val="0070C0"/>
                </a:solidFill>
              </a:rPr>
              <a:t>bread</a:t>
            </a:r>
            <a:r>
              <a:rPr lang="fr-CA" sz="2400" dirty="0">
                <a:solidFill>
                  <a:srgbClr val="0070C0"/>
                </a:solidFill>
              </a:rPr>
              <a:t>}  			</a:t>
            </a:r>
            <a:r>
              <a:rPr lang="fr-CA" sz="2400" dirty="0"/>
              <a:t>support =</a:t>
            </a:r>
            <a:r>
              <a:rPr lang="fr-CA" sz="2400" dirty="0">
                <a:solidFill>
                  <a:srgbClr val="0070C0"/>
                </a:solidFill>
              </a:rPr>
              <a:t> 1</a:t>
            </a:r>
            <a:br>
              <a:rPr lang="fr-CA" sz="2400" dirty="0">
                <a:solidFill>
                  <a:srgbClr val="0070C0"/>
                </a:solidFill>
              </a:rPr>
            </a:br>
            <a:r>
              <a:rPr lang="fr-CA" sz="2400" dirty="0">
                <a:solidFill>
                  <a:srgbClr val="0070C0"/>
                </a:solidFill>
              </a:rPr>
              <a:t>   	{</a:t>
            </a:r>
            <a:r>
              <a:rPr lang="fr-CA" sz="2400" dirty="0" err="1">
                <a:solidFill>
                  <a:srgbClr val="0070C0"/>
                </a:solidFill>
              </a:rPr>
              <a:t>lemon</a:t>
            </a:r>
            <a:r>
              <a:rPr lang="fr-CA" sz="2400" dirty="0">
                <a:solidFill>
                  <a:srgbClr val="0070C0"/>
                </a:solidFill>
              </a:rPr>
              <a:t>, cake} 			</a:t>
            </a:r>
            <a:r>
              <a:rPr lang="fr-CA" sz="2400" dirty="0"/>
              <a:t>support =</a:t>
            </a:r>
            <a:r>
              <a:rPr lang="fr-CA" sz="2400" dirty="0">
                <a:solidFill>
                  <a:srgbClr val="0070C0"/>
                </a:solidFill>
              </a:rPr>
              <a:t> 1</a:t>
            </a:r>
            <a:br>
              <a:rPr lang="fr-CA" sz="2400" dirty="0">
                <a:solidFill>
                  <a:srgbClr val="0070C0"/>
                </a:solidFill>
              </a:rPr>
            </a:br>
            <a:r>
              <a:rPr lang="fr-CA" sz="2400" dirty="0">
                <a:solidFill>
                  <a:srgbClr val="0070C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19120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52688" cy="71596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200" dirty="0"/>
              <a:t>Frequent itemset mining  (</a:t>
            </a:r>
            <a:r>
              <a:rPr lang="zh-CN" altLang="en-US" sz="3200" dirty="0"/>
              <a:t>频繁项集挖掘</a:t>
            </a:r>
            <a:r>
              <a:rPr lang="en-US" altLang="zh-CN" sz="3200" dirty="0"/>
              <a:t>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3648" y="6534150"/>
            <a:ext cx="4572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5608" y="1143000"/>
            <a:ext cx="7498080" cy="5334000"/>
          </a:xfrm>
        </p:spPr>
        <p:txBody>
          <a:bodyPr/>
          <a:lstStyle/>
          <a:p>
            <a:pPr marL="82296" indent="0">
              <a:buNone/>
            </a:pPr>
            <a:r>
              <a:rPr lang="en-US" dirty="0"/>
              <a:t>A transaction database:</a:t>
            </a:r>
          </a:p>
        </p:txBody>
      </p:sp>
      <p:graphicFrame>
        <p:nvGraphicFramePr>
          <p:cNvPr id="8" name="Tableau 4"/>
          <p:cNvGraphicFramePr>
            <a:graphicFrameLocks noGrp="1"/>
          </p:cNvGraphicFramePr>
          <p:nvPr>
            <p:custDataLst>
              <p:tags r:id="rId1"/>
            </p:custDataLst>
            <p:extLst/>
          </p:nvPr>
        </p:nvGraphicFramePr>
        <p:xfrm>
          <a:off x="304800" y="1828800"/>
          <a:ext cx="7467599" cy="2781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33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8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Transaction</a:t>
                      </a:r>
                      <a:r>
                        <a:rPr lang="fr-CA" sz="2000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fr-C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CA" sz="2000" dirty="0">
                          <a:solidFill>
                            <a:sysClr val="windowText" lastClr="000000"/>
                          </a:solidFill>
                        </a:rPr>
                        <a:t>Items appearing in the transaction</a:t>
                      </a:r>
                      <a:endParaRPr lang="fr-C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</a:t>
                      </a:r>
                      <a:r>
                        <a:rPr lang="fr-CA" sz="2800" baseline="0" dirty="0"/>
                        <a:t>  </a:t>
                      </a:r>
                      <a:r>
                        <a:rPr lang="fr-CA" sz="2800" baseline="0" dirty="0" err="1"/>
                        <a:t>lemon</a:t>
                      </a:r>
                      <a:r>
                        <a:rPr lang="fr-CA" sz="2800" baseline="0" dirty="0"/>
                        <a:t>,  </a:t>
                      </a:r>
                      <a:r>
                        <a:rPr lang="fr-CA" sz="2800" baseline="0" dirty="0" err="1"/>
                        <a:t>bread</a:t>
                      </a:r>
                      <a:r>
                        <a:rPr lang="fr-CA" sz="2800" baseline="0" dirty="0"/>
                        <a:t>, orange</a:t>
                      </a:r>
                      <a:r>
                        <a:rPr lang="fr-CA" sz="2800" dirty="0"/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</a:t>
                      </a:r>
                      <a:r>
                        <a:rPr lang="fr-CA" sz="2800" baseline="0" dirty="0"/>
                        <a:t>  </a:t>
                      </a:r>
                      <a:r>
                        <a:rPr lang="fr-CA" sz="2800" baseline="0" dirty="0" err="1"/>
                        <a:t>lemon</a:t>
                      </a:r>
                      <a:r>
                        <a:rPr lang="fr-CA" sz="2800" dirty="0"/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232">
                <a:tc>
                  <a:txBody>
                    <a:bodyPr/>
                    <a:lstStyle/>
                    <a:p>
                      <a:r>
                        <a:rPr lang="fr-CA" sz="2800" dirty="0"/>
                        <a:t>T3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 orange, cake}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 </a:t>
                      </a:r>
                      <a:r>
                        <a:rPr lang="fr-CA" sz="2800" dirty="0" err="1"/>
                        <a:t>lemon</a:t>
                      </a:r>
                      <a:r>
                        <a:rPr lang="fr-CA" sz="2800" dirty="0"/>
                        <a:t>, orange cake}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Espace réservé du contenu 4"/>
          <p:cNvSpPr txBox="1">
            <a:spLocks/>
          </p:cNvSpPr>
          <p:nvPr/>
        </p:nvSpPr>
        <p:spPr>
          <a:xfrm>
            <a:off x="1066800" y="4724400"/>
            <a:ext cx="7866888" cy="25146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en-US" sz="2400" b="1" dirty="0"/>
              <a:t>For </a:t>
            </a:r>
            <a:r>
              <a:rPr lang="en-US" sz="2400" b="1" i="1" dirty="0" err="1">
                <a:solidFill>
                  <a:srgbClr val="0070C0"/>
                </a:solidFill>
              </a:rPr>
              <a:t>minsup</a:t>
            </a:r>
            <a:r>
              <a:rPr lang="en-US" sz="2400" i="1" dirty="0"/>
              <a:t> </a:t>
            </a:r>
            <a:r>
              <a:rPr lang="en-US" sz="2400" dirty="0"/>
              <a:t>= 2, the </a:t>
            </a:r>
            <a:r>
              <a:rPr lang="en-US" sz="2400" b="1" dirty="0"/>
              <a:t>frequent itemsets </a:t>
            </a:r>
            <a:r>
              <a:rPr lang="en-US" sz="2400" dirty="0"/>
              <a:t>are:</a:t>
            </a:r>
          </a:p>
          <a:p>
            <a:pPr marL="82296" indent="0">
              <a:buFont typeface="Wingdings 2"/>
              <a:buNone/>
            </a:pPr>
            <a:r>
              <a:rPr lang="en-US" sz="2400" dirty="0">
                <a:solidFill>
                  <a:srgbClr val="0070C0"/>
                </a:solidFill>
              </a:rPr>
              <a:t>{lemon}, {pasta}, {orange}, {cake}, {lemon, pasta}, {lemon, orange}, {pasta, orange}, {pasta, cake}, {orange, cake}, {lemon, pasta, orange}</a:t>
            </a:r>
          </a:p>
        </p:txBody>
      </p:sp>
    </p:spTree>
    <p:extLst>
      <p:ext uri="{BB962C8B-B14F-4D97-AF65-F5344CB8AC3E}">
        <p14:creationId xmlns:p14="http://schemas.microsoft.com/office/powerpoint/2010/main" val="117645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1291A-DB07-469D-B0FF-A975F1238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CA" sz="3200" dirty="0" err="1"/>
              <a:t>Another</a:t>
            </a:r>
            <a:r>
              <a:rPr lang="fr-CA" sz="3200" dirty="0"/>
              <a:t> </a:t>
            </a:r>
            <a:r>
              <a:rPr lang="fr-CA" sz="3200" dirty="0" err="1"/>
              <a:t>definition</a:t>
            </a:r>
            <a:r>
              <a:rPr lang="fr-CA" sz="3200" dirty="0"/>
              <a:t>: </a:t>
            </a:r>
            <a:r>
              <a:rPr lang="fr-CA" sz="3200" dirty="0" err="1"/>
              <a:t>perfectly</a:t>
            </a:r>
            <a:r>
              <a:rPr lang="fr-CA" sz="3200" dirty="0"/>
              <a:t> rare itemsets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21C6C-4285-4026-83F9-66584638E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400" i="1" dirty="0"/>
              <a:t>Proposed for the </a:t>
            </a:r>
            <a:r>
              <a:rPr lang="en-US" sz="2400" b="1" i="1" dirty="0" err="1"/>
              <a:t>AprioriInverse</a:t>
            </a:r>
            <a:r>
              <a:rPr lang="en-US" sz="2400" b="1" i="1" dirty="0"/>
              <a:t> </a:t>
            </a:r>
            <a:r>
              <a:rPr lang="en-US" sz="2400" i="1" dirty="0"/>
              <a:t>algorithm:</a:t>
            </a:r>
            <a:br>
              <a:rPr lang="en-US" sz="2400" i="1" dirty="0"/>
            </a:br>
            <a:r>
              <a:rPr lang="en-US" sz="2000" i="1" dirty="0"/>
              <a:t>Yun Sing Koh, Nathan Rountree: </a:t>
            </a:r>
            <a:r>
              <a:rPr lang="en-US" sz="2000" i="1" u="sng" dirty="0">
                <a:hlinkClick r:id="rId3"/>
              </a:rPr>
              <a:t>Finding Sporadic Rules Using </a:t>
            </a:r>
            <a:r>
              <a:rPr lang="en-US" sz="2000" i="1" u="sng" dirty="0" err="1">
                <a:hlinkClick r:id="rId3"/>
              </a:rPr>
              <a:t>Apriori</a:t>
            </a:r>
            <a:r>
              <a:rPr lang="en-US" sz="2000" i="1" u="sng" dirty="0">
                <a:hlinkClick r:id="rId3"/>
              </a:rPr>
              <a:t>-Inverse</a:t>
            </a:r>
            <a:r>
              <a:rPr lang="en-US" sz="2000" i="1" dirty="0"/>
              <a:t>. PAKDD 2005: 97-106</a:t>
            </a:r>
            <a:endParaRPr lang="en-US" sz="2000" dirty="0"/>
          </a:p>
          <a:p>
            <a:pPr marL="82296" indent="0">
              <a:buNone/>
            </a:pPr>
            <a:endParaRPr lang="fr-CA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09BAB-2442-48D7-8923-C576BC49F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3">
                <a:extLst>
                  <a:ext uri="{FF2B5EF4-FFF2-40B4-BE49-F238E27FC236}">
                    <a16:creationId xmlns:a16="http://schemas.microsoft.com/office/drawing/2014/main" id="{C734D5E9-058F-45CB-92B7-4FDA8DF95027}"/>
                  </a:ext>
                </a:extLst>
              </p:cNvPr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231934" y="2743200"/>
                <a:ext cx="7790688" cy="286232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4752975" algn="l"/>
                  </a:tabLst>
                </a:pPr>
                <a:r>
                  <a:rPr lang="en-US" sz="2000" b="1" dirty="0"/>
                  <a:t>Definition 1 (perfectly rare itemset)</a:t>
                </a:r>
                <a:r>
                  <a:rPr lang="en-US" sz="2000" dirty="0"/>
                  <a:t>:  </a:t>
                </a:r>
                <a:br>
                  <a:rPr lang="en-US" sz="2000" dirty="0"/>
                </a:br>
                <a:r>
                  <a:rPr lang="en-US" sz="2000" dirty="0"/>
                  <a:t>Let there be two thresholds </a:t>
                </a:r>
                <a:r>
                  <a:rPr lang="en-US" sz="2000" dirty="0">
                    <a:solidFill>
                      <a:srgbClr val="0070C0"/>
                    </a:solidFill>
                  </a:rPr>
                  <a:t>minsup</a:t>
                </a:r>
                <a:r>
                  <a:rPr lang="en-US" sz="2000" dirty="0"/>
                  <a:t> and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maxsup</a:t>
                </a:r>
                <a:r>
                  <a:rPr lang="en-US" sz="2000" dirty="0">
                    <a:solidFill>
                      <a:srgbClr val="0070C0"/>
                    </a:solidFill>
                  </a:rPr>
                  <a:t>, </a:t>
                </a:r>
                <a:r>
                  <a:rPr lang="en-US" sz="2000" dirty="0"/>
                  <a:t>such that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maxsup</a:t>
                </a:r>
                <a:r>
                  <a:rPr lang="en-US" sz="2000" dirty="0">
                    <a:solidFill>
                      <a:srgbClr val="0070C0"/>
                    </a:solidFill>
                  </a:rPr>
                  <a:t> &gt;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minsup.  </a:t>
                </a:r>
              </a:p>
              <a:p>
                <a:pPr>
                  <a:tabLst>
                    <a:tab pos="4752975" algn="l"/>
                  </a:tabLst>
                </a:pPr>
                <a:endParaRPr lang="en-US" sz="2000" dirty="0"/>
              </a:p>
              <a:p>
                <a:pPr>
                  <a:tabLst>
                    <a:tab pos="4752975" algn="l"/>
                  </a:tabLst>
                </a:pPr>
                <a:r>
                  <a:rPr lang="en-US" sz="2000" dirty="0"/>
                  <a:t>An itemset </a:t>
                </a:r>
                <a:r>
                  <a:rPr lang="en-US" sz="2000" dirty="0">
                    <a:solidFill>
                      <a:srgbClr val="0070C0"/>
                    </a:solidFill>
                  </a:rPr>
                  <a:t>Z</a:t>
                </a:r>
                <a:r>
                  <a:rPr lang="en-US" sz="2000" dirty="0"/>
                  <a:t> is a </a:t>
                </a:r>
                <a:r>
                  <a:rPr lang="en-US" sz="2000" b="1" dirty="0"/>
                  <a:t>frequent itemset </a:t>
                </a:r>
                <a:r>
                  <a:rPr lang="en-US" sz="2000" dirty="0"/>
                  <a:t>if </a:t>
                </a:r>
                <a:r>
                  <a:rPr lang="en-US" sz="2000" dirty="0">
                    <a:solidFill>
                      <a:srgbClr val="0070C0"/>
                    </a:solidFill>
                  </a:rPr>
                  <a:t>sup(Z)</a:t>
                </a:r>
                <a14:m>
                  <m:oMath xmlns:m="http://schemas.openxmlformats.org/officeDocument/2006/math">
                    <m:r>
                      <a:rPr lang="fr-CA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 err="1">
                    <a:solidFill>
                      <a:srgbClr val="0070C0"/>
                    </a:solidFill>
                  </a:rPr>
                  <a:t>maxsup</a:t>
                </a:r>
                <a:r>
                  <a:rPr lang="en-US" sz="2000" dirty="0">
                    <a:solidFill>
                      <a:srgbClr val="0070C0"/>
                    </a:solidFill>
                  </a:rPr>
                  <a:t>.</a:t>
                </a:r>
              </a:p>
              <a:p>
                <a:pPr>
                  <a:tabLst>
                    <a:tab pos="4752975" algn="l"/>
                  </a:tabLst>
                </a:pPr>
                <a:endParaRPr lang="en-US" sz="2000" dirty="0"/>
              </a:p>
              <a:p>
                <a:pPr>
                  <a:tabLst>
                    <a:tab pos="4752975" algn="l"/>
                  </a:tabLst>
                </a:pPr>
                <a:r>
                  <a:rPr lang="en-US" sz="2000" dirty="0"/>
                  <a:t>An itemset </a:t>
                </a:r>
                <a:r>
                  <a:rPr lang="en-US" sz="2000" dirty="0">
                    <a:solidFill>
                      <a:srgbClr val="0070C0"/>
                    </a:solidFill>
                  </a:rPr>
                  <a:t>X</a:t>
                </a:r>
                <a:r>
                  <a:rPr lang="en-US" sz="2000" dirty="0"/>
                  <a:t> is a </a:t>
                </a:r>
                <a:r>
                  <a:rPr lang="en-US" sz="2000" b="1" dirty="0"/>
                  <a:t>perfectly rare itemset </a:t>
                </a:r>
                <a:br>
                  <a:rPr lang="en-US" sz="2000" b="1" dirty="0"/>
                </a:br>
                <a:r>
                  <a:rPr lang="en-US" sz="2000" dirty="0"/>
                  <a:t>if </a:t>
                </a:r>
                <a:r>
                  <a:rPr lang="en-US" sz="2000" dirty="0">
                    <a:solidFill>
                      <a:srgbClr val="0070C0"/>
                    </a:solidFill>
                  </a:rPr>
                  <a:t>sup(X)</a:t>
                </a:r>
                <a14:m>
                  <m:oMath xmlns:m="http://schemas.openxmlformats.org/officeDocument/2006/math">
                    <m:r>
                      <a:rPr lang="fr-CA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minsup </a:t>
                </a:r>
                <a:r>
                  <a:rPr lang="en-US" sz="2000" dirty="0"/>
                  <a:t>and </a:t>
                </a:r>
                <a:r>
                  <a:rPr lang="en-US" sz="2000" dirty="0">
                    <a:solidFill>
                      <a:srgbClr val="0070C0"/>
                    </a:solidFill>
                  </a:rPr>
                  <a:t>sup(X)</a:t>
                </a:r>
                <a14:m>
                  <m:oMath xmlns:m="http://schemas.openxmlformats.org/officeDocument/2006/math">
                    <m:r>
                      <a:rPr lang="fr-CA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000" dirty="0" err="1">
                    <a:solidFill>
                      <a:srgbClr val="0070C0"/>
                    </a:solidFill>
                  </a:rPr>
                  <a:t>maxsup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</a:p>
              <a:p>
                <a:pPr>
                  <a:tabLst>
                    <a:tab pos="4752975" algn="l"/>
                  </a:tabLst>
                </a:pPr>
                <a:r>
                  <a:rPr lang="en-US" sz="2000" dirty="0"/>
                  <a:t>and for any non empty  subset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CA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fr-CA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fr-CA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fr-CA" sz="2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CA" sz="20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  sup(Y)</a:t>
                </a:r>
                <a:r>
                  <a:rPr lang="fr-CA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CA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maxsup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5" name="ZoneTexte 3">
                <a:extLst>
                  <a:ext uri="{FF2B5EF4-FFF2-40B4-BE49-F238E27FC236}">
                    <a16:creationId xmlns:a16="http://schemas.microsoft.com/office/drawing/2014/main" id="{C734D5E9-058F-45CB-92B7-4FDA8DF95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231934" y="2743200"/>
                <a:ext cx="7790688" cy="2862322"/>
              </a:xfrm>
              <a:prstGeom prst="rect">
                <a:avLst/>
              </a:prstGeom>
              <a:blipFill>
                <a:blip r:embed="rId5"/>
                <a:stretch>
                  <a:fillRect l="-703" t="-847" b="-254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06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09BA8-7889-4273-BF0D-A94C714B5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648" y="6232162"/>
            <a:ext cx="4572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3">
                <a:extLst>
                  <a:ext uri="{FF2B5EF4-FFF2-40B4-BE49-F238E27FC236}">
                    <a16:creationId xmlns:a16="http://schemas.microsoft.com/office/drawing/2014/main" id="{31CF4DE7-D6E9-4FC3-9198-C07E613512F4}"/>
                  </a:ext>
                </a:extLst>
              </p:cNvPr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676656" y="76200"/>
                <a:ext cx="8162544" cy="16312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4752975" algn="l"/>
                  </a:tabLst>
                </a:pPr>
                <a:r>
                  <a:rPr lang="en-US" sz="2000" b="1" dirty="0"/>
                  <a:t>Definition 1 (perfectly rare itemset)</a:t>
                </a:r>
                <a:r>
                  <a:rPr lang="en-US" sz="2000" dirty="0"/>
                  <a:t>:  </a:t>
                </a:r>
                <a:br>
                  <a:rPr lang="en-US" sz="2000" dirty="0"/>
                </a:br>
                <a:r>
                  <a:rPr lang="en-US" sz="2000" dirty="0"/>
                  <a:t>Let there be two thresholds </a:t>
                </a:r>
                <a:r>
                  <a:rPr lang="en-US" sz="2000" dirty="0">
                    <a:solidFill>
                      <a:srgbClr val="0070C0"/>
                    </a:solidFill>
                  </a:rPr>
                  <a:t>minsup</a:t>
                </a:r>
                <a:r>
                  <a:rPr lang="en-US" sz="2000" dirty="0"/>
                  <a:t> and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maxsup</a:t>
                </a:r>
                <a:r>
                  <a:rPr lang="en-US" sz="2000" dirty="0">
                    <a:solidFill>
                      <a:srgbClr val="0070C0"/>
                    </a:solidFill>
                  </a:rPr>
                  <a:t>, </a:t>
                </a:r>
                <a:r>
                  <a:rPr lang="en-US" sz="2000" dirty="0"/>
                  <a:t>such that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maxsup</a:t>
                </a:r>
                <a:r>
                  <a:rPr lang="en-US" sz="2000" dirty="0">
                    <a:solidFill>
                      <a:srgbClr val="0070C0"/>
                    </a:solidFill>
                  </a:rPr>
                  <a:t> &gt;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minsup.  </a:t>
                </a:r>
                <a:r>
                  <a:rPr lang="en-US" sz="2000" dirty="0"/>
                  <a:t>An itemset </a:t>
                </a:r>
                <a:r>
                  <a:rPr lang="en-US" sz="2000" dirty="0">
                    <a:solidFill>
                      <a:srgbClr val="0070C0"/>
                    </a:solidFill>
                  </a:rPr>
                  <a:t>Z</a:t>
                </a:r>
                <a:r>
                  <a:rPr lang="en-US" sz="2000" dirty="0"/>
                  <a:t> is a </a:t>
                </a:r>
                <a:r>
                  <a:rPr lang="en-US" sz="2000" b="1" dirty="0"/>
                  <a:t>frequent itemset </a:t>
                </a:r>
                <a:r>
                  <a:rPr lang="en-US" sz="2000" dirty="0"/>
                  <a:t>if </a:t>
                </a:r>
                <a:r>
                  <a:rPr lang="en-US" sz="2000" dirty="0">
                    <a:solidFill>
                      <a:srgbClr val="0070C0"/>
                    </a:solidFill>
                  </a:rPr>
                  <a:t>sup(Z)</a:t>
                </a:r>
                <a14:m>
                  <m:oMath xmlns:m="http://schemas.openxmlformats.org/officeDocument/2006/math">
                    <m:r>
                      <a:rPr lang="fr-CA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 err="1">
                    <a:solidFill>
                      <a:srgbClr val="0070C0"/>
                    </a:solidFill>
                  </a:rPr>
                  <a:t>maxsup</a:t>
                </a:r>
                <a:r>
                  <a:rPr lang="en-US" sz="2000" dirty="0">
                    <a:solidFill>
                      <a:srgbClr val="0070C0"/>
                    </a:solidFill>
                  </a:rPr>
                  <a:t>.</a:t>
                </a:r>
              </a:p>
              <a:p>
                <a:pPr>
                  <a:tabLst>
                    <a:tab pos="4752975" algn="l"/>
                  </a:tabLst>
                </a:pPr>
                <a:r>
                  <a:rPr lang="en-US" sz="2000" dirty="0"/>
                  <a:t>An itemset </a:t>
                </a:r>
                <a:r>
                  <a:rPr lang="en-US" sz="2000" dirty="0">
                    <a:solidFill>
                      <a:srgbClr val="0070C0"/>
                    </a:solidFill>
                  </a:rPr>
                  <a:t>X</a:t>
                </a:r>
                <a:r>
                  <a:rPr lang="en-US" sz="2000" dirty="0"/>
                  <a:t> is a </a:t>
                </a:r>
                <a:r>
                  <a:rPr lang="en-US" sz="2000" b="1" dirty="0"/>
                  <a:t>perfectly rare itemset </a:t>
                </a:r>
                <a:r>
                  <a:rPr lang="en-US" sz="2000" dirty="0"/>
                  <a:t>if </a:t>
                </a:r>
                <a:r>
                  <a:rPr lang="en-US" sz="2000" dirty="0">
                    <a:solidFill>
                      <a:srgbClr val="0070C0"/>
                    </a:solidFill>
                  </a:rPr>
                  <a:t>sup(X)</a:t>
                </a:r>
                <a14:m>
                  <m:oMath xmlns:m="http://schemas.openxmlformats.org/officeDocument/2006/math">
                    <m:r>
                      <a:rPr lang="fr-CA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minsup, sup(X)</a:t>
                </a:r>
                <a14:m>
                  <m:oMath xmlns:m="http://schemas.openxmlformats.org/officeDocument/2006/math">
                    <m:r>
                      <a:rPr lang="fr-CA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maxsup </a:t>
                </a:r>
                <a:r>
                  <a:rPr lang="en-US" sz="2000" dirty="0"/>
                  <a:t>and for any non empty  subset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CA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fr-CA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fr-CA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fr-CA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  sup(Y)</a:t>
                </a:r>
                <a:r>
                  <a:rPr lang="fr-CA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CA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maxsup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5" name="ZoneTexte 3">
                <a:extLst>
                  <a:ext uri="{FF2B5EF4-FFF2-40B4-BE49-F238E27FC236}">
                    <a16:creationId xmlns:a16="http://schemas.microsoft.com/office/drawing/2014/main" id="{31CF4DE7-D6E9-4FC3-9198-C07E61351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676656" y="76200"/>
                <a:ext cx="8162544" cy="1631216"/>
              </a:xfrm>
              <a:prstGeom prst="rect">
                <a:avLst/>
              </a:prstGeom>
              <a:blipFill>
                <a:blip r:embed="rId8"/>
                <a:stretch>
                  <a:fillRect l="-671" t="-1859" r="-1417" b="-520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3">
            <a:extLst>
              <a:ext uri="{FF2B5EF4-FFF2-40B4-BE49-F238E27FC236}">
                <a16:creationId xmlns:a16="http://schemas.microsoft.com/office/drawing/2014/main" id="{8F877AAF-011C-4858-B01F-2D0645BAD4C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5539" y="2052264"/>
            <a:ext cx="88391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922B20A-3C15-4CEB-AFEC-AE965851751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55" t="26607" r="41367" b="19888"/>
          <a:stretch/>
        </p:blipFill>
        <p:spPr bwMode="auto">
          <a:xfrm>
            <a:off x="829005" y="1828800"/>
            <a:ext cx="748599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14AE6A16-9A65-4E9A-BE21-E49374D7279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5540" y="2052264"/>
            <a:ext cx="21955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/>
          </a:p>
        </p:txBody>
      </p:sp>
      <p:sp>
        <p:nvSpPr>
          <p:cNvPr id="10" name="Ellipse 7">
            <a:extLst>
              <a:ext uri="{FF2B5EF4-FFF2-40B4-BE49-F238E27FC236}">
                <a16:creationId xmlns:a16="http://schemas.microsoft.com/office/drawing/2014/main" id="{BE6180B2-95F1-4408-B4AB-504B4B83B9FD}"/>
              </a:ext>
            </a:extLst>
          </p:cNvPr>
          <p:cNvSpPr/>
          <p:nvPr/>
        </p:nvSpPr>
        <p:spPr>
          <a:xfrm>
            <a:off x="4259245" y="65532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lpboc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Ellipse 9">
            <a:extLst>
              <a:ext uri="{FF2B5EF4-FFF2-40B4-BE49-F238E27FC236}">
                <a16:creationId xmlns:a16="http://schemas.microsoft.com/office/drawing/2014/main" id="{B96EE1FC-2C29-4F4D-8FBA-582215324B7F}"/>
              </a:ext>
            </a:extLst>
          </p:cNvPr>
          <p:cNvSpPr/>
          <p:nvPr/>
        </p:nvSpPr>
        <p:spPr>
          <a:xfrm>
            <a:off x="2249140" y="2604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2" name="Ellipse 10">
            <a:extLst>
              <a:ext uri="{FF2B5EF4-FFF2-40B4-BE49-F238E27FC236}">
                <a16:creationId xmlns:a16="http://schemas.microsoft.com/office/drawing/2014/main" id="{8BA8C04A-0B72-45B9-9709-AF4BA5DD4B25}"/>
              </a:ext>
            </a:extLst>
          </p:cNvPr>
          <p:cNvSpPr/>
          <p:nvPr/>
        </p:nvSpPr>
        <p:spPr>
          <a:xfrm>
            <a:off x="3315940" y="2604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3" name="Ellipse 11">
            <a:extLst>
              <a:ext uri="{FF2B5EF4-FFF2-40B4-BE49-F238E27FC236}">
                <a16:creationId xmlns:a16="http://schemas.microsoft.com/office/drawing/2014/main" id="{1A01C006-B6D8-4A89-A8D6-7B783661986B}"/>
              </a:ext>
            </a:extLst>
          </p:cNvPr>
          <p:cNvSpPr/>
          <p:nvPr/>
        </p:nvSpPr>
        <p:spPr>
          <a:xfrm>
            <a:off x="4250436" y="2604774"/>
            <a:ext cx="685800" cy="457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" name="Ellipse 12">
            <a:extLst>
              <a:ext uri="{FF2B5EF4-FFF2-40B4-BE49-F238E27FC236}">
                <a16:creationId xmlns:a16="http://schemas.microsoft.com/office/drawing/2014/main" id="{B4FA2589-49CF-43BD-AB98-E48324884CC3}"/>
              </a:ext>
            </a:extLst>
          </p:cNvPr>
          <p:cNvSpPr/>
          <p:nvPr/>
        </p:nvSpPr>
        <p:spPr>
          <a:xfrm>
            <a:off x="5304676" y="2604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5" name="Ellipse 13">
            <a:extLst>
              <a:ext uri="{FF2B5EF4-FFF2-40B4-BE49-F238E27FC236}">
                <a16:creationId xmlns:a16="http://schemas.microsoft.com/office/drawing/2014/main" id="{68ACC8D8-23FF-46C5-93FD-7889BDD65774}"/>
              </a:ext>
            </a:extLst>
          </p:cNvPr>
          <p:cNvSpPr/>
          <p:nvPr/>
        </p:nvSpPr>
        <p:spPr>
          <a:xfrm>
            <a:off x="6363940" y="2604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Ellipse 14">
            <a:extLst>
              <a:ext uri="{FF2B5EF4-FFF2-40B4-BE49-F238E27FC236}">
                <a16:creationId xmlns:a16="http://schemas.microsoft.com/office/drawing/2014/main" id="{CCA3D93C-0FD5-44D0-86B6-8B06E587A87E}"/>
              </a:ext>
            </a:extLst>
          </p:cNvPr>
          <p:cNvSpPr/>
          <p:nvPr/>
        </p:nvSpPr>
        <p:spPr>
          <a:xfrm>
            <a:off x="829005" y="3747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</a:t>
            </a:r>
          </a:p>
        </p:txBody>
      </p:sp>
      <p:sp>
        <p:nvSpPr>
          <p:cNvPr id="17" name="Ellipse 15">
            <a:extLst>
              <a:ext uri="{FF2B5EF4-FFF2-40B4-BE49-F238E27FC236}">
                <a16:creationId xmlns:a16="http://schemas.microsoft.com/office/drawing/2014/main" id="{33C4B9A0-EA32-49D5-918B-E27C79A7577D}"/>
              </a:ext>
            </a:extLst>
          </p:cNvPr>
          <p:cNvSpPr/>
          <p:nvPr/>
        </p:nvSpPr>
        <p:spPr>
          <a:xfrm>
            <a:off x="1639540" y="37452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lb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Ellipse 16">
            <a:extLst>
              <a:ext uri="{FF2B5EF4-FFF2-40B4-BE49-F238E27FC236}">
                <a16:creationId xmlns:a16="http://schemas.microsoft.com/office/drawing/2014/main" id="{A8FBC492-5CCD-4FC5-9CAF-4BA32FC85CB9}"/>
              </a:ext>
            </a:extLst>
          </p:cNvPr>
          <p:cNvSpPr/>
          <p:nvPr/>
        </p:nvSpPr>
        <p:spPr>
          <a:xfrm>
            <a:off x="2401540" y="37452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lo</a:t>
            </a:r>
          </a:p>
        </p:txBody>
      </p:sp>
      <p:sp>
        <p:nvSpPr>
          <p:cNvPr id="19" name="Ellipse 17">
            <a:extLst>
              <a:ext uri="{FF2B5EF4-FFF2-40B4-BE49-F238E27FC236}">
                <a16:creationId xmlns:a16="http://schemas.microsoft.com/office/drawing/2014/main" id="{57911213-9028-49D0-BCD3-B5428671B6BC}"/>
              </a:ext>
            </a:extLst>
          </p:cNvPr>
          <p:cNvSpPr/>
          <p:nvPr/>
        </p:nvSpPr>
        <p:spPr>
          <a:xfrm>
            <a:off x="3163540" y="37452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lc</a:t>
            </a:r>
          </a:p>
        </p:txBody>
      </p:sp>
      <p:sp>
        <p:nvSpPr>
          <p:cNvPr id="20" name="Ellipse 18">
            <a:extLst>
              <a:ext uri="{FF2B5EF4-FFF2-40B4-BE49-F238E27FC236}">
                <a16:creationId xmlns:a16="http://schemas.microsoft.com/office/drawing/2014/main" id="{C60AEE68-C911-4AB0-B42C-C74567B31B91}"/>
              </a:ext>
            </a:extLst>
          </p:cNvPr>
          <p:cNvSpPr/>
          <p:nvPr/>
        </p:nvSpPr>
        <p:spPr>
          <a:xfrm>
            <a:off x="3907536" y="37452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pb</a:t>
            </a:r>
          </a:p>
        </p:txBody>
      </p:sp>
      <p:sp>
        <p:nvSpPr>
          <p:cNvPr id="21" name="Ellipse 19">
            <a:extLst>
              <a:ext uri="{FF2B5EF4-FFF2-40B4-BE49-F238E27FC236}">
                <a16:creationId xmlns:a16="http://schemas.microsoft.com/office/drawing/2014/main" id="{88790474-7736-4BD2-93D5-50EF12AD9DC0}"/>
              </a:ext>
            </a:extLst>
          </p:cNvPr>
          <p:cNvSpPr/>
          <p:nvPr/>
        </p:nvSpPr>
        <p:spPr>
          <a:xfrm>
            <a:off x="4627250" y="3747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po</a:t>
            </a:r>
          </a:p>
        </p:txBody>
      </p:sp>
      <p:sp>
        <p:nvSpPr>
          <p:cNvPr id="22" name="Ellipse 20">
            <a:extLst>
              <a:ext uri="{FF2B5EF4-FFF2-40B4-BE49-F238E27FC236}">
                <a16:creationId xmlns:a16="http://schemas.microsoft.com/office/drawing/2014/main" id="{1DF12C95-E818-4F21-A753-FFA63A3608B1}"/>
              </a:ext>
            </a:extLst>
          </p:cNvPr>
          <p:cNvSpPr/>
          <p:nvPr/>
        </p:nvSpPr>
        <p:spPr>
          <a:xfrm>
            <a:off x="5449540" y="3747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23" name="Ellipse 21">
            <a:extLst>
              <a:ext uri="{FF2B5EF4-FFF2-40B4-BE49-F238E27FC236}">
                <a16:creationId xmlns:a16="http://schemas.microsoft.com/office/drawing/2014/main" id="{9CC0FB4B-7A2E-43AB-B9F9-C13047F7C64A}"/>
              </a:ext>
            </a:extLst>
          </p:cNvPr>
          <p:cNvSpPr/>
          <p:nvPr/>
        </p:nvSpPr>
        <p:spPr>
          <a:xfrm>
            <a:off x="6173858" y="3747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bo</a:t>
            </a:r>
          </a:p>
        </p:txBody>
      </p:sp>
      <p:sp>
        <p:nvSpPr>
          <p:cNvPr id="24" name="Ellipse 22">
            <a:extLst>
              <a:ext uri="{FF2B5EF4-FFF2-40B4-BE49-F238E27FC236}">
                <a16:creationId xmlns:a16="http://schemas.microsoft.com/office/drawing/2014/main" id="{2CE0E68F-8765-4E84-988B-FE0DE8C0BFC1}"/>
              </a:ext>
            </a:extLst>
          </p:cNvPr>
          <p:cNvSpPr/>
          <p:nvPr/>
        </p:nvSpPr>
        <p:spPr>
          <a:xfrm>
            <a:off x="6973540" y="3747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bc</a:t>
            </a:r>
          </a:p>
        </p:txBody>
      </p:sp>
      <p:sp>
        <p:nvSpPr>
          <p:cNvPr id="25" name="Ellipse 23">
            <a:extLst>
              <a:ext uri="{FF2B5EF4-FFF2-40B4-BE49-F238E27FC236}">
                <a16:creationId xmlns:a16="http://schemas.microsoft.com/office/drawing/2014/main" id="{BE498A5A-67FA-4F8C-8F31-81F04DA854F1}"/>
              </a:ext>
            </a:extLst>
          </p:cNvPr>
          <p:cNvSpPr/>
          <p:nvPr/>
        </p:nvSpPr>
        <p:spPr>
          <a:xfrm>
            <a:off x="7735540" y="3747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oc</a:t>
            </a:r>
          </a:p>
        </p:txBody>
      </p:sp>
      <p:sp>
        <p:nvSpPr>
          <p:cNvPr id="26" name="Ellipse 24">
            <a:extLst>
              <a:ext uri="{FF2B5EF4-FFF2-40B4-BE49-F238E27FC236}">
                <a16:creationId xmlns:a16="http://schemas.microsoft.com/office/drawing/2014/main" id="{EA9FDB20-661D-4F9B-BF40-3EF381248BE2}"/>
              </a:ext>
            </a:extLst>
          </p:cNvPr>
          <p:cNvSpPr/>
          <p:nvPr/>
        </p:nvSpPr>
        <p:spPr>
          <a:xfrm>
            <a:off x="829005" y="4890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lpb</a:t>
            </a:r>
          </a:p>
        </p:txBody>
      </p:sp>
      <p:sp>
        <p:nvSpPr>
          <p:cNvPr id="27" name="Ellipse 25">
            <a:extLst>
              <a:ext uri="{FF2B5EF4-FFF2-40B4-BE49-F238E27FC236}">
                <a16:creationId xmlns:a16="http://schemas.microsoft.com/office/drawing/2014/main" id="{79323256-B110-45A3-A072-00E0A7E9D6E5}"/>
              </a:ext>
            </a:extLst>
          </p:cNvPr>
          <p:cNvSpPr/>
          <p:nvPr/>
        </p:nvSpPr>
        <p:spPr>
          <a:xfrm>
            <a:off x="1625305" y="4890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lpo</a:t>
            </a:r>
          </a:p>
        </p:txBody>
      </p:sp>
      <p:sp>
        <p:nvSpPr>
          <p:cNvPr id="28" name="Ellipse 26">
            <a:extLst>
              <a:ext uri="{FF2B5EF4-FFF2-40B4-BE49-F238E27FC236}">
                <a16:creationId xmlns:a16="http://schemas.microsoft.com/office/drawing/2014/main" id="{20288A8F-C5BA-45A0-B86E-379E1B15B253}"/>
              </a:ext>
            </a:extLst>
          </p:cNvPr>
          <p:cNvSpPr/>
          <p:nvPr/>
        </p:nvSpPr>
        <p:spPr>
          <a:xfrm>
            <a:off x="2401540" y="4890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lpc</a:t>
            </a:r>
          </a:p>
        </p:txBody>
      </p:sp>
      <p:sp>
        <p:nvSpPr>
          <p:cNvPr id="29" name="Ellipse 27">
            <a:extLst>
              <a:ext uri="{FF2B5EF4-FFF2-40B4-BE49-F238E27FC236}">
                <a16:creationId xmlns:a16="http://schemas.microsoft.com/office/drawing/2014/main" id="{81CA4448-B973-4750-90F9-B04CB76741C3}"/>
              </a:ext>
            </a:extLst>
          </p:cNvPr>
          <p:cNvSpPr/>
          <p:nvPr/>
        </p:nvSpPr>
        <p:spPr>
          <a:xfrm>
            <a:off x="3163540" y="4890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lbo</a:t>
            </a:r>
          </a:p>
        </p:txBody>
      </p:sp>
      <p:sp>
        <p:nvSpPr>
          <p:cNvPr id="30" name="Ellipse 28">
            <a:extLst>
              <a:ext uri="{FF2B5EF4-FFF2-40B4-BE49-F238E27FC236}">
                <a16:creationId xmlns:a16="http://schemas.microsoft.com/office/drawing/2014/main" id="{AF318EAE-0DAF-4D7D-9257-8706AC764D53}"/>
              </a:ext>
            </a:extLst>
          </p:cNvPr>
          <p:cNvSpPr/>
          <p:nvPr/>
        </p:nvSpPr>
        <p:spPr>
          <a:xfrm>
            <a:off x="3949405" y="4890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lbc</a:t>
            </a:r>
          </a:p>
        </p:txBody>
      </p:sp>
      <p:sp>
        <p:nvSpPr>
          <p:cNvPr id="31" name="Ellipse 29">
            <a:extLst>
              <a:ext uri="{FF2B5EF4-FFF2-40B4-BE49-F238E27FC236}">
                <a16:creationId xmlns:a16="http://schemas.microsoft.com/office/drawing/2014/main" id="{77B9337A-5275-4FC3-B5FC-92048BC9DB7C}"/>
              </a:ext>
            </a:extLst>
          </p:cNvPr>
          <p:cNvSpPr/>
          <p:nvPr/>
        </p:nvSpPr>
        <p:spPr>
          <a:xfrm>
            <a:off x="4685446" y="4890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loc</a:t>
            </a:r>
          </a:p>
        </p:txBody>
      </p:sp>
      <p:sp>
        <p:nvSpPr>
          <p:cNvPr id="32" name="Ellipse 30">
            <a:extLst>
              <a:ext uri="{FF2B5EF4-FFF2-40B4-BE49-F238E27FC236}">
                <a16:creationId xmlns:a16="http://schemas.microsoft.com/office/drawing/2014/main" id="{0C6AA4AE-6ADD-4318-8074-E2AF7C3A6027}"/>
              </a:ext>
            </a:extLst>
          </p:cNvPr>
          <p:cNvSpPr/>
          <p:nvPr/>
        </p:nvSpPr>
        <p:spPr>
          <a:xfrm>
            <a:off x="5488058" y="4890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pbo</a:t>
            </a:r>
          </a:p>
        </p:txBody>
      </p:sp>
      <p:sp>
        <p:nvSpPr>
          <p:cNvPr id="33" name="Ellipse 31">
            <a:extLst>
              <a:ext uri="{FF2B5EF4-FFF2-40B4-BE49-F238E27FC236}">
                <a16:creationId xmlns:a16="http://schemas.microsoft.com/office/drawing/2014/main" id="{BEDD5DEE-547E-4540-8839-149E662EE3DD}"/>
              </a:ext>
            </a:extLst>
          </p:cNvPr>
          <p:cNvSpPr/>
          <p:nvPr/>
        </p:nvSpPr>
        <p:spPr>
          <a:xfrm>
            <a:off x="6206515" y="488323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pbc</a:t>
            </a:r>
          </a:p>
        </p:txBody>
      </p:sp>
      <p:sp>
        <p:nvSpPr>
          <p:cNvPr id="34" name="Ellipse 32">
            <a:extLst>
              <a:ext uri="{FF2B5EF4-FFF2-40B4-BE49-F238E27FC236}">
                <a16:creationId xmlns:a16="http://schemas.microsoft.com/office/drawing/2014/main" id="{A0D40AAE-7840-4CFA-ACB0-D3B8B36D22C6}"/>
              </a:ext>
            </a:extLst>
          </p:cNvPr>
          <p:cNvSpPr/>
          <p:nvPr/>
        </p:nvSpPr>
        <p:spPr>
          <a:xfrm>
            <a:off x="6973540" y="488323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poc</a:t>
            </a:r>
          </a:p>
        </p:txBody>
      </p:sp>
      <p:sp>
        <p:nvSpPr>
          <p:cNvPr id="35" name="Ellipse 33">
            <a:extLst>
              <a:ext uri="{FF2B5EF4-FFF2-40B4-BE49-F238E27FC236}">
                <a16:creationId xmlns:a16="http://schemas.microsoft.com/office/drawing/2014/main" id="{22987DE5-BAAF-4ED9-A1D7-0F5950C861F5}"/>
              </a:ext>
            </a:extLst>
          </p:cNvPr>
          <p:cNvSpPr/>
          <p:nvPr/>
        </p:nvSpPr>
        <p:spPr>
          <a:xfrm>
            <a:off x="7735540" y="488323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boc</a:t>
            </a:r>
          </a:p>
        </p:txBody>
      </p:sp>
      <p:sp>
        <p:nvSpPr>
          <p:cNvPr id="36" name="Ellipse 34">
            <a:extLst>
              <a:ext uri="{FF2B5EF4-FFF2-40B4-BE49-F238E27FC236}">
                <a16:creationId xmlns:a16="http://schemas.microsoft.com/office/drawing/2014/main" id="{F4FAE469-ABE3-4198-BBED-321A53D7237A}"/>
              </a:ext>
            </a:extLst>
          </p:cNvPr>
          <p:cNvSpPr/>
          <p:nvPr/>
        </p:nvSpPr>
        <p:spPr>
          <a:xfrm>
            <a:off x="2249140" y="607553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lpbo</a:t>
            </a:r>
          </a:p>
        </p:txBody>
      </p:sp>
      <p:sp>
        <p:nvSpPr>
          <p:cNvPr id="37" name="Ellipse 35">
            <a:extLst>
              <a:ext uri="{FF2B5EF4-FFF2-40B4-BE49-F238E27FC236}">
                <a16:creationId xmlns:a16="http://schemas.microsoft.com/office/drawing/2014/main" id="{2EE3E0FC-54C9-43FA-A264-5716F5900552}"/>
              </a:ext>
            </a:extLst>
          </p:cNvPr>
          <p:cNvSpPr/>
          <p:nvPr/>
        </p:nvSpPr>
        <p:spPr>
          <a:xfrm>
            <a:off x="3246020" y="608139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lpbc</a:t>
            </a:r>
          </a:p>
        </p:txBody>
      </p:sp>
      <p:sp>
        <p:nvSpPr>
          <p:cNvPr id="38" name="Ellipse 36">
            <a:extLst>
              <a:ext uri="{FF2B5EF4-FFF2-40B4-BE49-F238E27FC236}">
                <a16:creationId xmlns:a16="http://schemas.microsoft.com/office/drawing/2014/main" id="{5461E168-FD0A-418C-8722-5A2E937A1A75}"/>
              </a:ext>
            </a:extLst>
          </p:cNvPr>
          <p:cNvSpPr/>
          <p:nvPr/>
        </p:nvSpPr>
        <p:spPr>
          <a:xfrm>
            <a:off x="4259245" y="608139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lpoc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9" name="Ellipse 37">
            <a:extLst>
              <a:ext uri="{FF2B5EF4-FFF2-40B4-BE49-F238E27FC236}">
                <a16:creationId xmlns:a16="http://schemas.microsoft.com/office/drawing/2014/main" id="{1696FF4E-49FE-4ACE-AF43-1024411E970F}"/>
              </a:ext>
            </a:extLst>
          </p:cNvPr>
          <p:cNvSpPr/>
          <p:nvPr/>
        </p:nvSpPr>
        <p:spPr>
          <a:xfrm>
            <a:off x="5296302" y="607553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lboc</a:t>
            </a:r>
          </a:p>
        </p:txBody>
      </p:sp>
      <p:sp>
        <p:nvSpPr>
          <p:cNvPr id="40" name="Ellipse 38">
            <a:extLst>
              <a:ext uri="{FF2B5EF4-FFF2-40B4-BE49-F238E27FC236}">
                <a16:creationId xmlns:a16="http://schemas.microsoft.com/office/drawing/2014/main" id="{F6E9A684-8184-4B05-9026-3339AE417F83}"/>
              </a:ext>
            </a:extLst>
          </p:cNvPr>
          <p:cNvSpPr/>
          <p:nvPr/>
        </p:nvSpPr>
        <p:spPr>
          <a:xfrm>
            <a:off x="6287740" y="608139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pboc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Ellipse 39">
                <a:extLst>
                  <a:ext uri="{FF2B5EF4-FFF2-40B4-BE49-F238E27FC236}">
                    <a16:creationId xmlns:a16="http://schemas.microsoft.com/office/drawing/2014/main" id="{7B38CA82-F596-4565-93E1-693C1E3C169A}"/>
                  </a:ext>
                </a:extLst>
              </p:cNvPr>
              <p:cNvSpPr/>
              <p:nvPr/>
            </p:nvSpPr>
            <p:spPr>
              <a:xfrm>
                <a:off x="4259245" y="1905000"/>
                <a:ext cx="685800" cy="4572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3600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∅</m:t>
                      </m:r>
                    </m:oMath>
                  </m:oMathPara>
                </a14:m>
                <a:endParaRPr lang="en-US" sz="1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Ellipse 39">
                <a:extLst>
                  <a:ext uri="{FF2B5EF4-FFF2-40B4-BE49-F238E27FC236}">
                    <a16:creationId xmlns:a16="http://schemas.microsoft.com/office/drawing/2014/main" id="{7B38CA82-F596-4565-93E1-693C1E3C16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245" y="1905000"/>
                <a:ext cx="685800" cy="45720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orme libre 4">
            <a:extLst>
              <a:ext uri="{FF2B5EF4-FFF2-40B4-BE49-F238E27FC236}">
                <a16:creationId xmlns:a16="http://schemas.microsoft.com/office/drawing/2014/main" id="{B6E6377C-117B-49FB-9EDA-38A8A97DA92E}"/>
              </a:ext>
            </a:extLst>
          </p:cNvPr>
          <p:cNvSpPr/>
          <p:nvPr/>
        </p:nvSpPr>
        <p:spPr>
          <a:xfrm>
            <a:off x="519194" y="2520336"/>
            <a:ext cx="8501449" cy="4250724"/>
          </a:xfrm>
          <a:custGeom>
            <a:avLst/>
            <a:gdLst>
              <a:gd name="connsiteX0" fmla="*/ 1581665 w 8501449"/>
              <a:gd name="connsiteY0" fmla="*/ 4250724 h 4250724"/>
              <a:gd name="connsiteX1" fmla="*/ 1458097 w 8501449"/>
              <a:gd name="connsiteY1" fmla="*/ 4003589 h 4250724"/>
              <a:gd name="connsiteX2" fmla="*/ 1433384 w 8501449"/>
              <a:gd name="connsiteY2" fmla="*/ 3966519 h 4250724"/>
              <a:gd name="connsiteX3" fmla="*/ 1408670 w 8501449"/>
              <a:gd name="connsiteY3" fmla="*/ 3904735 h 4250724"/>
              <a:gd name="connsiteX4" fmla="*/ 1334530 w 8501449"/>
              <a:gd name="connsiteY4" fmla="*/ 3805881 h 4250724"/>
              <a:gd name="connsiteX5" fmla="*/ 1309816 w 8501449"/>
              <a:gd name="connsiteY5" fmla="*/ 3768811 h 4250724"/>
              <a:gd name="connsiteX6" fmla="*/ 1272746 w 8501449"/>
              <a:gd name="connsiteY6" fmla="*/ 3744097 h 4250724"/>
              <a:gd name="connsiteX7" fmla="*/ 1210962 w 8501449"/>
              <a:gd name="connsiteY7" fmla="*/ 3669957 h 4250724"/>
              <a:gd name="connsiteX8" fmla="*/ 1173892 w 8501449"/>
              <a:gd name="connsiteY8" fmla="*/ 3645243 h 4250724"/>
              <a:gd name="connsiteX9" fmla="*/ 1112108 w 8501449"/>
              <a:gd name="connsiteY9" fmla="*/ 3571103 h 4250724"/>
              <a:gd name="connsiteX10" fmla="*/ 1037968 w 8501449"/>
              <a:gd name="connsiteY10" fmla="*/ 3521676 h 4250724"/>
              <a:gd name="connsiteX11" fmla="*/ 914400 w 8501449"/>
              <a:gd name="connsiteY11" fmla="*/ 3398108 h 4250724"/>
              <a:gd name="connsiteX12" fmla="*/ 827903 w 8501449"/>
              <a:gd name="connsiteY12" fmla="*/ 3311611 h 4250724"/>
              <a:gd name="connsiteX13" fmla="*/ 778476 w 8501449"/>
              <a:gd name="connsiteY13" fmla="*/ 3262184 h 4250724"/>
              <a:gd name="connsiteX14" fmla="*/ 729049 w 8501449"/>
              <a:gd name="connsiteY14" fmla="*/ 3188043 h 4250724"/>
              <a:gd name="connsiteX15" fmla="*/ 716692 w 8501449"/>
              <a:gd name="connsiteY15" fmla="*/ 3150973 h 4250724"/>
              <a:gd name="connsiteX16" fmla="*/ 679622 w 8501449"/>
              <a:gd name="connsiteY16" fmla="*/ 3089189 h 4250724"/>
              <a:gd name="connsiteX17" fmla="*/ 654908 w 8501449"/>
              <a:gd name="connsiteY17" fmla="*/ 3052119 h 4250724"/>
              <a:gd name="connsiteX18" fmla="*/ 617838 w 8501449"/>
              <a:gd name="connsiteY18" fmla="*/ 3027406 h 4250724"/>
              <a:gd name="connsiteX19" fmla="*/ 593124 w 8501449"/>
              <a:gd name="connsiteY19" fmla="*/ 2990335 h 4250724"/>
              <a:gd name="connsiteX20" fmla="*/ 518984 w 8501449"/>
              <a:gd name="connsiteY20" fmla="*/ 2953265 h 4250724"/>
              <a:gd name="connsiteX21" fmla="*/ 481914 w 8501449"/>
              <a:gd name="connsiteY21" fmla="*/ 2928552 h 4250724"/>
              <a:gd name="connsiteX22" fmla="*/ 407773 w 8501449"/>
              <a:gd name="connsiteY22" fmla="*/ 2891481 h 4250724"/>
              <a:gd name="connsiteX23" fmla="*/ 358346 w 8501449"/>
              <a:gd name="connsiteY23" fmla="*/ 2854411 h 4250724"/>
              <a:gd name="connsiteX24" fmla="*/ 321276 w 8501449"/>
              <a:gd name="connsiteY24" fmla="*/ 2817341 h 4250724"/>
              <a:gd name="connsiteX25" fmla="*/ 259492 w 8501449"/>
              <a:gd name="connsiteY25" fmla="*/ 2804984 h 4250724"/>
              <a:gd name="connsiteX26" fmla="*/ 185351 w 8501449"/>
              <a:gd name="connsiteY26" fmla="*/ 2743200 h 4250724"/>
              <a:gd name="connsiteX27" fmla="*/ 111211 w 8501449"/>
              <a:gd name="connsiteY27" fmla="*/ 2669060 h 4250724"/>
              <a:gd name="connsiteX28" fmla="*/ 61784 w 8501449"/>
              <a:gd name="connsiteY28" fmla="*/ 2619633 h 4250724"/>
              <a:gd name="connsiteX29" fmla="*/ 0 w 8501449"/>
              <a:gd name="connsiteY29" fmla="*/ 2533135 h 4250724"/>
              <a:gd name="connsiteX30" fmla="*/ 12357 w 8501449"/>
              <a:gd name="connsiteY30" fmla="*/ 2397211 h 4250724"/>
              <a:gd name="connsiteX31" fmla="*/ 74141 w 8501449"/>
              <a:gd name="connsiteY31" fmla="*/ 2335427 h 4250724"/>
              <a:gd name="connsiteX32" fmla="*/ 172995 w 8501449"/>
              <a:gd name="connsiteY32" fmla="*/ 2261287 h 4250724"/>
              <a:gd name="connsiteX33" fmla="*/ 259492 w 8501449"/>
              <a:gd name="connsiteY33" fmla="*/ 2236573 h 4250724"/>
              <a:gd name="connsiteX34" fmla="*/ 308919 w 8501449"/>
              <a:gd name="connsiteY34" fmla="*/ 2211860 h 4250724"/>
              <a:gd name="connsiteX35" fmla="*/ 358346 w 8501449"/>
              <a:gd name="connsiteY35" fmla="*/ 2199503 h 4250724"/>
              <a:gd name="connsiteX36" fmla="*/ 506627 w 8501449"/>
              <a:gd name="connsiteY36" fmla="*/ 2174789 h 4250724"/>
              <a:gd name="connsiteX37" fmla="*/ 667265 w 8501449"/>
              <a:gd name="connsiteY37" fmla="*/ 2187146 h 4250724"/>
              <a:gd name="connsiteX38" fmla="*/ 704335 w 8501449"/>
              <a:gd name="connsiteY38" fmla="*/ 2224216 h 4250724"/>
              <a:gd name="connsiteX39" fmla="*/ 803189 w 8501449"/>
              <a:gd name="connsiteY39" fmla="*/ 2298357 h 4250724"/>
              <a:gd name="connsiteX40" fmla="*/ 877330 w 8501449"/>
              <a:gd name="connsiteY40" fmla="*/ 2347784 h 4250724"/>
              <a:gd name="connsiteX41" fmla="*/ 914400 w 8501449"/>
              <a:gd name="connsiteY41" fmla="*/ 2384854 h 4250724"/>
              <a:gd name="connsiteX42" fmla="*/ 1000897 w 8501449"/>
              <a:gd name="connsiteY42" fmla="*/ 2409568 h 4250724"/>
              <a:gd name="connsiteX43" fmla="*/ 1025611 w 8501449"/>
              <a:gd name="connsiteY43" fmla="*/ 2446638 h 4250724"/>
              <a:gd name="connsiteX44" fmla="*/ 1037968 w 8501449"/>
              <a:gd name="connsiteY44" fmla="*/ 2483708 h 4250724"/>
              <a:gd name="connsiteX45" fmla="*/ 1075038 w 8501449"/>
              <a:gd name="connsiteY45" fmla="*/ 2508422 h 4250724"/>
              <a:gd name="connsiteX46" fmla="*/ 1112108 w 8501449"/>
              <a:gd name="connsiteY46" fmla="*/ 2582562 h 4250724"/>
              <a:gd name="connsiteX47" fmla="*/ 1136822 w 8501449"/>
              <a:gd name="connsiteY47" fmla="*/ 2656703 h 4250724"/>
              <a:gd name="connsiteX48" fmla="*/ 1161535 w 8501449"/>
              <a:gd name="connsiteY48" fmla="*/ 2706130 h 4250724"/>
              <a:gd name="connsiteX49" fmla="*/ 1198605 w 8501449"/>
              <a:gd name="connsiteY49" fmla="*/ 2817341 h 4250724"/>
              <a:gd name="connsiteX50" fmla="*/ 1248032 w 8501449"/>
              <a:gd name="connsiteY50" fmla="*/ 2842054 h 4250724"/>
              <a:gd name="connsiteX51" fmla="*/ 1309816 w 8501449"/>
              <a:gd name="connsiteY51" fmla="*/ 2891481 h 4250724"/>
              <a:gd name="connsiteX52" fmla="*/ 1334530 w 8501449"/>
              <a:gd name="connsiteY52" fmla="*/ 2928552 h 4250724"/>
              <a:gd name="connsiteX53" fmla="*/ 1408670 w 8501449"/>
              <a:gd name="connsiteY53" fmla="*/ 2953265 h 4250724"/>
              <a:gd name="connsiteX54" fmla="*/ 1507524 w 8501449"/>
              <a:gd name="connsiteY54" fmla="*/ 2990335 h 4250724"/>
              <a:gd name="connsiteX55" fmla="*/ 1556951 w 8501449"/>
              <a:gd name="connsiteY55" fmla="*/ 3015049 h 4250724"/>
              <a:gd name="connsiteX56" fmla="*/ 1767016 w 8501449"/>
              <a:gd name="connsiteY56" fmla="*/ 3002692 h 4250724"/>
              <a:gd name="connsiteX57" fmla="*/ 1865870 w 8501449"/>
              <a:gd name="connsiteY57" fmla="*/ 2903838 h 4250724"/>
              <a:gd name="connsiteX58" fmla="*/ 1915297 w 8501449"/>
              <a:gd name="connsiteY58" fmla="*/ 2804984 h 4250724"/>
              <a:gd name="connsiteX59" fmla="*/ 1902941 w 8501449"/>
              <a:gd name="connsiteY59" fmla="*/ 2681416 h 4250724"/>
              <a:gd name="connsiteX60" fmla="*/ 1890584 w 8501449"/>
              <a:gd name="connsiteY60" fmla="*/ 2644346 h 4250724"/>
              <a:gd name="connsiteX61" fmla="*/ 1816443 w 8501449"/>
              <a:gd name="connsiteY61" fmla="*/ 2570206 h 4250724"/>
              <a:gd name="connsiteX62" fmla="*/ 1791730 w 8501449"/>
              <a:gd name="connsiteY62" fmla="*/ 2533135 h 4250724"/>
              <a:gd name="connsiteX63" fmla="*/ 1779373 w 8501449"/>
              <a:gd name="connsiteY63" fmla="*/ 2397211 h 4250724"/>
              <a:gd name="connsiteX64" fmla="*/ 1767016 w 8501449"/>
              <a:gd name="connsiteY64" fmla="*/ 2360141 h 4250724"/>
              <a:gd name="connsiteX65" fmla="*/ 1742303 w 8501449"/>
              <a:gd name="connsiteY65" fmla="*/ 2273643 h 4250724"/>
              <a:gd name="connsiteX66" fmla="*/ 1729946 w 8501449"/>
              <a:gd name="connsiteY66" fmla="*/ 2236573 h 4250724"/>
              <a:gd name="connsiteX67" fmla="*/ 1692876 w 8501449"/>
              <a:gd name="connsiteY67" fmla="*/ 2199503 h 4250724"/>
              <a:gd name="connsiteX68" fmla="*/ 1668162 w 8501449"/>
              <a:gd name="connsiteY68" fmla="*/ 2162433 h 4250724"/>
              <a:gd name="connsiteX69" fmla="*/ 1594022 w 8501449"/>
              <a:gd name="connsiteY69" fmla="*/ 2088292 h 4250724"/>
              <a:gd name="connsiteX70" fmla="*/ 1544595 w 8501449"/>
              <a:gd name="connsiteY70" fmla="*/ 2038865 h 4250724"/>
              <a:gd name="connsiteX71" fmla="*/ 1495168 w 8501449"/>
              <a:gd name="connsiteY71" fmla="*/ 1989438 h 4250724"/>
              <a:gd name="connsiteX72" fmla="*/ 1458097 w 8501449"/>
              <a:gd name="connsiteY72" fmla="*/ 1940011 h 4250724"/>
              <a:gd name="connsiteX73" fmla="*/ 1383957 w 8501449"/>
              <a:gd name="connsiteY73" fmla="*/ 1865870 h 4250724"/>
              <a:gd name="connsiteX74" fmla="*/ 1359243 w 8501449"/>
              <a:gd name="connsiteY74" fmla="*/ 1828800 h 4250724"/>
              <a:gd name="connsiteX75" fmla="*/ 1285103 w 8501449"/>
              <a:gd name="connsiteY75" fmla="*/ 1767016 h 4250724"/>
              <a:gd name="connsiteX76" fmla="*/ 1223319 w 8501449"/>
              <a:gd name="connsiteY76" fmla="*/ 1692876 h 4250724"/>
              <a:gd name="connsiteX77" fmla="*/ 1173892 w 8501449"/>
              <a:gd name="connsiteY77" fmla="*/ 1581665 h 4250724"/>
              <a:gd name="connsiteX78" fmla="*/ 1161535 w 8501449"/>
              <a:gd name="connsiteY78" fmla="*/ 1519881 h 4250724"/>
              <a:gd name="connsiteX79" fmla="*/ 1136822 w 8501449"/>
              <a:gd name="connsiteY79" fmla="*/ 1433384 h 4250724"/>
              <a:gd name="connsiteX80" fmla="*/ 1149178 w 8501449"/>
              <a:gd name="connsiteY80" fmla="*/ 1223319 h 4250724"/>
              <a:gd name="connsiteX81" fmla="*/ 1248032 w 8501449"/>
              <a:gd name="connsiteY81" fmla="*/ 1136822 h 4250724"/>
              <a:gd name="connsiteX82" fmla="*/ 1346887 w 8501449"/>
              <a:gd name="connsiteY82" fmla="*/ 1087395 h 4250724"/>
              <a:gd name="connsiteX83" fmla="*/ 1445741 w 8501449"/>
              <a:gd name="connsiteY83" fmla="*/ 1062681 h 4250724"/>
              <a:gd name="connsiteX84" fmla="*/ 1532238 w 8501449"/>
              <a:gd name="connsiteY84" fmla="*/ 1037968 h 4250724"/>
              <a:gd name="connsiteX85" fmla="*/ 1680519 w 8501449"/>
              <a:gd name="connsiteY85" fmla="*/ 1050324 h 4250724"/>
              <a:gd name="connsiteX86" fmla="*/ 1754660 w 8501449"/>
              <a:gd name="connsiteY86" fmla="*/ 1124465 h 4250724"/>
              <a:gd name="connsiteX87" fmla="*/ 1791730 w 8501449"/>
              <a:gd name="connsiteY87" fmla="*/ 1161535 h 4250724"/>
              <a:gd name="connsiteX88" fmla="*/ 1828800 w 8501449"/>
              <a:gd name="connsiteY88" fmla="*/ 1433384 h 4250724"/>
              <a:gd name="connsiteX89" fmla="*/ 1878227 w 8501449"/>
              <a:gd name="connsiteY89" fmla="*/ 1618735 h 4250724"/>
              <a:gd name="connsiteX90" fmla="*/ 1927654 w 8501449"/>
              <a:gd name="connsiteY90" fmla="*/ 1767016 h 4250724"/>
              <a:gd name="connsiteX91" fmla="*/ 1940011 w 8501449"/>
              <a:gd name="connsiteY91" fmla="*/ 1804087 h 4250724"/>
              <a:gd name="connsiteX92" fmla="*/ 2063578 w 8501449"/>
              <a:gd name="connsiteY92" fmla="*/ 1915297 h 4250724"/>
              <a:gd name="connsiteX93" fmla="*/ 2088292 w 8501449"/>
              <a:gd name="connsiteY93" fmla="*/ 1952368 h 4250724"/>
              <a:gd name="connsiteX94" fmla="*/ 2125362 w 8501449"/>
              <a:gd name="connsiteY94" fmla="*/ 1964724 h 4250724"/>
              <a:gd name="connsiteX95" fmla="*/ 2446638 w 8501449"/>
              <a:gd name="connsiteY95" fmla="*/ 1952368 h 4250724"/>
              <a:gd name="connsiteX96" fmla="*/ 2483708 w 8501449"/>
              <a:gd name="connsiteY96" fmla="*/ 1915297 h 4250724"/>
              <a:gd name="connsiteX97" fmla="*/ 2496065 w 8501449"/>
              <a:gd name="connsiteY97" fmla="*/ 1878227 h 4250724"/>
              <a:gd name="connsiteX98" fmla="*/ 2533135 w 8501449"/>
              <a:gd name="connsiteY98" fmla="*/ 1853514 h 4250724"/>
              <a:gd name="connsiteX99" fmla="*/ 2582562 w 8501449"/>
              <a:gd name="connsiteY99" fmla="*/ 1742303 h 4250724"/>
              <a:gd name="connsiteX100" fmla="*/ 2594919 w 8501449"/>
              <a:gd name="connsiteY100" fmla="*/ 1692876 h 4250724"/>
              <a:gd name="connsiteX101" fmla="*/ 2644346 w 8501449"/>
              <a:gd name="connsiteY101" fmla="*/ 1618735 h 4250724"/>
              <a:gd name="connsiteX102" fmla="*/ 2669060 w 8501449"/>
              <a:gd name="connsiteY102" fmla="*/ 1581665 h 4250724"/>
              <a:gd name="connsiteX103" fmla="*/ 2718487 w 8501449"/>
              <a:gd name="connsiteY103" fmla="*/ 1495168 h 4250724"/>
              <a:gd name="connsiteX104" fmla="*/ 2730843 w 8501449"/>
              <a:gd name="connsiteY104" fmla="*/ 1458097 h 4250724"/>
              <a:gd name="connsiteX105" fmla="*/ 2743200 w 8501449"/>
              <a:gd name="connsiteY105" fmla="*/ 1309816 h 4250724"/>
              <a:gd name="connsiteX106" fmla="*/ 2780270 w 8501449"/>
              <a:gd name="connsiteY106" fmla="*/ 1272746 h 4250724"/>
              <a:gd name="connsiteX107" fmla="*/ 2804984 w 8501449"/>
              <a:gd name="connsiteY107" fmla="*/ 1235676 h 4250724"/>
              <a:gd name="connsiteX108" fmla="*/ 2879124 w 8501449"/>
              <a:gd name="connsiteY108" fmla="*/ 1210962 h 4250724"/>
              <a:gd name="connsiteX109" fmla="*/ 2916195 w 8501449"/>
              <a:gd name="connsiteY109" fmla="*/ 1173892 h 4250724"/>
              <a:gd name="connsiteX110" fmla="*/ 3027405 w 8501449"/>
              <a:gd name="connsiteY110" fmla="*/ 1149179 h 4250724"/>
              <a:gd name="connsiteX111" fmla="*/ 3089189 w 8501449"/>
              <a:gd name="connsiteY111" fmla="*/ 1124465 h 4250724"/>
              <a:gd name="connsiteX112" fmla="*/ 3150973 w 8501449"/>
              <a:gd name="connsiteY112" fmla="*/ 1112108 h 4250724"/>
              <a:gd name="connsiteX113" fmla="*/ 3188043 w 8501449"/>
              <a:gd name="connsiteY113" fmla="*/ 1099752 h 4250724"/>
              <a:gd name="connsiteX114" fmla="*/ 3225114 w 8501449"/>
              <a:gd name="connsiteY114" fmla="*/ 1062681 h 4250724"/>
              <a:gd name="connsiteX115" fmla="*/ 3237470 w 8501449"/>
              <a:gd name="connsiteY115" fmla="*/ 1025611 h 4250724"/>
              <a:gd name="connsiteX116" fmla="*/ 3274541 w 8501449"/>
              <a:gd name="connsiteY116" fmla="*/ 1000897 h 4250724"/>
              <a:gd name="connsiteX117" fmla="*/ 3299254 w 8501449"/>
              <a:gd name="connsiteY117" fmla="*/ 963827 h 4250724"/>
              <a:gd name="connsiteX118" fmla="*/ 3385751 w 8501449"/>
              <a:gd name="connsiteY118" fmla="*/ 889687 h 4250724"/>
              <a:gd name="connsiteX119" fmla="*/ 3447535 w 8501449"/>
              <a:gd name="connsiteY119" fmla="*/ 815546 h 4250724"/>
              <a:gd name="connsiteX120" fmla="*/ 3484605 w 8501449"/>
              <a:gd name="connsiteY120" fmla="*/ 790833 h 4250724"/>
              <a:gd name="connsiteX121" fmla="*/ 3509319 w 8501449"/>
              <a:gd name="connsiteY121" fmla="*/ 716692 h 4250724"/>
              <a:gd name="connsiteX122" fmla="*/ 3534032 w 8501449"/>
              <a:gd name="connsiteY122" fmla="*/ 667265 h 4250724"/>
              <a:gd name="connsiteX123" fmla="*/ 3558746 w 8501449"/>
              <a:gd name="connsiteY123" fmla="*/ 593124 h 4250724"/>
              <a:gd name="connsiteX124" fmla="*/ 3583460 w 8501449"/>
              <a:gd name="connsiteY124" fmla="*/ 518984 h 4250724"/>
              <a:gd name="connsiteX125" fmla="*/ 3608173 w 8501449"/>
              <a:gd name="connsiteY125" fmla="*/ 407773 h 4250724"/>
              <a:gd name="connsiteX126" fmla="*/ 3632887 w 8501449"/>
              <a:gd name="connsiteY126" fmla="*/ 358346 h 4250724"/>
              <a:gd name="connsiteX127" fmla="*/ 3694670 w 8501449"/>
              <a:gd name="connsiteY127" fmla="*/ 222422 h 4250724"/>
              <a:gd name="connsiteX128" fmla="*/ 3719384 w 8501449"/>
              <a:gd name="connsiteY128" fmla="*/ 135924 h 4250724"/>
              <a:gd name="connsiteX129" fmla="*/ 3756454 w 8501449"/>
              <a:gd name="connsiteY129" fmla="*/ 98854 h 4250724"/>
              <a:gd name="connsiteX130" fmla="*/ 3842951 w 8501449"/>
              <a:gd name="connsiteY130" fmla="*/ 49427 h 4250724"/>
              <a:gd name="connsiteX131" fmla="*/ 3892378 w 8501449"/>
              <a:gd name="connsiteY131" fmla="*/ 37070 h 4250724"/>
              <a:gd name="connsiteX132" fmla="*/ 3929449 w 8501449"/>
              <a:gd name="connsiteY132" fmla="*/ 24714 h 4250724"/>
              <a:gd name="connsiteX133" fmla="*/ 4040660 w 8501449"/>
              <a:gd name="connsiteY133" fmla="*/ 0 h 4250724"/>
              <a:gd name="connsiteX134" fmla="*/ 4374292 w 8501449"/>
              <a:gd name="connsiteY134" fmla="*/ 12357 h 4250724"/>
              <a:gd name="connsiteX135" fmla="*/ 4411362 w 8501449"/>
              <a:gd name="connsiteY135" fmla="*/ 24714 h 4250724"/>
              <a:gd name="connsiteX136" fmla="*/ 4448432 w 8501449"/>
              <a:gd name="connsiteY136" fmla="*/ 61784 h 4250724"/>
              <a:gd name="connsiteX137" fmla="*/ 4497860 w 8501449"/>
              <a:gd name="connsiteY137" fmla="*/ 160638 h 4250724"/>
              <a:gd name="connsiteX138" fmla="*/ 4485503 w 8501449"/>
              <a:gd name="connsiteY138" fmla="*/ 420130 h 4250724"/>
              <a:gd name="connsiteX139" fmla="*/ 4473146 w 8501449"/>
              <a:gd name="connsiteY139" fmla="*/ 457200 h 4250724"/>
              <a:gd name="connsiteX140" fmla="*/ 4436076 w 8501449"/>
              <a:gd name="connsiteY140" fmla="*/ 568411 h 4250724"/>
              <a:gd name="connsiteX141" fmla="*/ 4399005 w 8501449"/>
              <a:gd name="connsiteY141" fmla="*/ 605481 h 4250724"/>
              <a:gd name="connsiteX142" fmla="*/ 4386649 w 8501449"/>
              <a:gd name="connsiteY142" fmla="*/ 642552 h 4250724"/>
              <a:gd name="connsiteX143" fmla="*/ 4324865 w 8501449"/>
              <a:gd name="connsiteY143" fmla="*/ 716692 h 4250724"/>
              <a:gd name="connsiteX144" fmla="*/ 4287795 w 8501449"/>
              <a:gd name="connsiteY144" fmla="*/ 741406 h 4250724"/>
              <a:gd name="connsiteX145" fmla="*/ 4238368 w 8501449"/>
              <a:gd name="connsiteY145" fmla="*/ 815546 h 4250724"/>
              <a:gd name="connsiteX146" fmla="*/ 4188941 w 8501449"/>
              <a:gd name="connsiteY146" fmla="*/ 914400 h 4250724"/>
              <a:gd name="connsiteX147" fmla="*/ 4164227 w 8501449"/>
              <a:gd name="connsiteY147" fmla="*/ 963827 h 4250724"/>
              <a:gd name="connsiteX148" fmla="*/ 4127157 w 8501449"/>
              <a:gd name="connsiteY148" fmla="*/ 988541 h 4250724"/>
              <a:gd name="connsiteX149" fmla="*/ 4114800 w 8501449"/>
              <a:gd name="connsiteY149" fmla="*/ 1025611 h 4250724"/>
              <a:gd name="connsiteX150" fmla="*/ 4090087 w 8501449"/>
              <a:gd name="connsiteY150" fmla="*/ 1075038 h 4250724"/>
              <a:gd name="connsiteX151" fmla="*/ 4040660 w 8501449"/>
              <a:gd name="connsiteY151" fmla="*/ 1173892 h 4250724"/>
              <a:gd name="connsiteX152" fmla="*/ 4028303 w 8501449"/>
              <a:gd name="connsiteY152" fmla="*/ 1223319 h 4250724"/>
              <a:gd name="connsiteX153" fmla="*/ 4053016 w 8501449"/>
              <a:gd name="connsiteY153" fmla="*/ 1309816 h 4250724"/>
              <a:gd name="connsiteX154" fmla="*/ 4065373 w 8501449"/>
              <a:gd name="connsiteY154" fmla="*/ 1346887 h 4250724"/>
              <a:gd name="connsiteX155" fmla="*/ 4102443 w 8501449"/>
              <a:gd name="connsiteY155" fmla="*/ 1383957 h 4250724"/>
              <a:gd name="connsiteX156" fmla="*/ 4102443 w 8501449"/>
              <a:gd name="connsiteY156" fmla="*/ 1692876 h 4250724"/>
              <a:gd name="connsiteX157" fmla="*/ 4139514 w 8501449"/>
              <a:gd name="connsiteY157" fmla="*/ 1791730 h 4250724"/>
              <a:gd name="connsiteX158" fmla="*/ 4188941 w 8501449"/>
              <a:gd name="connsiteY158" fmla="*/ 1804087 h 4250724"/>
              <a:gd name="connsiteX159" fmla="*/ 4226011 w 8501449"/>
              <a:gd name="connsiteY159" fmla="*/ 1828800 h 4250724"/>
              <a:gd name="connsiteX160" fmla="*/ 4263081 w 8501449"/>
              <a:gd name="connsiteY160" fmla="*/ 1841157 h 4250724"/>
              <a:gd name="connsiteX161" fmla="*/ 5016843 w 8501449"/>
              <a:gd name="connsiteY161" fmla="*/ 1816443 h 4250724"/>
              <a:gd name="connsiteX162" fmla="*/ 5239265 w 8501449"/>
              <a:gd name="connsiteY162" fmla="*/ 1791730 h 4250724"/>
              <a:gd name="connsiteX163" fmla="*/ 5301049 w 8501449"/>
              <a:gd name="connsiteY163" fmla="*/ 1767016 h 4250724"/>
              <a:gd name="connsiteX164" fmla="*/ 5350476 w 8501449"/>
              <a:gd name="connsiteY164" fmla="*/ 1754660 h 4250724"/>
              <a:gd name="connsiteX165" fmla="*/ 5436973 w 8501449"/>
              <a:gd name="connsiteY165" fmla="*/ 1717589 h 4250724"/>
              <a:gd name="connsiteX166" fmla="*/ 5535827 w 8501449"/>
              <a:gd name="connsiteY166" fmla="*/ 1692876 h 4250724"/>
              <a:gd name="connsiteX167" fmla="*/ 5634681 w 8501449"/>
              <a:gd name="connsiteY167" fmla="*/ 1606379 h 4250724"/>
              <a:gd name="connsiteX168" fmla="*/ 5659395 w 8501449"/>
              <a:gd name="connsiteY168" fmla="*/ 1544595 h 4250724"/>
              <a:gd name="connsiteX169" fmla="*/ 5684108 w 8501449"/>
              <a:gd name="connsiteY169" fmla="*/ 1507524 h 4250724"/>
              <a:gd name="connsiteX170" fmla="*/ 5708822 w 8501449"/>
              <a:gd name="connsiteY170" fmla="*/ 1359243 h 4250724"/>
              <a:gd name="connsiteX171" fmla="*/ 5770605 w 8501449"/>
              <a:gd name="connsiteY171" fmla="*/ 1260389 h 4250724"/>
              <a:gd name="connsiteX172" fmla="*/ 5807676 w 8501449"/>
              <a:gd name="connsiteY172" fmla="*/ 1235676 h 4250724"/>
              <a:gd name="connsiteX173" fmla="*/ 5955957 w 8501449"/>
              <a:gd name="connsiteY173" fmla="*/ 1136822 h 4250724"/>
              <a:gd name="connsiteX174" fmla="*/ 6277232 w 8501449"/>
              <a:gd name="connsiteY174" fmla="*/ 1161535 h 4250724"/>
              <a:gd name="connsiteX175" fmla="*/ 6289589 w 8501449"/>
              <a:gd name="connsiteY175" fmla="*/ 1210962 h 4250724"/>
              <a:gd name="connsiteX176" fmla="*/ 6326660 w 8501449"/>
              <a:gd name="connsiteY176" fmla="*/ 1248033 h 4250724"/>
              <a:gd name="connsiteX177" fmla="*/ 6363730 w 8501449"/>
              <a:gd name="connsiteY177" fmla="*/ 1322173 h 4250724"/>
              <a:gd name="connsiteX178" fmla="*/ 6413157 w 8501449"/>
              <a:gd name="connsiteY178" fmla="*/ 1346887 h 4250724"/>
              <a:gd name="connsiteX179" fmla="*/ 6524368 w 8501449"/>
              <a:gd name="connsiteY179" fmla="*/ 1297460 h 4250724"/>
              <a:gd name="connsiteX180" fmla="*/ 6573795 w 8501449"/>
              <a:gd name="connsiteY180" fmla="*/ 1285103 h 4250724"/>
              <a:gd name="connsiteX181" fmla="*/ 6672649 w 8501449"/>
              <a:gd name="connsiteY181" fmla="*/ 1223319 h 4250724"/>
              <a:gd name="connsiteX182" fmla="*/ 6746789 w 8501449"/>
              <a:gd name="connsiteY182" fmla="*/ 1210962 h 4250724"/>
              <a:gd name="connsiteX183" fmla="*/ 7166919 w 8501449"/>
              <a:gd name="connsiteY183" fmla="*/ 1285103 h 4250724"/>
              <a:gd name="connsiteX184" fmla="*/ 7179276 w 8501449"/>
              <a:gd name="connsiteY184" fmla="*/ 1334530 h 4250724"/>
              <a:gd name="connsiteX185" fmla="*/ 7154562 w 8501449"/>
              <a:gd name="connsiteY185" fmla="*/ 1556952 h 4250724"/>
              <a:gd name="connsiteX186" fmla="*/ 7142205 w 8501449"/>
              <a:gd name="connsiteY186" fmla="*/ 1594022 h 4250724"/>
              <a:gd name="connsiteX187" fmla="*/ 7080422 w 8501449"/>
              <a:gd name="connsiteY187" fmla="*/ 1692876 h 4250724"/>
              <a:gd name="connsiteX188" fmla="*/ 6993924 w 8501449"/>
              <a:gd name="connsiteY188" fmla="*/ 1754660 h 4250724"/>
              <a:gd name="connsiteX189" fmla="*/ 6919784 w 8501449"/>
              <a:gd name="connsiteY189" fmla="*/ 1804087 h 4250724"/>
              <a:gd name="connsiteX190" fmla="*/ 6882714 w 8501449"/>
              <a:gd name="connsiteY190" fmla="*/ 1828800 h 4250724"/>
              <a:gd name="connsiteX191" fmla="*/ 6820930 w 8501449"/>
              <a:gd name="connsiteY191" fmla="*/ 1853514 h 4250724"/>
              <a:gd name="connsiteX192" fmla="*/ 6746789 w 8501449"/>
              <a:gd name="connsiteY192" fmla="*/ 1915297 h 4250724"/>
              <a:gd name="connsiteX193" fmla="*/ 6697362 w 8501449"/>
              <a:gd name="connsiteY193" fmla="*/ 1952368 h 4250724"/>
              <a:gd name="connsiteX194" fmla="*/ 6635578 w 8501449"/>
              <a:gd name="connsiteY194" fmla="*/ 2051222 h 4250724"/>
              <a:gd name="connsiteX195" fmla="*/ 6598508 w 8501449"/>
              <a:gd name="connsiteY195" fmla="*/ 2137719 h 4250724"/>
              <a:gd name="connsiteX196" fmla="*/ 6573795 w 8501449"/>
              <a:gd name="connsiteY196" fmla="*/ 2211860 h 4250724"/>
              <a:gd name="connsiteX197" fmla="*/ 6549081 w 8501449"/>
              <a:gd name="connsiteY197" fmla="*/ 2248930 h 4250724"/>
              <a:gd name="connsiteX198" fmla="*/ 6524368 w 8501449"/>
              <a:gd name="connsiteY198" fmla="*/ 2347784 h 4250724"/>
              <a:gd name="connsiteX199" fmla="*/ 6499654 w 8501449"/>
              <a:gd name="connsiteY199" fmla="*/ 2397211 h 4250724"/>
              <a:gd name="connsiteX200" fmla="*/ 6474941 w 8501449"/>
              <a:gd name="connsiteY200" fmla="*/ 2496065 h 4250724"/>
              <a:gd name="connsiteX201" fmla="*/ 6450227 w 8501449"/>
              <a:gd name="connsiteY201" fmla="*/ 2533135 h 4250724"/>
              <a:gd name="connsiteX202" fmla="*/ 6388443 w 8501449"/>
              <a:gd name="connsiteY202" fmla="*/ 2619633 h 4250724"/>
              <a:gd name="connsiteX203" fmla="*/ 6363730 w 8501449"/>
              <a:gd name="connsiteY203" fmla="*/ 2693773 h 4250724"/>
              <a:gd name="connsiteX204" fmla="*/ 6376087 w 8501449"/>
              <a:gd name="connsiteY204" fmla="*/ 2804984 h 4250724"/>
              <a:gd name="connsiteX205" fmla="*/ 6425514 w 8501449"/>
              <a:gd name="connsiteY205" fmla="*/ 2879124 h 4250724"/>
              <a:gd name="connsiteX206" fmla="*/ 6474941 w 8501449"/>
              <a:gd name="connsiteY206" fmla="*/ 2953265 h 4250724"/>
              <a:gd name="connsiteX207" fmla="*/ 6524368 w 8501449"/>
              <a:gd name="connsiteY207" fmla="*/ 2990335 h 4250724"/>
              <a:gd name="connsiteX208" fmla="*/ 6561438 w 8501449"/>
              <a:gd name="connsiteY208" fmla="*/ 3002692 h 4250724"/>
              <a:gd name="connsiteX209" fmla="*/ 6944497 w 8501449"/>
              <a:gd name="connsiteY209" fmla="*/ 2965622 h 4250724"/>
              <a:gd name="connsiteX210" fmla="*/ 6993924 w 8501449"/>
              <a:gd name="connsiteY210" fmla="*/ 2953265 h 4250724"/>
              <a:gd name="connsiteX211" fmla="*/ 7030995 w 8501449"/>
              <a:gd name="connsiteY211" fmla="*/ 2928552 h 4250724"/>
              <a:gd name="connsiteX212" fmla="*/ 7092778 w 8501449"/>
              <a:gd name="connsiteY212" fmla="*/ 2903838 h 4250724"/>
              <a:gd name="connsiteX213" fmla="*/ 7117492 w 8501449"/>
              <a:gd name="connsiteY213" fmla="*/ 2866768 h 4250724"/>
              <a:gd name="connsiteX214" fmla="*/ 7154562 w 8501449"/>
              <a:gd name="connsiteY214" fmla="*/ 2829697 h 4250724"/>
              <a:gd name="connsiteX215" fmla="*/ 7166919 w 8501449"/>
              <a:gd name="connsiteY215" fmla="*/ 2780270 h 4250724"/>
              <a:gd name="connsiteX216" fmla="*/ 7203989 w 8501449"/>
              <a:gd name="connsiteY216" fmla="*/ 2693773 h 4250724"/>
              <a:gd name="connsiteX217" fmla="*/ 7241060 w 8501449"/>
              <a:gd name="connsiteY217" fmla="*/ 2409568 h 4250724"/>
              <a:gd name="connsiteX218" fmla="*/ 7302843 w 8501449"/>
              <a:gd name="connsiteY218" fmla="*/ 2347784 h 4250724"/>
              <a:gd name="connsiteX219" fmla="*/ 7339914 w 8501449"/>
              <a:gd name="connsiteY219" fmla="*/ 2298357 h 4250724"/>
              <a:gd name="connsiteX220" fmla="*/ 7438768 w 8501449"/>
              <a:gd name="connsiteY220" fmla="*/ 2248930 h 4250724"/>
              <a:gd name="connsiteX221" fmla="*/ 7475838 w 8501449"/>
              <a:gd name="connsiteY221" fmla="*/ 2224216 h 4250724"/>
              <a:gd name="connsiteX222" fmla="*/ 7821827 w 8501449"/>
              <a:gd name="connsiteY222" fmla="*/ 2236573 h 4250724"/>
              <a:gd name="connsiteX223" fmla="*/ 7858897 w 8501449"/>
              <a:gd name="connsiteY223" fmla="*/ 2248930 h 4250724"/>
              <a:gd name="connsiteX224" fmla="*/ 7908324 w 8501449"/>
              <a:gd name="connsiteY224" fmla="*/ 2261287 h 4250724"/>
              <a:gd name="connsiteX225" fmla="*/ 7945395 w 8501449"/>
              <a:gd name="connsiteY225" fmla="*/ 2298357 h 4250724"/>
              <a:gd name="connsiteX226" fmla="*/ 8081319 w 8501449"/>
              <a:gd name="connsiteY226" fmla="*/ 2397211 h 4250724"/>
              <a:gd name="connsiteX227" fmla="*/ 8130746 w 8501449"/>
              <a:gd name="connsiteY227" fmla="*/ 2446638 h 4250724"/>
              <a:gd name="connsiteX228" fmla="*/ 8180173 w 8501449"/>
              <a:gd name="connsiteY228" fmla="*/ 2471352 h 4250724"/>
              <a:gd name="connsiteX229" fmla="*/ 8241957 w 8501449"/>
              <a:gd name="connsiteY229" fmla="*/ 2508422 h 4250724"/>
              <a:gd name="connsiteX230" fmla="*/ 8291384 w 8501449"/>
              <a:gd name="connsiteY230" fmla="*/ 2520779 h 4250724"/>
              <a:gd name="connsiteX231" fmla="*/ 8353168 w 8501449"/>
              <a:gd name="connsiteY231" fmla="*/ 2545492 h 4250724"/>
              <a:gd name="connsiteX232" fmla="*/ 8452022 w 8501449"/>
              <a:gd name="connsiteY232" fmla="*/ 2607276 h 4250724"/>
              <a:gd name="connsiteX233" fmla="*/ 8501449 w 8501449"/>
              <a:gd name="connsiteY233" fmla="*/ 2631989 h 425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8501449" h="4250724">
                <a:moveTo>
                  <a:pt x="1581665" y="4250724"/>
                </a:moveTo>
                <a:cubicBezTo>
                  <a:pt x="1543928" y="4156386"/>
                  <a:pt x="1526402" y="4106048"/>
                  <a:pt x="1458097" y="4003589"/>
                </a:cubicBezTo>
                <a:cubicBezTo>
                  <a:pt x="1449859" y="3991232"/>
                  <a:pt x="1440025" y="3979802"/>
                  <a:pt x="1433384" y="3966519"/>
                </a:cubicBezTo>
                <a:cubicBezTo>
                  <a:pt x="1423464" y="3946680"/>
                  <a:pt x="1418590" y="3924574"/>
                  <a:pt x="1408670" y="3904735"/>
                </a:cubicBezTo>
                <a:cubicBezTo>
                  <a:pt x="1394702" y="3876798"/>
                  <a:pt x="1348172" y="3824070"/>
                  <a:pt x="1334530" y="3805881"/>
                </a:cubicBezTo>
                <a:cubicBezTo>
                  <a:pt x="1325619" y="3794000"/>
                  <a:pt x="1320317" y="3779312"/>
                  <a:pt x="1309816" y="3768811"/>
                </a:cubicBezTo>
                <a:cubicBezTo>
                  <a:pt x="1299315" y="3758310"/>
                  <a:pt x="1284155" y="3753604"/>
                  <a:pt x="1272746" y="3744097"/>
                </a:cubicBezTo>
                <a:cubicBezTo>
                  <a:pt x="1151289" y="3642881"/>
                  <a:pt x="1308161" y="3767156"/>
                  <a:pt x="1210962" y="3669957"/>
                </a:cubicBezTo>
                <a:cubicBezTo>
                  <a:pt x="1200461" y="3659456"/>
                  <a:pt x="1186249" y="3653481"/>
                  <a:pt x="1173892" y="3645243"/>
                </a:cubicBezTo>
                <a:cubicBezTo>
                  <a:pt x="1151924" y="3612293"/>
                  <a:pt x="1145041" y="3596718"/>
                  <a:pt x="1112108" y="3571103"/>
                </a:cubicBezTo>
                <a:cubicBezTo>
                  <a:pt x="1088663" y="3552868"/>
                  <a:pt x="1058970" y="3542678"/>
                  <a:pt x="1037968" y="3521676"/>
                </a:cubicBezTo>
                <a:lnTo>
                  <a:pt x="914400" y="3398108"/>
                </a:lnTo>
                <a:lnTo>
                  <a:pt x="827903" y="3311611"/>
                </a:lnTo>
                <a:lnTo>
                  <a:pt x="778476" y="3262184"/>
                </a:lnTo>
                <a:cubicBezTo>
                  <a:pt x="749094" y="3174041"/>
                  <a:pt x="790756" y="3280604"/>
                  <a:pt x="729049" y="3188043"/>
                </a:cubicBezTo>
                <a:cubicBezTo>
                  <a:pt x="721824" y="3177205"/>
                  <a:pt x="722517" y="3162623"/>
                  <a:pt x="716692" y="3150973"/>
                </a:cubicBezTo>
                <a:cubicBezTo>
                  <a:pt x="705951" y="3129491"/>
                  <a:pt x="692351" y="3109556"/>
                  <a:pt x="679622" y="3089189"/>
                </a:cubicBezTo>
                <a:cubicBezTo>
                  <a:pt x="671751" y="3076595"/>
                  <a:pt x="665409" y="3062620"/>
                  <a:pt x="654908" y="3052119"/>
                </a:cubicBezTo>
                <a:cubicBezTo>
                  <a:pt x="644407" y="3041618"/>
                  <a:pt x="630195" y="3035644"/>
                  <a:pt x="617838" y="3027406"/>
                </a:cubicBezTo>
                <a:cubicBezTo>
                  <a:pt x="609600" y="3015049"/>
                  <a:pt x="603625" y="3000836"/>
                  <a:pt x="593124" y="2990335"/>
                </a:cubicBezTo>
                <a:cubicBezTo>
                  <a:pt x="557714" y="2954925"/>
                  <a:pt x="559182" y="2973364"/>
                  <a:pt x="518984" y="2953265"/>
                </a:cubicBezTo>
                <a:cubicBezTo>
                  <a:pt x="505701" y="2946624"/>
                  <a:pt x="494896" y="2935764"/>
                  <a:pt x="481914" y="2928552"/>
                </a:cubicBezTo>
                <a:cubicBezTo>
                  <a:pt x="457760" y="2915133"/>
                  <a:pt x="431466" y="2905697"/>
                  <a:pt x="407773" y="2891481"/>
                </a:cubicBezTo>
                <a:cubicBezTo>
                  <a:pt x="390113" y="2880885"/>
                  <a:pt x="373983" y="2867814"/>
                  <a:pt x="358346" y="2854411"/>
                </a:cubicBezTo>
                <a:cubicBezTo>
                  <a:pt x="345078" y="2843038"/>
                  <a:pt x="336906" y="2825156"/>
                  <a:pt x="321276" y="2817341"/>
                </a:cubicBezTo>
                <a:cubicBezTo>
                  <a:pt x="302491" y="2807948"/>
                  <a:pt x="280087" y="2809103"/>
                  <a:pt x="259492" y="2804984"/>
                </a:cubicBezTo>
                <a:cubicBezTo>
                  <a:pt x="202891" y="2720085"/>
                  <a:pt x="274938" y="2814870"/>
                  <a:pt x="185351" y="2743200"/>
                </a:cubicBezTo>
                <a:cubicBezTo>
                  <a:pt x="158060" y="2721367"/>
                  <a:pt x="135924" y="2693773"/>
                  <a:pt x="111211" y="2669060"/>
                </a:cubicBezTo>
                <a:cubicBezTo>
                  <a:pt x="94735" y="2652584"/>
                  <a:pt x="75764" y="2638273"/>
                  <a:pt x="61784" y="2619633"/>
                </a:cubicBezTo>
                <a:cubicBezTo>
                  <a:pt x="15803" y="2558325"/>
                  <a:pt x="36138" y="2587342"/>
                  <a:pt x="0" y="2533135"/>
                </a:cubicBezTo>
                <a:cubicBezTo>
                  <a:pt x="4119" y="2487827"/>
                  <a:pt x="2825" y="2441696"/>
                  <a:pt x="12357" y="2397211"/>
                </a:cubicBezTo>
                <a:cubicBezTo>
                  <a:pt x="20237" y="2360439"/>
                  <a:pt x="49785" y="2355723"/>
                  <a:pt x="74141" y="2335427"/>
                </a:cubicBezTo>
                <a:cubicBezTo>
                  <a:pt x="138465" y="2281824"/>
                  <a:pt x="82110" y="2306729"/>
                  <a:pt x="172995" y="2261287"/>
                </a:cubicBezTo>
                <a:cubicBezTo>
                  <a:pt x="202869" y="2246350"/>
                  <a:pt x="227817" y="2248451"/>
                  <a:pt x="259492" y="2236573"/>
                </a:cubicBezTo>
                <a:cubicBezTo>
                  <a:pt x="276739" y="2230105"/>
                  <a:pt x="291672" y="2218328"/>
                  <a:pt x="308919" y="2211860"/>
                </a:cubicBezTo>
                <a:cubicBezTo>
                  <a:pt x="324820" y="2205897"/>
                  <a:pt x="341654" y="2202633"/>
                  <a:pt x="358346" y="2199503"/>
                </a:cubicBezTo>
                <a:cubicBezTo>
                  <a:pt x="407597" y="2190268"/>
                  <a:pt x="457200" y="2183027"/>
                  <a:pt x="506627" y="2174789"/>
                </a:cubicBezTo>
                <a:cubicBezTo>
                  <a:pt x="560173" y="2178908"/>
                  <a:pt x="615164" y="2174121"/>
                  <a:pt x="667265" y="2187146"/>
                </a:cubicBezTo>
                <a:cubicBezTo>
                  <a:pt x="684218" y="2191384"/>
                  <a:pt x="691184" y="2212709"/>
                  <a:pt x="704335" y="2224216"/>
                </a:cubicBezTo>
                <a:cubicBezTo>
                  <a:pt x="751296" y="2265307"/>
                  <a:pt x="759052" y="2268931"/>
                  <a:pt x="803189" y="2298357"/>
                </a:cubicBezTo>
                <a:cubicBezTo>
                  <a:pt x="856647" y="2378542"/>
                  <a:pt x="791398" y="2298680"/>
                  <a:pt x="877330" y="2347784"/>
                </a:cubicBezTo>
                <a:cubicBezTo>
                  <a:pt x="892503" y="2356454"/>
                  <a:pt x="899860" y="2375161"/>
                  <a:pt x="914400" y="2384854"/>
                </a:cubicBezTo>
                <a:cubicBezTo>
                  <a:pt x="925037" y="2391945"/>
                  <a:pt x="994305" y="2407920"/>
                  <a:pt x="1000897" y="2409568"/>
                </a:cubicBezTo>
                <a:cubicBezTo>
                  <a:pt x="1009135" y="2421925"/>
                  <a:pt x="1018969" y="2433355"/>
                  <a:pt x="1025611" y="2446638"/>
                </a:cubicBezTo>
                <a:cubicBezTo>
                  <a:pt x="1031436" y="2458288"/>
                  <a:pt x="1029831" y="2473537"/>
                  <a:pt x="1037968" y="2483708"/>
                </a:cubicBezTo>
                <a:cubicBezTo>
                  <a:pt x="1047245" y="2495305"/>
                  <a:pt x="1062681" y="2500184"/>
                  <a:pt x="1075038" y="2508422"/>
                </a:cubicBezTo>
                <a:cubicBezTo>
                  <a:pt x="1120106" y="2643621"/>
                  <a:pt x="1048229" y="2438834"/>
                  <a:pt x="1112108" y="2582562"/>
                </a:cubicBezTo>
                <a:cubicBezTo>
                  <a:pt x="1122688" y="2606367"/>
                  <a:pt x="1125172" y="2633403"/>
                  <a:pt x="1136822" y="2656703"/>
                </a:cubicBezTo>
                <a:lnTo>
                  <a:pt x="1161535" y="2706130"/>
                </a:lnTo>
                <a:cubicBezTo>
                  <a:pt x="1167928" y="2744486"/>
                  <a:pt x="1164977" y="2789318"/>
                  <a:pt x="1198605" y="2817341"/>
                </a:cubicBezTo>
                <a:cubicBezTo>
                  <a:pt x="1212756" y="2829133"/>
                  <a:pt x="1231556" y="2833816"/>
                  <a:pt x="1248032" y="2842054"/>
                </a:cubicBezTo>
                <a:cubicBezTo>
                  <a:pt x="1318861" y="2948295"/>
                  <a:pt x="1224548" y="2823266"/>
                  <a:pt x="1309816" y="2891481"/>
                </a:cubicBezTo>
                <a:cubicBezTo>
                  <a:pt x="1321413" y="2900759"/>
                  <a:pt x="1321936" y="2920681"/>
                  <a:pt x="1334530" y="2928552"/>
                </a:cubicBezTo>
                <a:cubicBezTo>
                  <a:pt x="1356620" y="2942359"/>
                  <a:pt x="1385370" y="2941615"/>
                  <a:pt x="1408670" y="2953265"/>
                </a:cubicBezTo>
                <a:cubicBezTo>
                  <a:pt x="1473287" y="2985574"/>
                  <a:pt x="1440226" y="2973512"/>
                  <a:pt x="1507524" y="2990335"/>
                </a:cubicBezTo>
                <a:cubicBezTo>
                  <a:pt x="1524000" y="2998573"/>
                  <a:pt x="1539081" y="3010581"/>
                  <a:pt x="1556951" y="3015049"/>
                </a:cubicBezTo>
                <a:cubicBezTo>
                  <a:pt x="1657345" y="3040148"/>
                  <a:pt x="1664718" y="3025425"/>
                  <a:pt x="1767016" y="3002692"/>
                </a:cubicBezTo>
                <a:cubicBezTo>
                  <a:pt x="1799967" y="2969741"/>
                  <a:pt x="1845030" y="2945519"/>
                  <a:pt x="1865870" y="2903838"/>
                </a:cubicBezTo>
                <a:lnTo>
                  <a:pt x="1915297" y="2804984"/>
                </a:lnTo>
                <a:cubicBezTo>
                  <a:pt x="1911178" y="2763795"/>
                  <a:pt x="1909235" y="2722329"/>
                  <a:pt x="1902941" y="2681416"/>
                </a:cubicBezTo>
                <a:cubicBezTo>
                  <a:pt x="1900960" y="2668542"/>
                  <a:pt x="1898581" y="2654627"/>
                  <a:pt x="1890584" y="2644346"/>
                </a:cubicBezTo>
                <a:cubicBezTo>
                  <a:pt x="1869126" y="2616758"/>
                  <a:pt x="1835829" y="2599287"/>
                  <a:pt x="1816443" y="2570206"/>
                </a:cubicBezTo>
                <a:lnTo>
                  <a:pt x="1791730" y="2533135"/>
                </a:lnTo>
                <a:cubicBezTo>
                  <a:pt x="1787611" y="2487827"/>
                  <a:pt x="1785807" y="2442249"/>
                  <a:pt x="1779373" y="2397211"/>
                </a:cubicBezTo>
                <a:cubicBezTo>
                  <a:pt x="1777531" y="2384317"/>
                  <a:pt x="1770759" y="2372617"/>
                  <a:pt x="1767016" y="2360141"/>
                </a:cubicBezTo>
                <a:cubicBezTo>
                  <a:pt x="1758400" y="2331419"/>
                  <a:pt x="1750919" y="2302365"/>
                  <a:pt x="1742303" y="2273643"/>
                </a:cubicBezTo>
                <a:cubicBezTo>
                  <a:pt x="1738560" y="2261167"/>
                  <a:pt x="1737171" y="2247411"/>
                  <a:pt x="1729946" y="2236573"/>
                </a:cubicBezTo>
                <a:cubicBezTo>
                  <a:pt x="1720253" y="2222033"/>
                  <a:pt x="1704063" y="2212928"/>
                  <a:pt x="1692876" y="2199503"/>
                </a:cubicBezTo>
                <a:cubicBezTo>
                  <a:pt x="1683369" y="2188094"/>
                  <a:pt x="1678028" y="2173533"/>
                  <a:pt x="1668162" y="2162433"/>
                </a:cubicBezTo>
                <a:cubicBezTo>
                  <a:pt x="1644942" y="2136311"/>
                  <a:pt x="1618735" y="2113006"/>
                  <a:pt x="1594022" y="2088292"/>
                </a:cubicBezTo>
                <a:lnTo>
                  <a:pt x="1544595" y="2038865"/>
                </a:lnTo>
                <a:cubicBezTo>
                  <a:pt x="1528119" y="2022389"/>
                  <a:pt x="1509148" y="2008078"/>
                  <a:pt x="1495168" y="1989438"/>
                </a:cubicBezTo>
                <a:cubicBezTo>
                  <a:pt x="1482811" y="1972962"/>
                  <a:pt x="1471874" y="1955319"/>
                  <a:pt x="1458097" y="1940011"/>
                </a:cubicBezTo>
                <a:cubicBezTo>
                  <a:pt x="1434717" y="1914033"/>
                  <a:pt x="1403344" y="1894950"/>
                  <a:pt x="1383957" y="1865870"/>
                </a:cubicBezTo>
                <a:cubicBezTo>
                  <a:pt x="1375719" y="1853513"/>
                  <a:pt x="1369744" y="1839301"/>
                  <a:pt x="1359243" y="1828800"/>
                </a:cubicBezTo>
                <a:cubicBezTo>
                  <a:pt x="1262044" y="1731602"/>
                  <a:pt x="1386319" y="1888476"/>
                  <a:pt x="1285103" y="1767016"/>
                </a:cubicBezTo>
                <a:cubicBezTo>
                  <a:pt x="1199092" y="1663803"/>
                  <a:pt x="1331611" y="1801168"/>
                  <a:pt x="1223319" y="1692876"/>
                </a:cubicBezTo>
                <a:cubicBezTo>
                  <a:pt x="1193909" y="1604646"/>
                  <a:pt x="1213055" y="1640410"/>
                  <a:pt x="1173892" y="1581665"/>
                </a:cubicBezTo>
                <a:cubicBezTo>
                  <a:pt x="1169773" y="1561070"/>
                  <a:pt x="1166629" y="1540256"/>
                  <a:pt x="1161535" y="1519881"/>
                </a:cubicBezTo>
                <a:cubicBezTo>
                  <a:pt x="1154262" y="1490790"/>
                  <a:pt x="1138070" y="1463344"/>
                  <a:pt x="1136822" y="1433384"/>
                </a:cubicBezTo>
                <a:cubicBezTo>
                  <a:pt x="1133902" y="1363302"/>
                  <a:pt x="1138773" y="1292686"/>
                  <a:pt x="1149178" y="1223319"/>
                </a:cubicBezTo>
                <a:cubicBezTo>
                  <a:pt x="1154688" y="1186584"/>
                  <a:pt x="1232894" y="1144391"/>
                  <a:pt x="1248032" y="1136822"/>
                </a:cubicBezTo>
                <a:cubicBezTo>
                  <a:pt x="1280984" y="1120346"/>
                  <a:pt x="1311937" y="1099045"/>
                  <a:pt x="1346887" y="1087395"/>
                </a:cubicBezTo>
                <a:cubicBezTo>
                  <a:pt x="1431618" y="1059151"/>
                  <a:pt x="1326461" y="1092501"/>
                  <a:pt x="1445741" y="1062681"/>
                </a:cubicBezTo>
                <a:cubicBezTo>
                  <a:pt x="1474832" y="1055408"/>
                  <a:pt x="1503406" y="1046206"/>
                  <a:pt x="1532238" y="1037968"/>
                </a:cubicBezTo>
                <a:cubicBezTo>
                  <a:pt x="1581665" y="1042087"/>
                  <a:pt x="1632402" y="1038295"/>
                  <a:pt x="1680519" y="1050324"/>
                </a:cubicBezTo>
                <a:cubicBezTo>
                  <a:pt x="1725383" y="1061540"/>
                  <a:pt x="1730380" y="1095329"/>
                  <a:pt x="1754660" y="1124465"/>
                </a:cubicBezTo>
                <a:cubicBezTo>
                  <a:pt x="1765847" y="1137890"/>
                  <a:pt x="1779373" y="1149178"/>
                  <a:pt x="1791730" y="1161535"/>
                </a:cubicBezTo>
                <a:cubicBezTo>
                  <a:pt x="1828233" y="1307545"/>
                  <a:pt x="1775622" y="1087727"/>
                  <a:pt x="1828800" y="1433384"/>
                </a:cubicBezTo>
                <a:cubicBezTo>
                  <a:pt x="1835212" y="1475060"/>
                  <a:pt x="1866762" y="1575741"/>
                  <a:pt x="1878227" y="1618735"/>
                </a:cubicBezTo>
                <a:cubicBezTo>
                  <a:pt x="1929869" y="1812394"/>
                  <a:pt x="1875570" y="1645486"/>
                  <a:pt x="1927654" y="1767016"/>
                </a:cubicBezTo>
                <a:cubicBezTo>
                  <a:pt x="1932785" y="1778988"/>
                  <a:pt x="1932014" y="1793805"/>
                  <a:pt x="1940011" y="1804087"/>
                </a:cubicBezTo>
                <a:cubicBezTo>
                  <a:pt x="1981405" y="1857309"/>
                  <a:pt x="2014068" y="1878164"/>
                  <a:pt x="2063578" y="1915297"/>
                </a:cubicBezTo>
                <a:cubicBezTo>
                  <a:pt x="2071816" y="1927654"/>
                  <a:pt x="2076695" y="1943091"/>
                  <a:pt x="2088292" y="1952368"/>
                </a:cubicBezTo>
                <a:cubicBezTo>
                  <a:pt x="2098463" y="1960505"/>
                  <a:pt x="2112337" y="1964724"/>
                  <a:pt x="2125362" y="1964724"/>
                </a:cubicBezTo>
                <a:cubicBezTo>
                  <a:pt x="2232533" y="1964724"/>
                  <a:pt x="2339546" y="1956487"/>
                  <a:pt x="2446638" y="1952368"/>
                </a:cubicBezTo>
                <a:cubicBezTo>
                  <a:pt x="2458995" y="1940011"/>
                  <a:pt x="2474015" y="1929837"/>
                  <a:pt x="2483708" y="1915297"/>
                </a:cubicBezTo>
                <a:cubicBezTo>
                  <a:pt x="2490933" y="1904459"/>
                  <a:pt x="2487928" y="1888398"/>
                  <a:pt x="2496065" y="1878227"/>
                </a:cubicBezTo>
                <a:cubicBezTo>
                  <a:pt x="2505342" y="1866631"/>
                  <a:pt x="2520778" y="1861752"/>
                  <a:pt x="2533135" y="1853514"/>
                </a:cubicBezTo>
                <a:cubicBezTo>
                  <a:pt x="2560788" y="1715252"/>
                  <a:pt x="2521852" y="1863722"/>
                  <a:pt x="2582562" y="1742303"/>
                </a:cubicBezTo>
                <a:cubicBezTo>
                  <a:pt x="2590157" y="1727113"/>
                  <a:pt x="2587324" y="1708066"/>
                  <a:pt x="2594919" y="1692876"/>
                </a:cubicBezTo>
                <a:cubicBezTo>
                  <a:pt x="2608202" y="1666310"/>
                  <a:pt x="2627870" y="1643449"/>
                  <a:pt x="2644346" y="1618735"/>
                </a:cubicBezTo>
                <a:cubicBezTo>
                  <a:pt x="2652584" y="1606378"/>
                  <a:pt x="2662419" y="1594948"/>
                  <a:pt x="2669060" y="1581665"/>
                </a:cubicBezTo>
                <a:cubicBezTo>
                  <a:pt x="2700414" y="1518955"/>
                  <a:pt x="2683555" y="1547564"/>
                  <a:pt x="2718487" y="1495168"/>
                </a:cubicBezTo>
                <a:cubicBezTo>
                  <a:pt x="2722606" y="1482811"/>
                  <a:pt x="2729122" y="1471008"/>
                  <a:pt x="2730843" y="1458097"/>
                </a:cubicBezTo>
                <a:cubicBezTo>
                  <a:pt x="2737398" y="1408934"/>
                  <a:pt x="2730420" y="1357740"/>
                  <a:pt x="2743200" y="1309816"/>
                </a:cubicBezTo>
                <a:cubicBezTo>
                  <a:pt x="2747703" y="1292931"/>
                  <a:pt x="2769083" y="1286171"/>
                  <a:pt x="2780270" y="1272746"/>
                </a:cubicBezTo>
                <a:cubicBezTo>
                  <a:pt x="2789777" y="1261337"/>
                  <a:pt x="2792390" y="1243547"/>
                  <a:pt x="2804984" y="1235676"/>
                </a:cubicBezTo>
                <a:cubicBezTo>
                  <a:pt x="2827075" y="1221869"/>
                  <a:pt x="2879124" y="1210962"/>
                  <a:pt x="2879124" y="1210962"/>
                </a:cubicBezTo>
                <a:cubicBezTo>
                  <a:pt x="2891481" y="1198605"/>
                  <a:pt x="2901022" y="1182562"/>
                  <a:pt x="2916195" y="1173892"/>
                </a:cubicBezTo>
                <a:cubicBezTo>
                  <a:pt x="2925594" y="1168521"/>
                  <a:pt x="3023668" y="1149926"/>
                  <a:pt x="3027405" y="1149179"/>
                </a:cubicBezTo>
                <a:cubicBezTo>
                  <a:pt x="3048000" y="1140941"/>
                  <a:pt x="3067943" y="1130839"/>
                  <a:pt x="3089189" y="1124465"/>
                </a:cubicBezTo>
                <a:cubicBezTo>
                  <a:pt x="3109306" y="1118430"/>
                  <a:pt x="3130598" y="1117202"/>
                  <a:pt x="3150973" y="1112108"/>
                </a:cubicBezTo>
                <a:cubicBezTo>
                  <a:pt x="3163609" y="1108949"/>
                  <a:pt x="3175686" y="1103871"/>
                  <a:pt x="3188043" y="1099752"/>
                </a:cubicBezTo>
                <a:cubicBezTo>
                  <a:pt x="3200400" y="1087395"/>
                  <a:pt x="3215420" y="1077221"/>
                  <a:pt x="3225114" y="1062681"/>
                </a:cubicBezTo>
                <a:cubicBezTo>
                  <a:pt x="3232339" y="1051844"/>
                  <a:pt x="3229333" y="1035782"/>
                  <a:pt x="3237470" y="1025611"/>
                </a:cubicBezTo>
                <a:cubicBezTo>
                  <a:pt x="3246747" y="1014014"/>
                  <a:pt x="3262184" y="1009135"/>
                  <a:pt x="3274541" y="1000897"/>
                </a:cubicBezTo>
                <a:cubicBezTo>
                  <a:pt x="3282779" y="988540"/>
                  <a:pt x="3289747" y="975236"/>
                  <a:pt x="3299254" y="963827"/>
                </a:cubicBezTo>
                <a:cubicBezTo>
                  <a:pt x="3327939" y="929405"/>
                  <a:pt x="3349389" y="916959"/>
                  <a:pt x="3385751" y="889687"/>
                </a:cubicBezTo>
                <a:cubicBezTo>
                  <a:pt x="3410051" y="853237"/>
                  <a:pt x="3411857" y="845278"/>
                  <a:pt x="3447535" y="815546"/>
                </a:cubicBezTo>
                <a:cubicBezTo>
                  <a:pt x="3458944" y="806039"/>
                  <a:pt x="3472248" y="799071"/>
                  <a:pt x="3484605" y="790833"/>
                </a:cubicBezTo>
                <a:cubicBezTo>
                  <a:pt x="3492843" y="766119"/>
                  <a:pt x="3497669" y="739992"/>
                  <a:pt x="3509319" y="716692"/>
                </a:cubicBezTo>
                <a:cubicBezTo>
                  <a:pt x="3517557" y="700216"/>
                  <a:pt x="3527191" y="684368"/>
                  <a:pt x="3534032" y="667265"/>
                </a:cubicBezTo>
                <a:cubicBezTo>
                  <a:pt x="3543707" y="643078"/>
                  <a:pt x="3550508" y="617838"/>
                  <a:pt x="3558746" y="593124"/>
                </a:cubicBezTo>
                <a:cubicBezTo>
                  <a:pt x="3566984" y="568411"/>
                  <a:pt x="3578351" y="544528"/>
                  <a:pt x="3583460" y="518984"/>
                </a:cubicBezTo>
                <a:cubicBezTo>
                  <a:pt x="3586816" y="502201"/>
                  <a:pt x="3600692" y="427721"/>
                  <a:pt x="3608173" y="407773"/>
                </a:cubicBezTo>
                <a:cubicBezTo>
                  <a:pt x="3614641" y="390525"/>
                  <a:pt x="3624649" y="374822"/>
                  <a:pt x="3632887" y="358346"/>
                </a:cubicBezTo>
                <a:cubicBezTo>
                  <a:pt x="3661838" y="242539"/>
                  <a:pt x="3633583" y="283509"/>
                  <a:pt x="3694670" y="222422"/>
                </a:cubicBezTo>
                <a:cubicBezTo>
                  <a:pt x="3696318" y="215831"/>
                  <a:pt x="3712293" y="146560"/>
                  <a:pt x="3719384" y="135924"/>
                </a:cubicBezTo>
                <a:cubicBezTo>
                  <a:pt x="3729077" y="121384"/>
                  <a:pt x="3743029" y="110041"/>
                  <a:pt x="3756454" y="98854"/>
                </a:cubicBezTo>
                <a:cubicBezTo>
                  <a:pt x="3776007" y="82560"/>
                  <a:pt x="3820979" y="57667"/>
                  <a:pt x="3842951" y="49427"/>
                </a:cubicBezTo>
                <a:cubicBezTo>
                  <a:pt x="3858852" y="43464"/>
                  <a:pt x="3876049" y="41735"/>
                  <a:pt x="3892378" y="37070"/>
                </a:cubicBezTo>
                <a:cubicBezTo>
                  <a:pt x="3904902" y="33492"/>
                  <a:pt x="3916813" y="27873"/>
                  <a:pt x="3929449" y="24714"/>
                </a:cubicBezTo>
                <a:cubicBezTo>
                  <a:pt x="3966290" y="15504"/>
                  <a:pt x="4003590" y="8238"/>
                  <a:pt x="4040660" y="0"/>
                </a:cubicBezTo>
                <a:cubicBezTo>
                  <a:pt x="4151871" y="4119"/>
                  <a:pt x="4263252" y="4954"/>
                  <a:pt x="4374292" y="12357"/>
                </a:cubicBezTo>
                <a:cubicBezTo>
                  <a:pt x="4387288" y="13223"/>
                  <a:pt x="4400524" y="17489"/>
                  <a:pt x="4411362" y="24714"/>
                </a:cubicBezTo>
                <a:cubicBezTo>
                  <a:pt x="4425902" y="34407"/>
                  <a:pt x="4439050" y="47041"/>
                  <a:pt x="4448432" y="61784"/>
                </a:cubicBezTo>
                <a:cubicBezTo>
                  <a:pt x="4468211" y="92865"/>
                  <a:pt x="4497860" y="160638"/>
                  <a:pt x="4497860" y="160638"/>
                </a:cubicBezTo>
                <a:cubicBezTo>
                  <a:pt x="4493741" y="247135"/>
                  <a:pt x="4492694" y="333834"/>
                  <a:pt x="4485503" y="420130"/>
                </a:cubicBezTo>
                <a:cubicBezTo>
                  <a:pt x="4484421" y="433110"/>
                  <a:pt x="4476305" y="444564"/>
                  <a:pt x="4473146" y="457200"/>
                </a:cubicBezTo>
                <a:cubicBezTo>
                  <a:pt x="4460009" y="509747"/>
                  <a:pt x="4467697" y="524142"/>
                  <a:pt x="4436076" y="568411"/>
                </a:cubicBezTo>
                <a:cubicBezTo>
                  <a:pt x="4425919" y="582631"/>
                  <a:pt x="4411362" y="593124"/>
                  <a:pt x="4399005" y="605481"/>
                </a:cubicBezTo>
                <a:cubicBezTo>
                  <a:pt x="4394886" y="617838"/>
                  <a:pt x="4392474" y="630902"/>
                  <a:pt x="4386649" y="642552"/>
                </a:cubicBezTo>
                <a:cubicBezTo>
                  <a:pt x="4372764" y="670322"/>
                  <a:pt x="4348287" y="697173"/>
                  <a:pt x="4324865" y="716692"/>
                </a:cubicBezTo>
                <a:cubicBezTo>
                  <a:pt x="4313456" y="726199"/>
                  <a:pt x="4300152" y="733168"/>
                  <a:pt x="4287795" y="741406"/>
                </a:cubicBezTo>
                <a:cubicBezTo>
                  <a:pt x="4271319" y="766119"/>
                  <a:pt x="4251651" y="788980"/>
                  <a:pt x="4238368" y="815546"/>
                </a:cubicBezTo>
                <a:lnTo>
                  <a:pt x="4188941" y="914400"/>
                </a:lnTo>
                <a:cubicBezTo>
                  <a:pt x="4180703" y="930876"/>
                  <a:pt x="4179554" y="953609"/>
                  <a:pt x="4164227" y="963827"/>
                </a:cubicBezTo>
                <a:lnTo>
                  <a:pt x="4127157" y="988541"/>
                </a:lnTo>
                <a:cubicBezTo>
                  <a:pt x="4123038" y="1000898"/>
                  <a:pt x="4119931" y="1013639"/>
                  <a:pt x="4114800" y="1025611"/>
                </a:cubicBezTo>
                <a:cubicBezTo>
                  <a:pt x="4107544" y="1042542"/>
                  <a:pt x="4096555" y="1057791"/>
                  <a:pt x="4090087" y="1075038"/>
                </a:cubicBezTo>
                <a:cubicBezTo>
                  <a:pt x="4055384" y="1167579"/>
                  <a:pt x="4108960" y="1082824"/>
                  <a:pt x="4040660" y="1173892"/>
                </a:cubicBezTo>
                <a:cubicBezTo>
                  <a:pt x="4036541" y="1190368"/>
                  <a:pt x="4026766" y="1206406"/>
                  <a:pt x="4028303" y="1223319"/>
                </a:cubicBezTo>
                <a:cubicBezTo>
                  <a:pt x="4031018" y="1253182"/>
                  <a:pt x="4044400" y="1281095"/>
                  <a:pt x="4053016" y="1309816"/>
                </a:cubicBezTo>
                <a:cubicBezTo>
                  <a:pt x="4056759" y="1322292"/>
                  <a:pt x="4058148" y="1336049"/>
                  <a:pt x="4065373" y="1346887"/>
                </a:cubicBezTo>
                <a:cubicBezTo>
                  <a:pt x="4075066" y="1361427"/>
                  <a:pt x="4090086" y="1371600"/>
                  <a:pt x="4102443" y="1383957"/>
                </a:cubicBezTo>
                <a:cubicBezTo>
                  <a:pt x="4089752" y="1548954"/>
                  <a:pt x="4082424" y="1532722"/>
                  <a:pt x="4102443" y="1692876"/>
                </a:cubicBezTo>
                <a:cubicBezTo>
                  <a:pt x="4105028" y="1713556"/>
                  <a:pt x="4122650" y="1777677"/>
                  <a:pt x="4139514" y="1791730"/>
                </a:cubicBezTo>
                <a:cubicBezTo>
                  <a:pt x="4152561" y="1802602"/>
                  <a:pt x="4172465" y="1799968"/>
                  <a:pt x="4188941" y="1804087"/>
                </a:cubicBezTo>
                <a:cubicBezTo>
                  <a:pt x="4201298" y="1812325"/>
                  <a:pt x="4212728" y="1822159"/>
                  <a:pt x="4226011" y="1828800"/>
                </a:cubicBezTo>
                <a:cubicBezTo>
                  <a:pt x="4237661" y="1834625"/>
                  <a:pt x="4250057" y="1841360"/>
                  <a:pt x="4263081" y="1841157"/>
                </a:cubicBezTo>
                <a:cubicBezTo>
                  <a:pt x="4514439" y="1837229"/>
                  <a:pt x="4765589" y="1824681"/>
                  <a:pt x="5016843" y="1816443"/>
                </a:cubicBezTo>
                <a:cubicBezTo>
                  <a:pt x="5053669" y="1813374"/>
                  <a:pt x="5185114" y="1806499"/>
                  <a:pt x="5239265" y="1791730"/>
                </a:cubicBezTo>
                <a:cubicBezTo>
                  <a:pt x="5260665" y="1785894"/>
                  <a:pt x="5280006" y="1774030"/>
                  <a:pt x="5301049" y="1767016"/>
                </a:cubicBezTo>
                <a:cubicBezTo>
                  <a:pt x="5317160" y="1761646"/>
                  <a:pt x="5334147" y="1759325"/>
                  <a:pt x="5350476" y="1754660"/>
                </a:cubicBezTo>
                <a:cubicBezTo>
                  <a:pt x="5501616" y="1711478"/>
                  <a:pt x="5239290" y="1783483"/>
                  <a:pt x="5436973" y="1717589"/>
                </a:cubicBezTo>
                <a:cubicBezTo>
                  <a:pt x="5469195" y="1706848"/>
                  <a:pt x="5535827" y="1692876"/>
                  <a:pt x="5535827" y="1692876"/>
                </a:cubicBezTo>
                <a:cubicBezTo>
                  <a:pt x="5566188" y="1670105"/>
                  <a:pt x="5613351" y="1638374"/>
                  <a:pt x="5634681" y="1606379"/>
                </a:cubicBezTo>
                <a:cubicBezTo>
                  <a:pt x="5646985" y="1587923"/>
                  <a:pt x="5649475" y="1564434"/>
                  <a:pt x="5659395" y="1544595"/>
                </a:cubicBezTo>
                <a:cubicBezTo>
                  <a:pt x="5666037" y="1531312"/>
                  <a:pt x="5675870" y="1519881"/>
                  <a:pt x="5684108" y="1507524"/>
                </a:cubicBezTo>
                <a:cubicBezTo>
                  <a:pt x="5685268" y="1498246"/>
                  <a:pt x="5695214" y="1386458"/>
                  <a:pt x="5708822" y="1359243"/>
                </a:cubicBezTo>
                <a:cubicBezTo>
                  <a:pt x="5726200" y="1324488"/>
                  <a:pt x="5738273" y="1281943"/>
                  <a:pt x="5770605" y="1260389"/>
                </a:cubicBezTo>
                <a:cubicBezTo>
                  <a:pt x="5782962" y="1252151"/>
                  <a:pt x="5796637" y="1245611"/>
                  <a:pt x="5807676" y="1235676"/>
                </a:cubicBezTo>
                <a:cubicBezTo>
                  <a:pt x="5923504" y="1131432"/>
                  <a:pt x="5846731" y="1158667"/>
                  <a:pt x="5955957" y="1136822"/>
                </a:cubicBezTo>
                <a:cubicBezTo>
                  <a:pt x="6063049" y="1145060"/>
                  <a:pt x="6172382" y="1138235"/>
                  <a:pt x="6277232" y="1161535"/>
                </a:cubicBezTo>
                <a:cubicBezTo>
                  <a:pt x="6293810" y="1165219"/>
                  <a:pt x="6281163" y="1196217"/>
                  <a:pt x="6289589" y="1210962"/>
                </a:cubicBezTo>
                <a:cubicBezTo>
                  <a:pt x="6298259" y="1226135"/>
                  <a:pt x="6314303" y="1235676"/>
                  <a:pt x="6326660" y="1248033"/>
                </a:cubicBezTo>
                <a:cubicBezTo>
                  <a:pt x="6335094" y="1273337"/>
                  <a:pt x="6341617" y="1303746"/>
                  <a:pt x="6363730" y="1322173"/>
                </a:cubicBezTo>
                <a:cubicBezTo>
                  <a:pt x="6377881" y="1333965"/>
                  <a:pt x="6396681" y="1338649"/>
                  <a:pt x="6413157" y="1346887"/>
                </a:cubicBezTo>
                <a:cubicBezTo>
                  <a:pt x="6529072" y="1317908"/>
                  <a:pt x="6386944" y="1358537"/>
                  <a:pt x="6524368" y="1297460"/>
                </a:cubicBezTo>
                <a:cubicBezTo>
                  <a:pt x="6539887" y="1290563"/>
                  <a:pt x="6557319" y="1289222"/>
                  <a:pt x="6573795" y="1285103"/>
                </a:cubicBezTo>
                <a:cubicBezTo>
                  <a:pt x="6594910" y="1271026"/>
                  <a:pt x="6656250" y="1229282"/>
                  <a:pt x="6672649" y="1223319"/>
                </a:cubicBezTo>
                <a:cubicBezTo>
                  <a:pt x="6696195" y="1214757"/>
                  <a:pt x="6722076" y="1215081"/>
                  <a:pt x="6746789" y="1210962"/>
                </a:cubicBezTo>
                <a:cubicBezTo>
                  <a:pt x="6855815" y="1218231"/>
                  <a:pt x="7083530" y="1151680"/>
                  <a:pt x="7166919" y="1285103"/>
                </a:cubicBezTo>
                <a:cubicBezTo>
                  <a:pt x="7175920" y="1299504"/>
                  <a:pt x="7175157" y="1318054"/>
                  <a:pt x="7179276" y="1334530"/>
                </a:cubicBezTo>
                <a:cubicBezTo>
                  <a:pt x="7171038" y="1408671"/>
                  <a:pt x="7165112" y="1483105"/>
                  <a:pt x="7154562" y="1556952"/>
                </a:cubicBezTo>
                <a:cubicBezTo>
                  <a:pt x="7152720" y="1569846"/>
                  <a:pt x="7148442" y="1582587"/>
                  <a:pt x="7142205" y="1594022"/>
                </a:cubicBezTo>
                <a:cubicBezTo>
                  <a:pt x="7123598" y="1628135"/>
                  <a:pt x="7112754" y="1671322"/>
                  <a:pt x="7080422" y="1692876"/>
                </a:cubicBezTo>
                <a:cubicBezTo>
                  <a:pt x="6959963" y="1773178"/>
                  <a:pt x="7147106" y="1647431"/>
                  <a:pt x="6993924" y="1754660"/>
                </a:cubicBezTo>
                <a:cubicBezTo>
                  <a:pt x="6969591" y="1771693"/>
                  <a:pt x="6944497" y="1787611"/>
                  <a:pt x="6919784" y="1804087"/>
                </a:cubicBezTo>
                <a:cubicBezTo>
                  <a:pt x="6907427" y="1812325"/>
                  <a:pt x="6896503" y="1823284"/>
                  <a:pt x="6882714" y="1828800"/>
                </a:cubicBezTo>
                <a:cubicBezTo>
                  <a:pt x="6862119" y="1837038"/>
                  <a:pt x="6840769" y="1843594"/>
                  <a:pt x="6820930" y="1853514"/>
                </a:cubicBezTo>
                <a:cubicBezTo>
                  <a:pt x="6777235" y="1875362"/>
                  <a:pt x="6785047" y="1882504"/>
                  <a:pt x="6746789" y="1915297"/>
                </a:cubicBezTo>
                <a:cubicBezTo>
                  <a:pt x="6731152" y="1928700"/>
                  <a:pt x="6713838" y="1940011"/>
                  <a:pt x="6697362" y="1952368"/>
                </a:cubicBezTo>
                <a:cubicBezTo>
                  <a:pt x="6667953" y="2040597"/>
                  <a:pt x="6694324" y="2012058"/>
                  <a:pt x="6635578" y="2051222"/>
                </a:cubicBezTo>
                <a:cubicBezTo>
                  <a:pt x="6602893" y="2181971"/>
                  <a:pt x="6647270" y="2028003"/>
                  <a:pt x="6598508" y="2137719"/>
                </a:cubicBezTo>
                <a:cubicBezTo>
                  <a:pt x="6587928" y="2161524"/>
                  <a:pt x="6588245" y="2190185"/>
                  <a:pt x="6573795" y="2211860"/>
                </a:cubicBezTo>
                <a:cubicBezTo>
                  <a:pt x="6565557" y="2224217"/>
                  <a:pt x="6555723" y="2235647"/>
                  <a:pt x="6549081" y="2248930"/>
                </a:cubicBezTo>
                <a:cubicBezTo>
                  <a:pt x="6530584" y="2285923"/>
                  <a:pt x="6538469" y="2305479"/>
                  <a:pt x="6524368" y="2347784"/>
                </a:cubicBezTo>
                <a:cubicBezTo>
                  <a:pt x="6518543" y="2365259"/>
                  <a:pt x="6507892" y="2380735"/>
                  <a:pt x="6499654" y="2397211"/>
                </a:cubicBezTo>
                <a:cubicBezTo>
                  <a:pt x="6494955" y="2420704"/>
                  <a:pt x="6487605" y="2470738"/>
                  <a:pt x="6474941" y="2496065"/>
                </a:cubicBezTo>
                <a:cubicBezTo>
                  <a:pt x="6468299" y="2509348"/>
                  <a:pt x="6457595" y="2520241"/>
                  <a:pt x="6450227" y="2533135"/>
                </a:cubicBezTo>
                <a:cubicBezTo>
                  <a:pt x="6406854" y="2609037"/>
                  <a:pt x="6448828" y="2559248"/>
                  <a:pt x="6388443" y="2619633"/>
                </a:cubicBezTo>
                <a:cubicBezTo>
                  <a:pt x="6380205" y="2644346"/>
                  <a:pt x="6360853" y="2667882"/>
                  <a:pt x="6363730" y="2693773"/>
                </a:cubicBezTo>
                <a:cubicBezTo>
                  <a:pt x="6367849" y="2730843"/>
                  <a:pt x="6364292" y="2769600"/>
                  <a:pt x="6376087" y="2804984"/>
                </a:cubicBezTo>
                <a:cubicBezTo>
                  <a:pt x="6385480" y="2833162"/>
                  <a:pt x="6409039" y="2854411"/>
                  <a:pt x="6425514" y="2879124"/>
                </a:cubicBezTo>
                <a:cubicBezTo>
                  <a:pt x="6425517" y="2879128"/>
                  <a:pt x="6474937" y="2953262"/>
                  <a:pt x="6474941" y="2953265"/>
                </a:cubicBezTo>
                <a:cubicBezTo>
                  <a:pt x="6491417" y="2965622"/>
                  <a:pt x="6506487" y="2980117"/>
                  <a:pt x="6524368" y="2990335"/>
                </a:cubicBezTo>
                <a:cubicBezTo>
                  <a:pt x="6535677" y="2996797"/>
                  <a:pt x="6549081" y="2998573"/>
                  <a:pt x="6561438" y="3002692"/>
                </a:cubicBezTo>
                <a:cubicBezTo>
                  <a:pt x="6693723" y="2992109"/>
                  <a:pt x="6817357" y="2991051"/>
                  <a:pt x="6944497" y="2965622"/>
                </a:cubicBezTo>
                <a:cubicBezTo>
                  <a:pt x="6961150" y="2962291"/>
                  <a:pt x="6977448" y="2957384"/>
                  <a:pt x="6993924" y="2953265"/>
                </a:cubicBezTo>
                <a:cubicBezTo>
                  <a:pt x="7006281" y="2945027"/>
                  <a:pt x="7017712" y="2935194"/>
                  <a:pt x="7030995" y="2928552"/>
                </a:cubicBezTo>
                <a:cubicBezTo>
                  <a:pt x="7050834" y="2918632"/>
                  <a:pt x="7074729" y="2916730"/>
                  <a:pt x="7092778" y="2903838"/>
                </a:cubicBezTo>
                <a:cubicBezTo>
                  <a:pt x="7104863" y="2895206"/>
                  <a:pt x="7107985" y="2878177"/>
                  <a:pt x="7117492" y="2866768"/>
                </a:cubicBezTo>
                <a:cubicBezTo>
                  <a:pt x="7128679" y="2853343"/>
                  <a:pt x="7142205" y="2842054"/>
                  <a:pt x="7154562" y="2829697"/>
                </a:cubicBezTo>
                <a:cubicBezTo>
                  <a:pt x="7158681" y="2813221"/>
                  <a:pt x="7160956" y="2796171"/>
                  <a:pt x="7166919" y="2780270"/>
                </a:cubicBezTo>
                <a:cubicBezTo>
                  <a:pt x="7187523" y="2725326"/>
                  <a:pt x="7192831" y="2743981"/>
                  <a:pt x="7203989" y="2693773"/>
                </a:cubicBezTo>
                <a:cubicBezTo>
                  <a:pt x="7224850" y="2599902"/>
                  <a:pt x="7222107" y="2504333"/>
                  <a:pt x="7241060" y="2409568"/>
                </a:cubicBezTo>
                <a:cubicBezTo>
                  <a:pt x="7249298" y="2368376"/>
                  <a:pt x="7278128" y="2372499"/>
                  <a:pt x="7302843" y="2347784"/>
                </a:cubicBezTo>
                <a:cubicBezTo>
                  <a:pt x="7317406" y="2333221"/>
                  <a:pt x="7325351" y="2312920"/>
                  <a:pt x="7339914" y="2298357"/>
                </a:cubicBezTo>
                <a:cubicBezTo>
                  <a:pt x="7381923" y="2256349"/>
                  <a:pt x="7386682" y="2261952"/>
                  <a:pt x="7438768" y="2248930"/>
                </a:cubicBezTo>
                <a:cubicBezTo>
                  <a:pt x="7451125" y="2240692"/>
                  <a:pt x="7460995" y="2224695"/>
                  <a:pt x="7475838" y="2224216"/>
                </a:cubicBezTo>
                <a:cubicBezTo>
                  <a:pt x="7591181" y="2220495"/>
                  <a:pt x="7706663" y="2229143"/>
                  <a:pt x="7821827" y="2236573"/>
                </a:cubicBezTo>
                <a:cubicBezTo>
                  <a:pt x="7834825" y="2237412"/>
                  <a:pt x="7846373" y="2245352"/>
                  <a:pt x="7858897" y="2248930"/>
                </a:cubicBezTo>
                <a:cubicBezTo>
                  <a:pt x="7875226" y="2253596"/>
                  <a:pt x="7891848" y="2257168"/>
                  <a:pt x="7908324" y="2261287"/>
                </a:cubicBezTo>
                <a:cubicBezTo>
                  <a:pt x="7920681" y="2273644"/>
                  <a:pt x="7931970" y="2287170"/>
                  <a:pt x="7945395" y="2298357"/>
                </a:cubicBezTo>
                <a:cubicBezTo>
                  <a:pt x="8028188" y="2367349"/>
                  <a:pt x="7938825" y="2254717"/>
                  <a:pt x="8081319" y="2397211"/>
                </a:cubicBezTo>
                <a:cubicBezTo>
                  <a:pt x="8097795" y="2413687"/>
                  <a:pt x="8112106" y="2432658"/>
                  <a:pt x="8130746" y="2446638"/>
                </a:cubicBezTo>
                <a:cubicBezTo>
                  <a:pt x="8145482" y="2457690"/>
                  <a:pt x="8164071" y="2462406"/>
                  <a:pt x="8180173" y="2471352"/>
                </a:cubicBezTo>
                <a:cubicBezTo>
                  <a:pt x="8201168" y="2483016"/>
                  <a:pt x="8220010" y="2498668"/>
                  <a:pt x="8241957" y="2508422"/>
                </a:cubicBezTo>
                <a:cubicBezTo>
                  <a:pt x="8257476" y="2515319"/>
                  <a:pt x="8275273" y="2515409"/>
                  <a:pt x="8291384" y="2520779"/>
                </a:cubicBezTo>
                <a:cubicBezTo>
                  <a:pt x="8312427" y="2527793"/>
                  <a:pt x="8332573" y="2537254"/>
                  <a:pt x="8353168" y="2545492"/>
                </a:cubicBezTo>
                <a:cubicBezTo>
                  <a:pt x="8400713" y="2616811"/>
                  <a:pt x="8349089" y="2555811"/>
                  <a:pt x="8452022" y="2607276"/>
                </a:cubicBezTo>
                <a:lnTo>
                  <a:pt x="8501449" y="2631989"/>
                </a:ln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ZoneTexte 6">
            <a:extLst>
              <a:ext uri="{FF2B5EF4-FFF2-40B4-BE49-F238E27FC236}">
                <a16:creationId xmlns:a16="http://schemas.microsoft.com/office/drawing/2014/main" id="{4CDFEA18-9898-492E-83CA-31D1EA42883A}"/>
              </a:ext>
            </a:extLst>
          </p:cNvPr>
          <p:cNvSpPr txBox="1"/>
          <p:nvPr/>
        </p:nvSpPr>
        <p:spPr>
          <a:xfrm>
            <a:off x="7697440" y="2842054"/>
            <a:ext cx="140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frequent itemsets</a:t>
            </a:r>
          </a:p>
        </p:txBody>
      </p:sp>
      <p:sp>
        <p:nvSpPr>
          <p:cNvPr id="44" name="ZoneTexte 40">
            <a:extLst>
              <a:ext uri="{FF2B5EF4-FFF2-40B4-BE49-F238E27FC236}">
                <a16:creationId xmlns:a16="http://schemas.microsoft.com/office/drawing/2014/main" id="{DBB024D7-AA84-463F-B571-AEFBE342CAAA}"/>
              </a:ext>
            </a:extLst>
          </p:cNvPr>
          <p:cNvSpPr txBox="1"/>
          <p:nvPr/>
        </p:nvSpPr>
        <p:spPr>
          <a:xfrm>
            <a:off x="7346584" y="5641612"/>
            <a:ext cx="173661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Perfectly rare</a:t>
            </a:r>
          </a:p>
          <a:p>
            <a:r>
              <a:rPr lang="en-US" b="1" dirty="0"/>
              <a:t>itemsets</a:t>
            </a:r>
          </a:p>
        </p:txBody>
      </p:sp>
      <p:sp>
        <p:nvSpPr>
          <p:cNvPr id="45" name="ZoneTexte 5">
            <a:extLst>
              <a:ext uri="{FF2B5EF4-FFF2-40B4-BE49-F238E27FC236}">
                <a16:creationId xmlns:a16="http://schemas.microsoft.com/office/drawing/2014/main" id="{0576D751-D46E-4BCD-96E9-36A1F2DEDFF3}"/>
              </a:ext>
            </a:extLst>
          </p:cNvPr>
          <p:cNvSpPr txBox="1"/>
          <p:nvPr/>
        </p:nvSpPr>
        <p:spPr>
          <a:xfrm>
            <a:off x="-10489" y="5264713"/>
            <a:ext cx="1371600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 = lemon</a:t>
            </a:r>
          </a:p>
          <a:p>
            <a:r>
              <a:rPr lang="en-US" dirty="0"/>
              <a:t>p = pasta</a:t>
            </a:r>
          </a:p>
          <a:p>
            <a:r>
              <a:rPr lang="en-US" dirty="0"/>
              <a:t>b = bread</a:t>
            </a:r>
          </a:p>
          <a:p>
            <a:r>
              <a:rPr lang="en-US" dirty="0"/>
              <a:t>0 = orange</a:t>
            </a:r>
          </a:p>
          <a:p>
            <a:r>
              <a:rPr lang="en-US" dirty="0"/>
              <a:t>c = cake</a:t>
            </a:r>
          </a:p>
        </p:txBody>
      </p:sp>
      <p:sp>
        <p:nvSpPr>
          <p:cNvPr id="47" name="ZoneTexte 3">
            <a:extLst>
              <a:ext uri="{FF2B5EF4-FFF2-40B4-BE49-F238E27FC236}">
                <a16:creationId xmlns:a16="http://schemas.microsoft.com/office/drawing/2014/main" id="{C71E9E5A-FDD3-4CD7-999F-D6F9F1D145C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2369" y="2227605"/>
            <a:ext cx="259080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2000" b="1" dirty="0" err="1">
                <a:solidFill>
                  <a:srgbClr val="0070C0"/>
                </a:solidFill>
              </a:rPr>
              <a:t>maxsup</a:t>
            </a:r>
            <a:r>
              <a:rPr lang="fr-CA" sz="2000" b="1" dirty="0">
                <a:solidFill>
                  <a:srgbClr val="0070C0"/>
                </a:solidFill>
              </a:rPr>
              <a:t> = </a:t>
            </a:r>
            <a:r>
              <a:rPr lang="fr-CA" sz="2000" b="1" dirty="0">
                <a:solidFill>
                  <a:srgbClr val="FF0000"/>
                </a:solidFill>
              </a:rPr>
              <a:t>1.9</a:t>
            </a:r>
          </a:p>
          <a:p>
            <a:r>
              <a:rPr lang="fr-CA" sz="2000" b="1" dirty="0">
                <a:solidFill>
                  <a:srgbClr val="0070C0"/>
                </a:solidFill>
              </a:rPr>
              <a:t>minsup = 1</a:t>
            </a:r>
            <a:endParaRPr lang="fr-CA" sz="2000" dirty="0"/>
          </a:p>
        </p:txBody>
      </p:sp>
      <p:sp>
        <p:nvSpPr>
          <p:cNvPr id="48" name="Ellipse 10">
            <a:extLst>
              <a:ext uri="{FF2B5EF4-FFF2-40B4-BE49-F238E27FC236}">
                <a16:creationId xmlns:a16="http://schemas.microsoft.com/office/drawing/2014/main" id="{6D192B94-D7E5-441B-94E6-40C64B1FFC98}"/>
              </a:ext>
            </a:extLst>
          </p:cNvPr>
          <p:cNvSpPr/>
          <p:nvPr/>
        </p:nvSpPr>
        <p:spPr>
          <a:xfrm>
            <a:off x="2237626" y="2596363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C0274A-7B7A-4514-9D01-925D4BEF9BED}"/>
              </a:ext>
            </a:extLst>
          </p:cNvPr>
          <p:cNvSpPr txBox="1"/>
          <p:nvPr/>
        </p:nvSpPr>
        <p:spPr>
          <a:xfrm>
            <a:off x="4030212" y="2995942"/>
            <a:ext cx="1084545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fr-CA" sz="1600" dirty="0"/>
              <a:t>Support 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7651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09BA8-7889-4273-BF0D-A94C714B5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648" y="6232162"/>
            <a:ext cx="4572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3">
                <a:extLst>
                  <a:ext uri="{FF2B5EF4-FFF2-40B4-BE49-F238E27FC236}">
                    <a16:creationId xmlns:a16="http://schemas.microsoft.com/office/drawing/2014/main" id="{31CF4DE7-D6E9-4FC3-9198-C07E613512F4}"/>
                  </a:ext>
                </a:extLst>
              </p:cNvPr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676656" y="76200"/>
                <a:ext cx="8162544" cy="16312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4752975" algn="l"/>
                  </a:tabLst>
                </a:pPr>
                <a:r>
                  <a:rPr lang="en-US" sz="2000" b="1" dirty="0"/>
                  <a:t>Definition 1 (perfectly rare itemset)</a:t>
                </a:r>
                <a:r>
                  <a:rPr lang="en-US" sz="2000" dirty="0"/>
                  <a:t>:  </a:t>
                </a:r>
                <a:br>
                  <a:rPr lang="en-US" sz="2000" dirty="0"/>
                </a:br>
                <a:r>
                  <a:rPr lang="en-US" sz="2000" dirty="0"/>
                  <a:t>Let there be two thresholds </a:t>
                </a:r>
                <a:r>
                  <a:rPr lang="en-US" sz="2000" dirty="0">
                    <a:solidFill>
                      <a:srgbClr val="0070C0"/>
                    </a:solidFill>
                  </a:rPr>
                  <a:t>minsup</a:t>
                </a:r>
                <a:r>
                  <a:rPr lang="en-US" sz="2000" dirty="0"/>
                  <a:t> and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maxsup</a:t>
                </a:r>
                <a:r>
                  <a:rPr lang="en-US" sz="2000" dirty="0">
                    <a:solidFill>
                      <a:srgbClr val="0070C0"/>
                    </a:solidFill>
                  </a:rPr>
                  <a:t>, </a:t>
                </a:r>
                <a:r>
                  <a:rPr lang="en-US" sz="2000" dirty="0"/>
                  <a:t>such that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maxsup</a:t>
                </a:r>
                <a:r>
                  <a:rPr lang="en-US" sz="2000" dirty="0">
                    <a:solidFill>
                      <a:srgbClr val="0070C0"/>
                    </a:solidFill>
                  </a:rPr>
                  <a:t> &gt;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minsup.  </a:t>
                </a:r>
                <a:r>
                  <a:rPr lang="en-US" sz="2000" dirty="0"/>
                  <a:t>An itemset </a:t>
                </a:r>
                <a:r>
                  <a:rPr lang="en-US" sz="2000" dirty="0">
                    <a:solidFill>
                      <a:srgbClr val="0070C0"/>
                    </a:solidFill>
                  </a:rPr>
                  <a:t>Z</a:t>
                </a:r>
                <a:r>
                  <a:rPr lang="en-US" sz="2000" dirty="0"/>
                  <a:t> is a </a:t>
                </a:r>
                <a:r>
                  <a:rPr lang="en-US" sz="2000" b="1" dirty="0"/>
                  <a:t>frequent itemset </a:t>
                </a:r>
                <a:r>
                  <a:rPr lang="en-US" sz="2000" dirty="0"/>
                  <a:t>if </a:t>
                </a:r>
                <a:r>
                  <a:rPr lang="en-US" sz="2000" dirty="0">
                    <a:solidFill>
                      <a:srgbClr val="0070C0"/>
                    </a:solidFill>
                  </a:rPr>
                  <a:t>sup(Z)</a:t>
                </a:r>
                <a14:m>
                  <m:oMath xmlns:m="http://schemas.openxmlformats.org/officeDocument/2006/math">
                    <m:r>
                      <a:rPr lang="fr-CA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 err="1">
                    <a:solidFill>
                      <a:srgbClr val="0070C0"/>
                    </a:solidFill>
                  </a:rPr>
                  <a:t>maxsup</a:t>
                </a:r>
                <a:r>
                  <a:rPr lang="en-US" sz="2000" dirty="0">
                    <a:solidFill>
                      <a:srgbClr val="0070C0"/>
                    </a:solidFill>
                  </a:rPr>
                  <a:t>.</a:t>
                </a:r>
              </a:p>
              <a:p>
                <a:pPr>
                  <a:tabLst>
                    <a:tab pos="4752975" algn="l"/>
                  </a:tabLst>
                </a:pPr>
                <a:r>
                  <a:rPr lang="en-US" sz="2000" dirty="0"/>
                  <a:t>An itemset </a:t>
                </a:r>
                <a:r>
                  <a:rPr lang="en-US" sz="2000" dirty="0">
                    <a:solidFill>
                      <a:srgbClr val="0070C0"/>
                    </a:solidFill>
                  </a:rPr>
                  <a:t>X</a:t>
                </a:r>
                <a:r>
                  <a:rPr lang="en-US" sz="2000" dirty="0"/>
                  <a:t> is a </a:t>
                </a:r>
                <a:r>
                  <a:rPr lang="en-US" sz="2000" b="1" dirty="0"/>
                  <a:t>perfectly rare itemset </a:t>
                </a:r>
                <a:r>
                  <a:rPr lang="en-US" sz="2000" dirty="0"/>
                  <a:t>if </a:t>
                </a:r>
                <a:r>
                  <a:rPr lang="en-US" sz="2000" dirty="0">
                    <a:solidFill>
                      <a:srgbClr val="0070C0"/>
                    </a:solidFill>
                  </a:rPr>
                  <a:t>sup(X)</a:t>
                </a:r>
                <a14:m>
                  <m:oMath xmlns:m="http://schemas.openxmlformats.org/officeDocument/2006/math">
                    <m:r>
                      <a:rPr lang="fr-CA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minsup, sup(X)</a:t>
                </a:r>
                <a14:m>
                  <m:oMath xmlns:m="http://schemas.openxmlformats.org/officeDocument/2006/math">
                    <m:r>
                      <a:rPr lang="fr-CA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maxsup </a:t>
                </a:r>
                <a:r>
                  <a:rPr lang="en-US" sz="2000" dirty="0"/>
                  <a:t>and for any non empty  subset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CA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fr-CA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fr-CA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fr-CA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  sup(Y)</a:t>
                </a:r>
                <a:r>
                  <a:rPr lang="fr-CA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CA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maxsup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5" name="ZoneTexte 3">
                <a:extLst>
                  <a:ext uri="{FF2B5EF4-FFF2-40B4-BE49-F238E27FC236}">
                    <a16:creationId xmlns:a16="http://schemas.microsoft.com/office/drawing/2014/main" id="{31CF4DE7-D6E9-4FC3-9198-C07E61351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676656" y="76200"/>
                <a:ext cx="8162544" cy="1631216"/>
              </a:xfrm>
              <a:prstGeom prst="rect">
                <a:avLst/>
              </a:prstGeom>
              <a:blipFill>
                <a:blip r:embed="rId8"/>
                <a:stretch>
                  <a:fillRect l="-671" t="-1859" r="-1417" b="-520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3">
            <a:extLst>
              <a:ext uri="{FF2B5EF4-FFF2-40B4-BE49-F238E27FC236}">
                <a16:creationId xmlns:a16="http://schemas.microsoft.com/office/drawing/2014/main" id="{8F877AAF-011C-4858-B01F-2D0645BAD4C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5539" y="2052264"/>
            <a:ext cx="88391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922B20A-3C15-4CEB-AFEC-AE965851751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55" t="26607" r="41367" b="19888"/>
          <a:stretch/>
        </p:blipFill>
        <p:spPr bwMode="auto">
          <a:xfrm>
            <a:off x="829005" y="1828800"/>
            <a:ext cx="748599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14AE6A16-9A65-4E9A-BE21-E49374D7279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5540" y="2052264"/>
            <a:ext cx="21955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/>
          </a:p>
        </p:txBody>
      </p:sp>
      <p:sp>
        <p:nvSpPr>
          <p:cNvPr id="10" name="Ellipse 7">
            <a:extLst>
              <a:ext uri="{FF2B5EF4-FFF2-40B4-BE49-F238E27FC236}">
                <a16:creationId xmlns:a16="http://schemas.microsoft.com/office/drawing/2014/main" id="{BE6180B2-95F1-4408-B4AB-504B4B83B9FD}"/>
              </a:ext>
            </a:extLst>
          </p:cNvPr>
          <p:cNvSpPr/>
          <p:nvPr/>
        </p:nvSpPr>
        <p:spPr>
          <a:xfrm>
            <a:off x="4259245" y="65532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lpboc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Ellipse 9">
            <a:extLst>
              <a:ext uri="{FF2B5EF4-FFF2-40B4-BE49-F238E27FC236}">
                <a16:creationId xmlns:a16="http://schemas.microsoft.com/office/drawing/2014/main" id="{B96EE1FC-2C29-4F4D-8FBA-582215324B7F}"/>
              </a:ext>
            </a:extLst>
          </p:cNvPr>
          <p:cNvSpPr/>
          <p:nvPr/>
        </p:nvSpPr>
        <p:spPr>
          <a:xfrm>
            <a:off x="2249140" y="2604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2" name="Ellipse 10">
            <a:extLst>
              <a:ext uri="{FF2B5EF4-FFF2-40B4-BE49-F238E27FC236}">
                <a16:creationId xmlns:a16="http://schemas.microsoft.com/office/drawing/2014/main" id="{8BA8C04A-0B72-45B9-9709-AF4BA5DD4B25}"/>
              </a:ext>
            </a:extLst>
          </p:cNvPr>
          <p:cNvSpPr/>
          <p:nvPr/>
        </p:nvSpPr>
        <p:spPr>
          <a:xfrm>
            <a:off x="3315940" y="2604774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3" name="Ellipse 11">
            <a:extLst>
              <a:ext uri="{FF2B5EF4-FFF2-40B4-BE49-F238E27FC236}">
                <a16:creationId xmlns:a16="http://schemas.microsoft.com/office/drawing/2014/main" id="{1A01C006-B6D8-4A89-A8D6-7B783661986B}"/>
              </a:ext>
            </a:extLst>
          </p:cNvPr>
          <p:cNvSpPr/>
          <p:nvPr/>
        </p:nvSpPr>
        <p:spPr>
          <a:xfrm>
            <a:off x="4250436" y="2604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" name="Ellipse 12">
            <a:extLst>
              <a:ext uri="{FF2B5EF4-FFF2-40B4-BE49-F238E27FC236}">
                <a16:creationId xmlns:a16="http://schemas.microsoft.com/office/drawing/2014/main" id="{B4FA2589-49CF-43BD-AB98-E48324884CC3}"/>
              </a:ext>
            </a:extLst>
          </p:cNvPr>
          <p:cNvSpPr/>
          <p:nvPr/>
        </p:nvSpPr>
        <p:spPr>
          <a:xfrm>
            <a:off x="5304676" y="2604774"/>
            <a:ext cx="685800" cy="457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5" name="Ellipse 13">
            <a:extLst>
              <a:ext uri="{FF2B5EF4-FFF2-40B4-BE49-F238E27FC236}">
                <a16:creationId xmlns:a16="http://schemas.microsoft.com/office/drawing/2014/main" id="{68ACC8D8-23FF-46C5-93FD-7889BDD65774}"/>
              </a:ext>
            </a:extLst>
          </p:cNvPr>
          <p:cNvSpPr/>
          <p:nvPr/>
        </p:nvSpPr>
        <p:spPr>
          <a:xfrm>
            <a:off x="6363940" y="2604774"/>
            <a:ext cx="685800" cy="457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Ellipse 14">
            <a:extLst>
              <a:ext uri="{FF2B5EF4-FFF2-40B4-BE49-F238E27FC236}">
                <a16:creationId xmlns:a16="http://schemas.microsoft.com/office/drawing/2014/main" id="{CCA3D93C-0FD5-44D0-86B6-8B06E587A87E}"/>
              </a:ext>
            </a:extLst>
          </p:cNvPr>
          <p:cNvSpPr/>
          <p:nvPr/>
        </p:nvSpPr>
        <p:spPr>
          <a:xfrm>
            <a:off x="829005" y="3747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</a:t>
            </a:r>
          </a:p>
        </p:txBody>
      </p:sp>
      <p:sp>
        <p:nvSpPr>
          <p:cNvPr id="17" name="Ellipse 15">
            <a:extLst>
              <a:ext uri="{FF2B5EF4-FFF2-40B4-BE49-F238E27FC236}">
                <a16:creationId xmlns:a16="http://schemas.microsoft.com/office/drawing/2014/main" id="{33C4B9A0-EA32-49D5-918B-E27C79A7577D}"/>
              </a:ext>
            </a:extLst>
          </p:cNvPr>
          <p:cNvSpPr/>
          <p:nvPr/>
        </p:nvSpPr>
        <p:spPr>
          <a:xfrm>
            <a:off x="1639540" y="37452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lb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Ellipse 16">
            <a:extLst>
              <a:ext uri="{FF2B5EF4-FFF2-40B4-BE49-F238E27FC236}">
                <a16:creationId xmlns:a16="http://schemas.microsoft.com/office/drawing/2014/main" id="{A8FBC492-5CCD-4FC5-9CAF-4BA32FC85CB9}"/>
              </a:ext>
            </a:extLst>
          </p:cNvPr>
          <p:cNvSpPr/>
          <p:nvPr/>
        </p:nvSpPr>
        <p:spPr>
          <a:xfrm>
            <a:off x="2401540" y="3745262"/>
            <a:ext cx="685800" cy="457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lo</a:t>
            </a:r>
          </a:p>
        </p:txBody>
      </p:sp>
      <p:sp>
        <p:nvSpPr>
          <p:cNvPr id="19" name="Ellipse 17">
            <a:extLst>
              <a:ext uri="{FF2B5EF4-FFF2-40B4-BE49-F238E27FC236}">
                <a16:creationId xmlns:a16="http://schemas.microsoft.com/office/drawing/2014/main" id="{57911213-9028-49D0-BCD3-B5428671B6BC}"/>
              </a:ext>
            </a:extLst>
          </p:cNvPr>
          <p:cNvSpPr/>
          <p:nvPr/>
        </p:nvSpPr>
        <p:spPr>
          <a:xfrm>
            <a:off x="3163540" y="37452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lc</a:t>
            </a:r>
          </a:p>
        </p:txBody>
      </p:sp>
      <p:sp>
        <p:nvSpPr>
          <p:cNvPr id="20" name="Ellipse 18">
            <a:extLst>
              <a:ext uri="{FF2B5EF4-FFF2-40B4-BE49-F238E27FC236}">
                <a16:creationId xmlns:a16="http://schemas.microsoft.com/office/drawing/2014/main" id="{C60AEE68-C911-4AB0-B42C-C74567B31B91}"/>
              </a:ext>
            </a:extLst>
          </p:cNvPr>
          <p:cNvSpPr/>
          <p:nvPr/>
        </p:nvSpPr>
        <p:spPr>
          <a:xfrm>
            <a:off x="3907536" y="37452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pb</a:t>
            </a:r>
          </a:p>
        </p:txBody>
      </p:sp>
      <p:sp>
        <p:nvSpPr>
          <p:cNvPr id="21" name="Ellipse 19">
            <a:extLst>
              <a:ext uri="{FF2B5EF4-FFF2-40B4-BE49-F238E27FC236}">
                <a16:creationId xmlns:a16="http://schemas.microsoft.com/office/drawing/2014/main" id="{88790474-7736-4BD2-93D5-50EF12AD9DC0}"/>
              </a:ext>
            </a:extLst>
          </p:cNvPr>
          <p:cNvSpPr/>
          <p:nvPr/>
        </p:nvSpPr>
        <p:spPr>
          <a:xfrm>
            <a:off x="4627250" y="3747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po</a:t>
            </a:r>
          </a:p>
        </p:txBody>
      </p:sp>
      <p:sp>
        <p:nvSpPr>
          <p:cNvPr id="22" name="Ellipse 20">
            <a:extLst>
              <a:ext uri="{FF2B5EF4-FFF2-40B4-BE49-F238E27FC236}">
                <a16:creationId xmlns:a16="http://schemas.microsoft.com/office/drawing/2014/main" id="{1DF12C95-E818-4F21-A753-FFA63A3608B1}"/>
              </a:ext>
            </a:extLst>
          </p:cNvPr>
          <p:cNvSpPr/>
          <p:nvPr/>
        </p:nvSpPr>
        <p:spPr>
          <a:xfrm>
            <a:off x="5449540" y="3747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23" name="Ellipse 21">
            <a:extLst>
              <a:ext uri="{FF2B5EF4-FFF2-40B4-BE49-F238E27FC236}">
                <a16:creationId xmlns:a16="http://schemas.microsoft.com/office/drawing/2014/main" id="{9CC0FB4B-7A2E-43AB-B9F9-C13047F7C64A}"/>
              </a:ext>
            </a:extLst>
          </p:cNvPr>
          <p:cNvSpPr/>
          <p:nvPr/>
        </p:nvSpPr>
        <p:spPr>
          <a:xfrm>
            <a:off x="6173858" y="3747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bo</a:t>
            </a:r>
          </a:p>
        </p:txBody>
      </p:sp>
      <p:sp>
        <p:nvSpPr>
          <p:cNvPr id="24" name="Ellipse 22">
            <a:extLst>
              <a:ext uri="{FF2B5EF4-FFF2-40B4-BE49-F238E27FC236}">
                <a16:creationId xmlns:a16="http://schemas.microsoft.com/office/drawing/2014/main" id="{2CE0E68F-8765-4E84-988B-FE0DE8C0BFC1}"/>
              </a:ext>
            </a:extLst>
          </p:cNvPr>
          <p:cNvSpPr/>
          <p:nvPr/>
        </p:nvSpPr>
        <p:spPr>
          <a:xfrm>
            <a:off x="6973540" y="3747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bc</a:t>
            </a:r>
          </a:p>
        </p:txBody>
      </p:sp>
      <p:sp>
        <p:nvSpPr>
          <p:cNvPr id="25" name="Ellipse 23">
            <a:extLst>
              <a:ext uri="{FF2B5EF4-FFF2-40B4-BE49-F238E27FC236}">
                <a16:creationId xmlns:a16="http://schemas.microsoft.com/office/drawing/2014/main" id="{BE498A5A-67FA-4F8C-8F31-81F04DA854F1}"/>
              </a:ext>
            </a:extLst>
          </p:cNvPr>
          <p:cNvSpPr/>
          <p:nvPr/>
        </p:nvSpPr>
        <p:spPr>
          <a:xfrm>
            <a:off x="7735540" y="3747774"/>
            <a:ext cx="685800" cy="457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oc</a:t>
            </a:r>
          </a:p>
        </p:txBody>
      </p:sp>
      <p:sp>
        <p:nvSpPr>
          <p:cNvPr id="26" name="Ellipse 24">
            <a:extLst>
              <a:ext uri="{FF2B5EF4-FFF2-40B4-BE49-F238E27FC236}">
                <a16:creationId xmlns:a16="http://schemas.microsoft.com/office/drawing/2014/main" id="{EA9FDB20-661D-4F9B-BF40-3EF381248BE2}"/>
              </a:ext>
            </a:extLst>
          </p:cNvPr>
          <p:cNvSpPr/>
          <p:nvPr/>
        </p:nvSpPr>
        <p:spPr>
          <a:xfrm>
            <a:off x="829005" y="4890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lpb</a:t>
            </a:r>
          </a:p>
        </p:txBody>
      </p:sp>
      <p:sp>
        <p:nvSpPr>
          <p:cNvPr id="27" name="Ellipse 25">
            <a:extLst>
              <a:ext uri="{FF2B5EF4-FFF2-40B4-BE49-F238E27FC236}">
                <a16:creationId xmlns:a16="http://schemas.microsoft.com/office/drawing/2014/main" id="{79323256-B110-45A3-A072-00E0A7E9D6E5}"/>
              </a:ext>
            </a:extLst>
          </p:cNvPr>
          <p:cNvSpPr/>
          <p:nvPr/>
        </p:nvSpPr>
        <p:spPr>
          <a:xfrm>
            <a:off x="1625305" y="4890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lpo</a:t>
            </a:r>
          </a:p>
        </p:txBody>
      </p:sp>
      <p:sp>
        <p:nvSpPr>
          <p:cNvPr id="28" name="Ellipse 26">
            <a:extLst>
              <a:ext uri="{FF2B5EF4-FFF2-40B4-BE49-F238E27FC236}">
                <a16:creationId xmlns:a16="http://schemas.microsoft.com/office/drawing/2014/main" id="{20288A8F-C5BA-45A0-B86E-379E1B15B253}"/>
              </a:ext>
            </a:extLst>
          </p:cNvPr>
          <p:cNvSpPr/>
          <p:nvPr/>
        </p:nvSpPr>
        <p:spPr>
          <a:xfrm>
            <a:off x="2401540" y="4890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lpc</a:t>
            </a:r>
          </a:p>
        </p:txBody>
      </p:sp>
      <p:sp>
        <p:nvSpPr>
          <p:cNvPr id="29" name="Ellipse 27">
            <a:extLst>
              <a:ext uri="{FF2B5EF4-FFF2-40B4-BE49-F238E27FC236}">
                <a16:creationId xmlns:a16="http://schemas.microsoft.com/office/drawing/2014/main" id="{81CA4448-B973-4750-90F9-B04CB76741C3}"/>
              </a:ext>
            </a:extLst>
          </p:cNvPr>
          <p:cNvSpPr/>
          <p:nvPr/>
        </p:nvSpPr>
        <p:spPr>
          <a:xfrm>
            <a:off x="3163540" y="4890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lbo</a:t>
            </a:r>
          </a:p>
        </p:txBody>
      </p:sp>
      <p:sp>
        <p:nvSpPr>
          <p:cNvPr id="30" name="Ellipse 28">
            <a:extLst>
              <a:ext uri="{FF2B5EF4-FFF2-40B4-BE49-F238E27FC236}">
                <a16:creationId xmlns:a16="http://schemas.microsoft.com/office/drawing/2014/main" id="{AF318EAE-0DAF-4D7D-9257-8706AC764D53}"/>
              </a:ext>
            </a:extLst>
          </p:cNvPr>
          <p:cNvSpPr/>
          <p:nvPr/>
        </p:nvSpPr>
        <p:spPr>
          <a:xfrm>
            <a:off x="3949405" y="4890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lbc</a:t>
            </a:r>
          </a:p>
        </p:txBody>
      </p:sp>
      <p:sp>
        <p:nvSpPr>
          <p:cNvPr id="31" name="Ellipse 29">
            <a:extLst>
              <a:ext uri="{FF2B5EF4-FFF2-40B4-BE49-F238E27FC236}">
                <a16:creationId xmlns:a16="http://schemas.microsoft.com/office/drawing/2014/main" id="{77B9337A-5275-4FC3-B5FC-92048BC9DB7C}"/>
              </a:ext>
            </a:extLst>
          </p:cNvPr>
          <p:cNvSpPr/>
          <p:nvPr/>
        </p:nvSpPr>
        <p:spPr>
          <a:xfrm>
            <a:off x="4685446" y="4890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loc</a:t>
            </a:r>
          </a:p>
        </p:txBody>
      </p:sp>
      <p:sp>
        <p:nvSpPr>
          <p:cNvPr id="32" name="Ellipse 30">
            <a:extLst>
              <a:ext uri="{FF2B5EF4-FFF2-40B4-BE49-F238E27FC236}">
                <a16:creationId xmlns:a16="http://schemas.microsoft.com/office/drawing/2014/main" id="{0C6AA4AE-6ADD-4318-8074-E2AF7C3A6027}"/>
              </a:ext>
            </a:extLst>
          </p:cNvPr>
          <p:cNvSpPr/>
          <p:nvPr/>
        </p:nvSpPr>
        <p:spPr>
          <a:xfrm>
            <a:off x="5488058" y="4890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pbo</a:t>
            </a:r>
          </a:p>
        </p:txBody>
      </p:sp>
      <p:sp>
        <p:nvSpPr>
          <p:cNvPr id="33" name="Ellipse 31">
            <a:extLst>
              <a:ext uri="{FF2B5EF4-FFF2-40B4-BE49-F238E27FC236}">
                <a16:creationId xmlns:a16="http://schemas.microsoft.com/office/drawing/2014/main" id="{BEDD5DEE-547E-4540-8839-149E662EE3DD}"/>
              </a:ext>
            </a:extLst>
          </p:cNvPr>
          <p:cNvSpPr/>
          <p:nvPr/>
        </p:nvSpPr>
        <p:spPr>
          <a:xfrm>
            <a:off x="6206515" y="488323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pbc</a:t>
            </a:r>
          </a:p>
        </p:txBody>
      </p:sp>
      <p:sp>
        <p:nvSpPr>
          <p:cNvPr id="34" name="Ellipse 32">
            <a:extLst>
              <a:ext uri="{FF2B5EF4-FFF2-40B4-BE49-F238E27FC236}">
                <a16:creationId xmlns:a16="http://schemas.microsoft.com/office/drawing/2014/main" id="{A0D40AAE-7840-4CFA-ACB0-D3B8B36D22C6}"/>
              </a:ext>
            </a:extLst>
          </p:cNvPr>
          <p:cNvSpPr/>
          <p:nvPr/>
        </p:nvSpPr>
        <p:spPr>
          <a:xfrm>
            <a:off x="6973540" y="488323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poc</a:t>
            </a:r>
          </a:p>
        </p:txBody>
      </p:sp>
      <p:sp>
        <p:nvSpPr>
          <p:cNvPr id="35" name="Ellipse 33">
            <a:extLst>
              <a:ext uri="{FF2B5EF4-FFF2-40B4-BE49-F238E27FC236}">
                <a16:creationId xmlns:a16="http://schemas.microsoft.com/office/drawing/2014/main" id="{22987DE5-BAAF-4ED9-A1D7-0F5950C861F5}"/>
              </a:ext>
            </a:extLst>
          </p:cNvPr>
          <p:cNvSpPr/>
          <p:nvPr/>
        </p:nvSpPr>
        <p:spPr>
          <a:xfrm>
            <a:off x="7735540" y="488323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boc</a:t>
            </a:r>
          </a:p>
        </p:txBody>
      </p:sp>
      <p:sp>
        <p:nvSpPr>
          <p:cNvPr id="36" name="Ellipse 34">
            <a:extLst>
              <a:ext uri="{FF2B5EF4-FFF2-40B4-BE49-F238E27FC236}">
                <a16:creationId xmlns:a16="http://schemas.microsoft.com/office/drawing/2014/main" id="{F4FAE469-ABE3-4198-BBED-321A53D7237A}"/>
              </a:ext>
            </a:extLst>
          </p:cNvPr>
          <p:cNvSpPr/>
          <p:nvPr/>
        </p:nvSpPr>
        <p:spPr>
          <a:xfrm>
            <a:off x="2249140" y="607553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lpbo</a:t>
            </a:r>
          </a:p>
        </p:txBody>
      </p:sp>
      <p:sp>
        <p:nvSpPr>
          <p:cNvPr id="37" name="Ellipse 35">
            <a:extLst>
              <a:ext uri="{FF2B5EF4-FFF2-40B4-BE49-F238E27FC236}">
                <a16:creationId xmlns:a16="http://schemas.microsoft.com/office/drawing/2014/main" id="{2EE3E0FC-54C9-43FA-A264-5716F5900552}"/>
              </a:ext>
            </a:extLst>
          </p:cNvPr>
          <p:cNvSpPr/>
          <p:nvPr/>
        </p:nvSpPr>
        <p:spPr>
          <a:xfrm>
            <a:off x="3246020" y="608139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lpbc</a:t>
            </a:r>
          </a:p>
        </p:txBody>
      </p:sp>
      <p:sp>
        <p:nvSpPr>
          <p:cNvPr id="38" name="Ellipse 36">
            <a:extLst>
              <a:ext uri="{FF2B5EF4-FFF2-40B4-BE49-F238E27FC236}">
                <a16:creationId xmlns:a16="http://schemas.microsoft.com/office/drawing/2014/main" id="{5461E168-FD0A-418C-8722-5A2E937A1A75}"/>
              </a:ext>
            </a:extLst>
          </p:cNvPr>
          <p:cNvSpPr/>
          <p:nvPr/>
        </p:nvSpPr>
        <p:spPr>
          <a:xfrm>
            <a:off x="4259245" y="608139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lpoc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9" name="Ellipse 37">
            <a:extLst>
              <a:ext uri="{FF2B5EF4-FFF2-40B4-BE49-F238E27FC236}">
                <a16:creationId xmlns:a16="http://schemas.microsoft.com/office/drawing/2014/main" id="{1696FF4E-49FE-4ACE-AF43-1024411E970F}"/>
              </a:ext>
            </a:extLst>
          </p:cNvPr>
          <p:cNvSpPr/>
          <p:nvPr/>
        </p:nvSpPr>
        <p:spPr>
          <a:xfrm>
            <a:off x="5296302" y="607553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lboc</a:t>
            </a:r>
          </a:p>
        </p:txBody>
      </p:sp>
      <p:sp>
        <p:nvSpPr>
          <p:cNvPr id="40" name="Ellipse 38">
            <a:extLst>
              <a:ext uri="{FF2B5EF4-FFF2-40B4-BE49-F238E27FC236}">
                <a16:creationId xmlns:a16="http://schemas.microsoft.com/office/drawing/2014/main" id="{F6E9A684-8184-4B05-9026-3339AE417F83}"/>
              </a:ext>
            </a:extLst>
          </p:cNvPr>
          <p:cNvSpPr/>
          <p:nvPr/>
        </p:nvSpPr>
        <p:spPr>
          <a:xfrm>
            <a:off x="6287740" y="608139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pboc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Ellipse 39">
                <a:extLst>
                  <a:ext uri="{FF2B5EF4-FFF2-40B4-BE49-F238E27FC236}">
                    <a16:creationId xmlns:a16="http://schemas.microsoft.com/office/drawing/2014/main" id="{7B38CA82-F596-4565-93E1-693C1E3C169A}"/>
                  </a:ext>
                </a:extLst>
              </p:cNvPr>
              <p:cNvSpPr/>
              <p:nvPr/>
            </p:nvSpPr>
            <p:spPr>
              <a:xfrm>
                <a:off x="4259245" y="1905000"/>
                <a:ext cx="685800" cy="457200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3600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∅</m:t>
                      </m:r>
                    </m:oMath>
                  </m:oMathPara>
                </a14:m>
                <a:endParaRPr lang="en-US" sz="1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Ellipse 39">
                <a:extLst>
                  <a:ext uri="{FF2B5EF4-FFF2-40B4-BE49-F238E27FC236}">
                    <a16:creationId xmlns:a16="http://schemas.microsoft.com/office/drawing/2014/main" id="{7B38CA82-F596-4565-93E1-693C1E3C16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245" y="1905000"/>
                <a:ext cx="685800" cy="45720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ZoneTexte 6">
            <a:extLst>
              <a:ext uri="{FF2B5EF4-FFF2-40B4-BE49-F238E27FC236}">
                <a16:creationId xmlns:a16="http://schemas.microsoft.com/office/drawing/2014/main" id="{4CDFEA18-9898-492E-83CA-31D1EA42883A}"/>
              </a:ext>
            </a:extLst>
          </p:cNvPr>
          <p:cNvSpPr txBox="1"/>
          <p:nvPr/>
        </p:nvSpPr>
        <p:spPr>
          <a:xfrm>
            <a:off x="7697440" y="2842054"/>
            <a:ext cx="14097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frequent itemsets</a:t>
            </a:r>
          </a:p>
        </p:txBody>
      </p:sp>
      <p:sp>
        <p:nvSpPr>
          <p:cNvPr id="44" name="ZoneTexte 40">
            <a:extLst>
              <a:ext uri="{FF2B5EF4-FFF2-40B4-BE49-F238E27FC236}">
                <a16:creationId xmlns:a16="http://schemas.microsoft.com/office/drawing/2014/main" id="{DBB024D7-AA84-463F-B571-AEFBE342CAAA}"/>
              </a:ext>
            </a:extLst>
          </p:cNvPr>
          <p:cNvSpPr txBox="1"/>
          <p:nvPr/>
        </p:nvSpPr>
        <p:spPr>
          <a:xfrm>
            <a:off x="7346584" y="5641612"/>
            <a:ext cx="173661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Perfectly rare</a:t>
            </a:r>
          </a:p>
          <a:p>
            <a:r>
              <a:rPr lang="en-US" b="1" dirty="0"/>
              <a:t>itemsets</a:t>
            </a:r>
          </a:p>
        </p:txBody>
      </p:sp>
      <p:sp>
        <p:nvSpPr>
          <p:cNvPr id="45" name="ZoneTexte 5">
            <a:extLst>
              <a:ext uri="{FF2B5EF4-FFF2-40B4-BE49-F238E27FC236}">
                <a16:creationId xmlns:a16="http://schemas.microsoft.com/office/drawing/2014/main" id="{0576D751-D46E-4BCD-96E9-36A1F2DEDFF3}"/>
              </a:ext>
            </a:extLst>
          </p:cNvPr>
          <p:cNvSpPr txBox="1"/>
          <p:nvPr/>
        </p:nvSpPr>
        <p:spPr>
          <a:xfrm>
            <a:off x="-10489" y="5264713"/>
            <a:ext cx="1371600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 = lemon</a:t>
            </a:r>
          </a:p>
          <a:p>
            <a:r>
              <a:rPr lang="en-US" dirty="0"/>
              <a:t>p = pasta</a:t>
            </a:r>
          </a:p>
          <a:p>
            <a:r>
              <a:rPr lang="en-US" dirty="0"/>
              <a:t>b = bread</a:t>
            </a:r>
          </a:p>
          <a:p>
            <a:r>
              <a:rPr lang="en-US" dirty="0"/>
              <a:t>0 = orange</a:t>
            </a:r>
          </a:p>
          <a:p>
            <a:r>
              <a:rPr lang="en-US" dirty="0"/>
              <a:t>c = cake</a:t>
            </a:r>
          </a:p>
        </p:txBody>
      </p:sp>
      <p:sp>
        <p:nvSpPr>
          <p:cNvPr id="47" name="ZoneTexte 3">
            <a:extLst>
              <a:ext uri="{FF2B5EF4-FFF2-40B4-BE49-F238E27FC236}">
                <a16:creationId xmlns:a16="http://schemas.microsoft.com/office/drawing/2014/main" id="{C71E9E5A-FDD3-4CD7-999F-D6F9F1D145C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2369" y="2227605"/>
            <a:ext cx="259080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2000" b="1" dirty="0" err="1">
                <a:solidFill>
                  <a:srgbClr val="0070C0"/>
                </a:solidFill>
              </a:rPr>
              <a:t>maxsup</a:t>
            </a:r>
            <a:r>
              <a:rPr lang="fr-CA" sz="2000" b="1" dirty="0">
                <a:solidFill>
                  <a:srgbClr val="0070C0"/>
                </a:solidFill>
              </a:rPr>
              <a:t> = </a:t>
            </a:r>
            <a:r>
              <a:rPr lang="fr-CA" sz="2000" b="1" dirty="0">
                <a:solidFill>
                  <a:srgbClr val="FF0000"/>
                </a:solidFill>
              </a:rPr>
              <a:t>3.1</a:t>
            </a:r>
          </a:p>
          <a:p>
            <a:r>
              <a:rPr lang="fr-CA" sz="2000" b="1" dirty="0">
                <a:solidFill>
                  <a:srgbClr val="0070C0"/>
                </a:solidFill>
              </a:rPr>
              <a:t>minsup = </a:t>
            </a:r>
            <a:r>
              <a:rPr lang="fr-CA" sz="2000" b="1" dirty="0">
                <a:solidFill>
                  <a:srgbClr val="FF0000"/>
                </a:solidFill>
              </a:rPr>
              <a:t>1.1</a:t>
            </a:r>
            <a:endParaRPr lang="fr-CA" sz="2000" dirty="0"/>
          </a:p>
        </p:txBody>
      </p:sp>
      <p:sp>
        <p:nvSpPr>
          <p:cNvPr id="48" name="Ellipse 10">
            <a:extLst>
              <a:ext uri="{FF2B5EF4-FFF2-40B4-BE49-F238E27FC236}">
                <a16:creationId xmlns:a16="http://schemas.microsoft.com/office/drawing/2014/main" id="{6D192B94-D7E5-441B-94E6-40C64B1FFC98}"/>
              </a:ext>
            </a:extLst>
          </p:cNvPr>
          <p:cNvSpPr/>
          <p:nvPr/>
        </p:nvSpPr>
        <p:spPr>
          <a:xfrm>
            <a:off x="2237626" y="2596363"/>
            <a:ext cx="685800" cy="457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B3BEE97-8466-4598-A25E-E1FB49E8670F}"/>
              </a:ext>
            </a:extLst>
          </p:cNvPr>
          <p:cNvSpPr/>
          <p:nvPr/>
        </p:nvSpPr>
        <p:spPr>
          <a:xfrm>
            <a:off x="2751589" y="2114026"/>
            <a:ext cx="5050172" cy="1098957"/>
          </a:xfrm>
          <a:custGeom>
            <a:avLst/>
            <a:gdLst>
              <a:gd name="connsiteX0" fmla="*/ 0 w 5050172"/>
              <a:gd name="connsiteY0" fmla="*/ 159391 h 1098957"/>
              <a:gd name="connsiteX1" fmla="*/ 41945 w 5050172"/>
              <a:gd name="connsiteY1" fmla="*/ 192946 h 1098957"/>
              <a:gd name="connsiteX2" fmla="*/ 58723 w 5050172"/>
              <a:gd name="connsiteY2" fmla="*/ 218113 h 1098957"/>
              <a:gd name="connsiteX3" fmla="*/ 83890 w 5050172"/>
              <a:gd name="connsiteY3" fmla="*/ 243280 h 1098957"/>
              <a:gd name="connsiteX4" fmla="*/ 109057 w 5050172"/>
              <a:gd name="connsiteY4" fmla="*/ 276836 h 1098957"/>
              <a:gd name="connsiteX5" fmla="*/ 142613 w 5050172"/>
              <a:gd name="connsiteY5" fmla="*/ 302003 h 1098957"/>
              <a:gd name="connsiteX6" fmla="*/ 184558 w 5050172"/>
              <a:gd name="connsiteY6" fmla="*/ 352337 h 1098957"/>
              <a:gd name="connsiteX7" fmla="*/ 209725 w 5050172"/>
              <a:gd name="connsiteY7" fmla="*/ 377504 h 1098957"/>
              <a:gd name="connsiteX8" fmla="*/ 260059 w 5050172"/>
              <a:gd name="connsiteY8" fmla="*/ 444616 h 1098957"/>
              <a:gd name="connsiteX9" fmla="*/ 276837 w 5050172"/>
              <a:gd name="connsiteY9" fmla="*/ 486561 h 1098957"/>
              <a:gd name="connsiteX10" fmla="*/ 293615 w 5050172"/>
              <a:gd name="connsiteY10" fmla="*/ 511728 h 1098957"/>
              <a:gd name="connsiteX11" fmla="*/ 310393 w 5050172"/>
              <a:gd name="connsiteY11" fmla="*/ 553673 h 1098957"/>
              <a:gd name="connsiteX12" fmla="*/ 327171 w 5050172"/>
              <a:gd name="connsiteY12" fmla="*/ 578840 h 1098957"/>
              <a:gd name="connsiteX13" fmla="*/ 343949 w 5050172"/>
              <a:gd name="connsiteY13" fmla="*/ 637563 h 1098957"/>
              <a:gd name="connsiteX14" fmla="*/ 360727 w 5050172"/>
              <a:gd name="connsiteY14" fmla="*/ 679508 h 1098957"/>
              <a:gd name="connsiteX15" fmla="*/ 369116 w 5050172"/>
              <a:gd name="connsiteY15" fmla="*/ 721453 h 1098957"/>
              <a:gd name="connsiteX16" fmla="*/ 385894 w 5050172"/>
              <a:gd name="connsiteY16" fmla="*/ 755009 h 1098957"/>
              <a:gd name="connsiteX17" fmla="*/ 394283 w 5050172"/>
              <a:gd name="connsiteY17" fmla="*/ 780176 h 1098957"/>
              <a:gd name="connsiteX18" fmla="*/ 402672 w 5050172"/>
              <a:gd name="connsiteY18" fmla="*/ 813732 h 1098957"/>
              <a:gd name="connsiteX19" fmla="*/ 411061 w 5050172"/>
              <a:gd name="connsiteY19" fmla="*/ 838899 h 1098957"/>
              <a:gd name="connsiteX20" fmla="*/ 419450 w 5050172"/>
              <a:gd name="connsiteY20" fmla="*/ 880844 h 1098957"/>
              <a:gd name="connsiteX21" fmla="*/ 453005 w 5050172"/>
              <a:gd name="connsiteY21" fmla="*/ 956345 h 1098957"/>
              <a:gd name="connsiteX22" fmla="*/ 503339 w 5050172"/>
              <a:gd name="connsiteY22" fmla="*/ 998290 h 1098957"/>
              <a:gd name="connsiteX23" fmla="*/ 536895 w 5050172"/>
              <a:gd name="connsiteY23" fmla="*/ 1015068 h 1098957"/>
              <a:gd name="connsiteX24" fmla="*/ 570451 w 5050172"/>
              <a:gd name="connsiteY24" fmla="*/ 1040235 h 1098957"/>
              <a:gd name="connsiteX25" fmla="*/ 595618 w 5050172"/>
              <a:gd name="connsiteY25" fmla="*/ 1048624 h 1098957"/>
              <a:gd name="connsiteX26" fmla="*/ 679508 w 5050172"/>
              <a:gd name="connsiteY26" fmla="*/ 1082180 h 1098957"/>
              <a:gd name="connsiteX27" fmla="*/ 805343 w 5050172"/>
              <a:gd name="connsiteY27" fmla="*/ 1098957 h 1098957"/>
              <a:gd name="connsiteX28" fmla="*/ 1006679 w 5050172"/>
              <a:gd name="connsiteY28" fmla="*/ 1090568 h 1098957"/>
              <a:gd name="connsiteX29" fmla="*/ 1048624 w 5050172"/>
              <a:gd name="connsiteY29" fmla="*/ 1082180 h 1098957"/>
              <a:gd name="connsiteX30" fmla="*/ 1107347 w 5050172"/>
              <a:gd name="connsiteY30" fmla="*/ 1065402 h 1098957"/>
              <a:gd name="connsiteX31" fmla="*/ 1149292 w 5050172"/>
              <a:gd name="connsiteY31" fmla="*/ 1048624 h 1098957"/>
              <a:gd name="connsiteX32" fmla="*/ 1208015 w 5050172"/>
              <a:gd name="connsiteY32" fmla="*/ 1031846 h 1098957"/>
              <a:gd name="connsiteX33" fmla="*/ 1258349 w 5050172"/>
              <a:gd name="connsiteY33" fmla="*/ 998290 h 1098957"/>
              <a:gd name="connsiteX34" fmla="*/ 1283516 w 5050172"/>
              <a:gd name="connsiteY34" fmla="*/ 989901 h 1098957"/>
              <a:gd name="connsiteX35" fmla="*/ 1317072 w 5050172"/>
              <a:gd name="connsiteY35" fmla="*/ 964734 h 1098957"/>
              <a:gd name="connsiteX36" fmla="*/ 1367405 w 5050172"/>
              <a:gd name="connsiteY36" fmla="*/ 906011 h 1098957"/>
              <a:gd name="connsiteX37" fmla="*/ 1400961 w 5050172"/>
              <a:gd name="connsiteY37" fmla="*/ 855677 h 1098957"/>
              <a:gd name="connsiteX38" fmla="*/ 1434517 w 5050172"/>
              <a:gd name="connsiteY38" fmla="*/ 755009 h 1098957"/>
              <a:gd name="connsiteX39" fmla="*/ 1451295 w 5050172"/>
              <a:gd name="connsiteY39" fmla="*/ 696286 h 1098957"/>
              <a:gd name="connsiteX40" fmla="*/ 1476462 w 5050172"/>
              <a:gd name="connsiteY40" fmla="*/ 671119 h 1098957"/>
              <a:gd name="connsiteX41" fmla="*/ 1493240 w 5050172"/>
              <a:gd name="connsiteY41" fmla="*/ 645952 h 1098957"/>
              <a:gd name="connsiteX42" fmla="*/ 1535185 w 5050172"/>
              <a:gd name="connsiteY42" fmla="*/ 604007 h 1098957"/>
              <a:gd name="connsiteX43" fmla="*/ 1577130 w 5050172"/>
              <a:gd name="connsiteY43" fmla="*/ 562062 h 1098957"/>
              <a:gd name="connsiteX44" fmla="*/ 1593908 w 5050172"/>
              <a:gd name="connsiteY44" fmla="*/ 536895 h 1098957"/>
              <a:gd name="connsiteX45" fmla="*/ 1644242 w 5050172"/>
              <a:gd name="connsiteY45" fmla="*/ 503339 h 1098957"/>
              <a:gd name="connsiteX46" fmla="*/ 1694576 w 5050172"/>
              <a:gd name="connsiteY46" fmla="*/ 478172 h 1098957"/>
              <a:gd name="connsiteX47" fmla="*/ 1736521 w 5050172"/>
              <a:gd name="connsiteY47" fmla="*/ 469783 h 1098957"/>
              <a:gd name="connsiteX48" fmla="*/ 1761688 w 5050172"/>
              <a:gd name="connsiteY48" fmla="*/ 461394 h 1098957"/>
              <a:gd name="connsiteX49" fmla="*/ 1803633 w 5050172"/>
              <a:gd name="connsiteY49" fmla="*/ 444616 h 1098957"/>
              <a:gd name="connsiteX50" fmla="*/ 1862356 w 5050172"/>
              <a:gd name="connsiteY50" fmla="*/ 436227 h 1098957"/>
              <a:gd name="connsiteX51" fmla="*/ 1946246 w 5050172"/>
              <a:gd name="connsiteY51" fmla="*/ 419449 h 1098957"/>
              <a:gd name="connsiteX52" fmla="*/ 1979802 w 5050172"/>
              <a:gd name="connsiteY52" fmla="*/ 402671 h 1098957"/>
              <a:gd name="connsiteX53" fmla="*/ 2055303 w 5050172"/>
              <a:gd name="connsiteY53" fmla="*/ 385893 h 1098957"/>
              <a:gd name="connsiteX54" fmla="*/ 2172749 w 5050172"/>
              <a:gd name="connsiteY54" fmla="*/ 360726 h 1098957"/>
              <a:gd name="connsiteX55" fmla="*/ 2206305 w 5050172"/>
              <a:gd name="connsiteY55" fmla="*/ 352337 h 1098957"/>
              <a:gd name="connsiteX56" fmla="*/ 2323750 w 5050172"/>
              <a:gd name="connsiteY56" fmla="*/ 335559 h 1098957"/>
              <a:gd name="connsiteX57" fmla="*/ 2365695 w 5050172"/>
              <a:gd name="connsiteY57" fmla="*/ 327170 h 1098957"/>
              <a:gd name="connsiteX58" fmla="*/ 2457974 w 5050172"/>
              <a:gd name="connsiteY58" fmla="*/ 318781 h 1098957"/>
              <a:gd name="connsiteX59" fmla="*/ 2608976 w 5050172"/>
              <a:gd name="connsiteY59" fmla="*/ 302003 h 1098957"/>
              <a:gd name="connsiteX60" fmla="*/ 2751589 w 5050172"/>
              <a:gd name="connsiteY60" fmla="*/ 285225 h 1098957"/>
              <a:gd name="connsiteX61" fmla="*/ 2877424 w 5050172"/>
              <a:gd name="connsiteY61" fmla="*/ 276836 h 1098957"/>
              <a:gd name="connsiteX62" fmla="*/ 2902591 w 5050172"/>
              <a:gd name="connsiteY62" fmla="*/ 268447 h 1098957"/>
              <a:gd name="connsiteX63" fmla="*/ 3238150 w 5050172"/>
              <a:gd name="connsiteY63" fmla="*/ 243280 h 1098957"/>
              <a:gd name="connsiteX64" fmla="*/ 3347207 w 5050172"/>
              <a:gd name="connsiteY64" fmla="*/ 226502 h 1098957"/>
              <a:gd name="connsiteX65" fmla="*/ 3707934 w 5050172"/>
              <a:gd name="connsiteY65" fmla="*/ 209724 h 1098957"/>
              <a:gd name="connsiteX66" fmla="*/ 3783435 w 5050172"/>
              <a:gd name="connsiteY66" fmla="*/ 192946 h 1098957"/>
              <a:gd name="connsiteX67" fmla="*/ 3858936 w 5050172"/>
              <a:gd name="connsiteY67" fmla="*/ 176168 h 1098957"/>
              <a:gd name="connsiteX68" fmla="*/ 3993160 w 5050172"/>
              <a:gd name="connsiteY68" fmla="*/ 151002 h 1098957"/>
              <a:gd name="connsiteX69" fmla="*/ 4026716 w 5050172"/>
              <a:gd name="connsiteY69" fmla="*/ 142613 h 1098957"/>
              <a:gd name="connsiteX70" fmla="*/ 4102217 w 5050172"/>
              <a:gd name="connsiteY70" fmla="*/ 125835 h 1098957"/>
              <a:gd name="connsiteX71" fmla="*/ 4236440 w 5050172"/>
              <a:gd name="connsiteY71" fmla="*/ 83890 h 1098957"/>
              <a:gd name="connsiteX72" fmla="*/ 4387442 w 5050172"/>
              <a:gd name="connsiteY72" fmla="*/ 58723 h 1098957"/>
              <a:gd name="connsiteX73" fmla="*/ 4437776 w 5050172"/>
              <a:gd name="connsiteY73" fmla="*/ 41945 h 1098957"/>
              <a:gd name="connsiteX74" fmla="*/ 4521666 w 5050172"/>
              <a:gd name="connsiteY74" fmla="*/ 33556 h 1098957"/>
              <a:gd name="connsiteX75" fmla="*/ 4563611 w 5050172"/>
              <a:gd name="connsiteY75" fmla="*/ 25167 h 1098957"/>
              <a:gd name="connsiteX76" fmla="*/ 4706224 w 5050172"/>
              <a:gd name="connsiteY76" fmla="*/ 8389 h 1098957"/>
              <a:gd name="connsiteX77" fmla="*/ 5050172 w 5050172"/>
              <a:gd name="connsiteY77" fmla="*/ 0 h 109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050172" h="1098957">
                <a:moveTo>
                  <a:pt x="0" y="159391"/>
                </a:moveTo>
                <a:cubicBezTo>
                  <a:pt x="13982" y="170576"/>
                  <a:pt x="29284" y="180285"/>
                  <a:pt x="41945" y="192946"/>
                </a:cubicBezTo>
                <a:cubicBezTo>
                  <a:pt x="49074" y="200075"/>
                  <a:pt x="52268" y="210368"/>
                  <a:pt x="58723" y="218113"/>
                </a:cubicBezTo>
                <a:cubicBezTo>
                  <a:pt x="66318" y="227227"/>
                  <a:pt x="76169" y="234272"/>
                  <a:pt x="83890" y="243280"/>
                </a:cubicBezTo>
                <a:cubicBezTo>
                  <a:pt x="92989" y="253896"/>
                  <a:pt x="99170" y="266949"/>
                  <a:pt x="109057" y="276836"/>
                </a:cubicBezTo>
                <a:cubicBezTo>
                  <a:pt x="118944" y="286723"/>
                  <a:pt x="131997" y="292904"/>
                  <a:pt x="142613" y="302003"/>
                </a:cubicBezTo>
                <a:cubicBezTo>
                  <a:pt x="185503" y="338766"/>
                  <a:pt x="152196" y="313503"/>
                  <a:pt x="184558" y="352337"/>
                </a:cubicBezTo>
                <a:cubicBezTo>
                  <a:pt x="192153" y="361451"/>
                  <a:pt x="202829" y="367850"/>
                  <a:pt x="209725" y="377504"/>
                </a:cubicBezTo>
                <a:cubicBezTo>
                  <a:pt x="269356" y="460987"/>
                  <a:pt x="172404" y="356961"/>
                  <a:pt x="260059" y="444616"/>
                </a:cubicBezTo>
                <a:cubicBezTo>
                  <a:pt x="265652" y="458598"/>
                  <a:pt x="270103" y="473092"/>
                  <a:pt x="276837" y="486561"/>
                </a:cubicBezTo>
                <a:cubicBezTo>
                  <a:pt x="281346" y="495579"/>
                  <a:pt x="289106" y="502710"/>
                  <a:pt x="293615" y="511728"/>
                </a:cubicBezTo>
                <a:cubicBezTo>
                  <a:pt x="300349" y="525197"/>
                  <a:pt x="303659" y="540204"/>
                  <a:pt x="310393" y="553673"/>
                </a:cubicBezTo>
                <a:cubicBezTo>
                  <a:pt x="314902" y="562691"/>
                  <a:pt x="322662" y="569822"/>
                  <a:pt x="327171" y="578840"/>
                </a:cubicBezTo>
                <a:cubicBezTo>
                  <a:pt x="335250" y="594998"/>
                  <a:pt x="338573" y="621436"/>
                  <a:pt x="343949" y="637563"/>
                </a:cubicBezTo>
                <a:cubicBezTo>
                  <a:pt x="348711" y="651849"/>
                  <a:pt x="356400" y="665084"/>
                  <a:pt x="360727" y="679508"/>
                </a:cubicBezTo>
                <a:cubicBezTo>
                  <a:pt x="364824" y="693165"/>
                  <a:pt x="364607" y="707926"/>
                  <a:pt x="369116" y="721453"/>
                </a:cubicBezTo>
                <a:cubicBezTo>
                  <a:pt x="373071" y="733317"/>
                  <a:pt x="380968" y="743515"/>
                  <a:pt x="385894" y="755009"/>
                </a:cubicBezTo>
                <a:cubicBezTo>
                  <a:pt x="389377" y="763137"/>
                  <a:pt x="391854" y="771673"/>
                  <a:pt x="394283" y="780176"/>
                </a:cubicBezTo>
                <a:cubicBezTo>
                  <a:pt x="397450" y="791262"/>
                  <a:pt x="399505" y="802646"/>
                  <a:pt x="402672" y="813732"/>
                </a:cubicBezTo>
                <a:cubicBezTo>
                  <a:pt x="405101" y="822235"/>
                  <a:pt x="408916" y="830320"/>
                  <a:pt x="411061" y="838899"/>
                </a:cubicBezTo>
                <a:cubicBezTo>
                  <a:pt x="414519" y="852732"/>
                  <a:pt x="415698" y="867088"/>
                  <a:pt x="419450" y="880844"/>
                </a:cubicBezTo>
                <a:cubicBezTo>
                  <a:pt x="428347" y="913465"/>
                  <a:pt x="432729" y="932013"/>
                  <a:pt x="453005" y="956345"/>
                </a:cubicBezTo>
                <a:cubicBezTo>
                  <a:pt x="468778" y="975273"/>
                  <a:pt x="482343" y="986292"/>
                  <a:pt x="503339" y="998290"/>
                </a:cubicBezTo>
                <a:cubicBezTo>
                  <a:pt x="514197" y="1004495"/>
                  <a:pt x="526290" y="1008440"/>
                  <a:pt x="536895" y="1015068"/>
                </a:cubicBezTo>
                <a:cubicBezTo>
                  <a:pt x="548751" y="1022478"/>
                  <a:pt x="558312" y="1033298"/>
                  <a:pt x="570451" y="1040235"/>
                </a:cubicBezTo>
                <a:cubicBezTo>
                  <a:pt x="578129" y="1044622"/>
                  <a:pt x="587490" y="1045141"/>
                  <a:pt x="595618" y="1048624"/>
                </a:cubicBezTo>
                <a:cubicBezTo>
                  <a:pt x="626426" y="1061827"/>
                  <a:pt x="643567" y="1077688"/>
                  <a:pt x="679508" y="1082180"/>
                </a:cubicBezTo>
                <a:cubicBezTo>
                  <a:pt x="766240" y="1093020"/>
                  <a:pt x="724302" y="1087380"/>
                  <a:pt x="805343" y="1098957"/>
                </a:cubicBezTo>
                <a:cubicBezTo>
                  <a:pt x="872455" y="1096161"/>
                  <a:pt x="939668" y="1095189"/>
                  <a:pt x="1006679" y="1090568"/>
                </a:cubicBezTo>
                <a:cubicBezTo>
                  <a:pt x="1020904" y="1089587"/>
                  <a:pt x="1034705" y="1085273"/>
                  <a:pt x="1048624" y="1082180"/>
                </a:cubicBezTo>
                <a:cubicBezTo>
                  <a:pt x="1070257" y="1077373"/>
                  <a:pt x="1086966" y="1073045"/>
                  <a:pt x="1107347" y="1065402"/>
                </a:cubicBezTo>
                <a:cubicBezTo>
                  <a:pt x="1121447" y="1060115"/>
                  <a:pt x="1135006" y="1053386"/>
                  <a:pt x="1149292" y="1048624"/>
                </a:cubicBezTo>
                <a:cubicBezTo>
                  <a:pt x="1168605" y="1042186"/>
                  <a:pt x="1188441" y="1037439"/>
                  <a:pt x="1208015" y="1031846"/>
                </a:cubicBezTo>
                <a:cubicBezTo>
                  <a:pt x="1224793" y="1020661"/>
                  <a:pt x="1240722" y="1008083"/>
                  <a:pt x="1258349" y="998290"/>
                </a:cubicBezTo>
                <a:cubicBezTo>
                  <a:pt x="1266079" y="993996"/>
                  <a:pt x="1275838" y="994288"/>
                  <a:pt x="1283516" y="989901"/>
                </a:cubicBezTo>
                <a:cubicBezTo>
                  <a:pt x="1295655" y="982964"/>
                  <a:pt x="1306456" y="973833"/>
                  <a:pt x="1317072" y="964734"/>
                </a:cubicBezTo>
                <a:cubicBezTo>
                  <a:pt x="1338798" y="946111"/>
                  <a:pt x="1350827" y="929694"/>
                  <a:pt x="1367405" y="906011"/>
                </a:cubicBezTo>
                <a:cubicBezTo>
                  <a:pt x="1378969" y="889491"/>
                  <a:pt x="1391943" y="873713"/>
                  <a:pt x="1400961" y="855677"/>
                </a:cubicBezTo>
                <a:cubicBezTo>
                  <a:pt x="1428051" y="801496"/>
                  <a:pt x="1414706" y="834253"/>
                  <a:pt x="1434517" y="755009"/>
                </a:cubicBezTo>
                <a:cubicBezTo>
                  <a:pt x="1435636" y="750534"/>
                  <a:pt x="1446481" y="703507"/>
                  <a:pt x="1451295" y="696286"/>
                </a:cubicBezTo>
                <a:cubicBezTo>
                  <a:pt x="1457876" y="686415"/>
                  <a:pt x="1468867" y="680233"/>
                  <a:pt x="1476462" y="671119"/>
                </a:cubicBezTo>
                <a:cubicBezTo>
                  <a:pt x="1482917" y="663374"/>
                  <a:pt x="1486601" y="653540"/>
                  <a:pt x="1493240" y="645952"/>
                </a:cubicBezTo>
                <a:cubicBezTo>
                  <a:pt x="1506261" y="631071"/>
                  <a:pt x="1522164" y="618888"/>
                  <a:pt x="1535185" y="604007"/>
                </a:cubicBezTo>
                <a:cubicBezTo>
                  <a:pt x="1574334" y="559266"/>
                  <a:pt x="1526796" y="595618"/>
                  <a:pt x="1577130" y="562062"/>
                </a:cubicBezTo>
                <a:cubicBezTo>
                  <a:pt x="1582723" y="553673"/>
                  <a:pt x="1586320" y="543534"/>
                  <a:pt x="1593908" y="536895"/>
                </a:cubicBezTo>
                <a:cubicBezTo>
                  <a:pt x="1609083" y="523616"/>
                  <a:pt x="1627464" y="514524"/>
                  <a:pt x="1644242" y="503339"/>
                </a:cubicBezTo>
                <a:cubicBezTo>
                  <a:pt x="1668847" y="486936"/>
                  <a:pt x="1666790" y="485118"/>
                  <a:pt x="1694576" y="478172"/>
                </a:cubicBezTo>
                <a:cubicBezTo>
                  <a:pt x="1708409" y="474714"/>
                  <a:pt x="1722688" y="473241"/>
                  <a:pt x="1736521" y="469783"/>
                </a:cubicBezTo>
                <a:cubicBezTo>
                  <a:pt x="1745100" y="467638"/>
                  <a:pt x="1753408" y="464499"/>
                  <a:pt x="1761688" y="461394"/>
                </a:cubicBezTo>
                <a:cubicBezTo>
                  <a:pt x="1775788" y="456107"/>
                  <a:pt x="1789024" y="448268"/>
                  <a:pt x="1803633" y="444616"/>
                </a:cubicBezTo>
                <a:cubicBezTo>
                  <a:pt x="1822816" y="439820"/>
                  <a:pt x="1842884" y="439663"/>
                  <a:pt x="1862356" y="436227"/>
                </a:cubicBezTo>
                <a:cubicBezTo>
                  <a:pt x="1890439" y="431271"/>
                  <a:pt x="1946246" y="419449"/>
                  <a:pt x="1946246" y="419449"/>
                </a:cubicBezTo>
                <a:cubicBezTo>
                  <a:pt x="1957431" y="413856"/>
                  <a:pt x="1968093" y="407062"/>
                  <a:pt x="1979802" y="402671"/>
                </a:cubicBezTo>
                <a:cubicBezTo>
                  <a:pt x="1997026" y="396212"/>
                  <a:pt x="2039358" y="389879"/>
                  <a:pt x="2055303" y="385893"/>
                </a:cubicBezTo>
                <a:cubicBezTo>
                  <a:pt x="2220161" y="344678"/>
                  <a:pt x="2009252" y="390453"/>
                  <a:pt x="2172749" y="360726"/>
                </a:cubicBezTo>
                <a:cubicBezTo>
                  <a:pt x="2184093" y="358664"/>
                  <a:pt x="2194932" y="354232"/>
                  <a:pt x="2206305" y="352337"/>
                </a:cubicBezTo>
                <a:cubicBezTo>
                  <a:pt x="2425068" y="315876"/>
                  <a:pt x="2149498" y="367242"/>
                  <a:pt x="2323750" y="335559"/>
                </a:cubicBezTo>
                <a:cubicBezTo>
                  <a:pt x="2337779" y="333008"/>
                  <a:pt x="2351547" y="328939"/>
                  <a:pt x="2365695" y="327170"/>
                </a:cubicBezTo>
                <a:cubicBezTo>
                  <a:pt x="2396343" y="323339"/>
                  <a:pt x="2427251" y="321959"/>
                  <a:pt x="2457974" y="318781"/>
                </a:cubicBezTo>
                <a:lnTo>
                  <a:pt x="2608976" y="302003"/>
                </a:lnTo>
                <a:cubicBezTo>
                  <a:pt x="2676730" y="285064"/>
                  <a:pt x="2634746" y="293571"/>
                  <a:pt x="2751589" y="285225"/>
                </a:cubicBezTo>
                <a:lnTo>
                  <a:pt x="2877424" y="276836"/>
                </a:lnTo>
                <a:cubicBezTo>
                  <a:pt x="2885813" y="274040"/>
                  <a:pt x="2893856" y="269826"/>
                  <a:pt x="2902591" y="268447"/>
                </a:cubicBezTo>
                <a:cubicBezTo>
                  <a:pt x="3046615" y="245706"/>
                  <a:pt x="3076456" y="250017"/>
                  <a:pt x="3238150" y="243280"/>
                </a:cubicBezTo>
                <a:cubicBezTo>
                  <a:pt x="3257497" y="240056"/>
                  <a:pt x="3330341" y="227514"/>
                  <a:pt x="3347207" y="226502"/>
                </a:cubicBezTo>
                <a:cubicBezTo>
                  <a:pt x="3467363" y="219293"/>
                  <a:pt x="3707934" y="209724"/>
                  <a:pt x="3707934" y="209724"/>
                </a:cubicBezTo>
                <a:cubicBezTo>
                  <a:pt x="3772546" y="193571"/>
                  <a:pt x="3708884" y="208921"/>
                  <a:pt x="3783435" y="192946"/>
                </a:cubicBezTo>
                <a:cubicBezTo>
                  <a:pt x="3808644" y="187544"/>
                  <a:pt x="3833656" y="181224"/>
                  <a:pt x="3858936" y="176168"/>
                </a:cubicBezTo>
                <a:cubicBezTo>
                  <a:pt x="3903573" y="167241"/>
                  <a:pt x="3948523" y="159929"/>
                  <a:pt x="3993160" y="151002"/>
                </a:cubicBezTo>
                <a:cubicBezTo>
                  <a:pt x="4004466" y="148741"/>
                  <a:pt x="4015482" y="145206"/>
                  <a:pt x="4026716" y="142613"/>
                </a:cubicBezTo>
                <a:cubicBezTo>
                  <a:pt x="4051837" y="136816"/>
                  <a:pt x="4077391" y="132786"/>
                  <a:pt x="4102217" y="125835"/>
                </a:cubicBezTo>
                <a:cubicBezTo>
                  <a:pt x="4147356" y="113196"/>
                  <a:pt x="4190110" y="91018"/>
                  <a:pt x="4236440" y="83890"/>
                </a:cubicBezTo>
                <a:cubicBezTo>
                  <a:pt x="4236485" y="83883"/>
                  <a:pt x="4357155" y="66983"/>
                  <a:pt x="4387442" y="58723"/>
                </a:cubicBezTo>
                <a:cubicBezTo>
                  <a:pt x="4404504" y="54070"/>
                  <a:pt x="4420393" y="45204"/>
                  <a:pt x="4437776" y="41945"/>
                </a:cubicBezTo>
                <a:cubicBezTo>
                  <a:pt x="4465397" y="36766"/>
                  <a:pt x="4493810" y="37270"/>
                  <a:pt x="4521666" y="33556"/>
                </a:cubicBezTo>
                <a:cubicBezTo>
                  <a:pt x="4535799" y="31672"/>
                  <a:pt x="4549518" y="27335"/>
                  <a:pt x="4563611" y="25167"/>
                </a:cubicBezTo>
                <a:cubicBezTo>
                  <a:pt x="4578097" y="22938"/>
                  <a:pt x="4695646" y="8821"/>
                  <a:pt x="4706224" y="8389"/>
                </a:cubicBezTo>
                <a:cubicBezTo>
                  <a:pt x="4820812" y="3712"/>
                  <a:pt x="4935489" y="0"/>
                  <a:pt x="5050172" y="0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4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09BA8-7889-4273-BF0D-A94C714B5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648" y="6232162"/>
            <a:ext cx="4572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3">
                <a:extLst>
                  <a:ext uri="{FF2B5EF4-FFF2-40B4-BE49-F238E27FC236}">
                    <a16:creationId xmlns:a16="http://schemas.microsoft.com/office/drawing/2014/main" id="{31CF4DE7-D6E9-4FC3-9198-C07E613512F4}"/>
                  </a:ext>
                </a:extLst>
              </p:cNvPr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676656" y="76200"/>
                <a:ext cx="8162544" cy="16312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4752975" algn="l"/>
                  </a:tabLst>
                </a:pPr>
                <a:r>
                  <a:rPr lang="en-US" sz="2000" b="1" dirty="0"/>
                  <a:t>Definition 1 (perfectly rare itemset)</a:t>
                </a:r>
                <a:r>
                  <a:rPr lang="en-US" sz="2000" dirty="0"/>
                  <a:t>:  </a:t>
                </a:r>
                <a:br>
                  <a:rPr lang="en-US" sz="2000" dirty="0"/>
                </a:br>
                <a:r>
                  <a:rPr lang="en-US" sz="2000" dirty="0"/>
                  <a:t>Let there be two thresholds </a:t>
                </a:r>
                <a:r>
                  <a:rPr lang="en-US" sz="2000" dirty="0">
                    <a:solidFill>
                      <a:srgbClr val="0070C0"/>
                    </a:solidFill>
                  </a:rPr>
                  <a:t>minsup</a:t>
                </a:r>
                <a:r>
                  <a:rPr lang="en-US" sz="2000" dirty="0"/>
                  <a:t> and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maxsup</a:t>
                </a:r>
                <a:r>
                  <a:rPr lang="en-US" sz="2000" dirty="0">
                    <a:solidFill>
                      <a:srgbClr val="0070C0"/>
                    </a:solidFill>
                  </a:rPr>
                  <a:t>, </a:t>
                </a:r>
                <a:r>
                  <a:rPr lang="en-US" sz="2000" dirty="0"/>
                  <a:t>such that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maxsup</a:t>
                </a:r>
                <a:r>
                  <a:rPr lang="en-US" sz="2000" dirty="0">
                    <a:solidFill>
                      <a:srgbClr val="0070C0"/>
                    </a:solidFill>
                  </a:rPr>
                  <a:t> &gt;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minsup.  </a:t>
                </a:r>
                <a:r>
                  <a:rPr lang="en-US" sz="2000" dirty="0"/>
                  <a:t>An itemset </a:t>
                </a:r>
                <a:r>
                  <a:rPr lang="en-US" sz="2000" dirty="0">
                    <a:solidFill>
                      <a:srgbClr val="0070C0"/>
                    </a:solidFill>
                  </a:rPr>
                  <a:t>Z</a:t>
                </a:r>
                <a:r>
                  <a:rPr lang="en-US" sz="2000" dirty="0"/>
                  <a:t> is a </a:t>
                </a:r>
                <a:r>
                  <a:rPr lang="en-US" sz="2000" b="1" dirty="0"/>
                  <a:t>frequent itemset </a:t>
                </a:r>
                <a:r>
                  <a:rPr lang="en-US" sz="2000" dirty="0"/>
                  <a:t>if </a:t>
                </a:r>
                <a:r>
                  <a:rPr lang="en-US" sz="2000" dirty="0">
                    <a:solidFill>
                      <a:srgbClr val="0070C0"/>
                    </a:solidFill>
                  </a:rPr>
                  <a:t>sup(Z)</a:t>
                </a:r>
                <a14:m>
                  <m:oMath xmlns:m="http://schemas.openxmlformats.org/officeDocument/2006/math">
                    <m:r>
                      <a:rPr lang="fr-CA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 err="1">
                    <a:solidFill>
                      <a:srgbClr val="0070C0"/>
                    </a:solidFill>
                  </a:rPr>
                  <a:t>maxsup</a:t>
                </a:r>
                <a:r>
                  <a:rPr lang="en-US" sz="2000" dirty="0">
                    <a:solidFill>
                      <a:srgbClr val="0070C0"/>
                    </a:solidFill>
                  </a:rPr>
                  <a:t>.</a:t>
                </a:r>
              </a:p>
              <a:p>
                <a:pPr>
                  <a:tabLst>
                    <a:tab pos="4752975" algn="l"/>
                  </a:tabLst>
                </a:pPr>
                <a:r>
                  <a:rPr lang="en-US" sz="2000" dirty="0"/>
                  <a:t>An itemset </a:t>
                </a:r>
                <a:r>
                  <a:rPr lang="en-US" sz="2000" dirty="0">
                    <a:solidFill>
                      <a:srgbClr val="0070C0"/>
                    </a:solidFill>
                  </a:rPr>
                  <a:t>X</a:t>
                </a:r>
                <a:r>
                  <a:rPr lang="en-US" sz="2000" dirty="0"/>
                  <a:t> is a </a:t>
                </a:r>
                <a:r>
                  <a:rPr lang="en-US" sz="2000" b="1" dirty="0"/>
                  <a:t>perfectly rare itemset </a:t>
                </a:r>
                <a:r>
                  <a:rPr lang="en-US" sz="2000" dirty="0"/>
                  <a:t>if </a:t>
                </a:r>
                <a:r>
                  <a:rPr lang="en-US" sz="2000" dirty="0">
                    <a:solidFill>
                      <a:srgbClr val="0070C0"/>
                    </a:solidFill>
                  </a:rPr>
                  <a:t>sup(X)</a:t>
                </a:r>
                <a14:m>
                  <m:oMath xmlns:m="http://schemas.openxmlformats.org/officeDocument/2006/math">
                    <m:r>
                      <a:rPr lang="fr-CA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minsup, sup(X)</a:t>
                </a:r>
                <a14:m>
                  <m:oMath xmlns:m="http://schemas.openxmlformats.org/officeDocument/2006/math">
                    <m:r>
                      <a:rPr lang="fr-CA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maxsup </a:t>
                </a:r>
                <a:r>
                  <a:rPr lang="en-US" sz="2000" dirty="0"/>
                  <a:t>and for any non empty  subset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CA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fr-CA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fr-CA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fr-CA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  sup(Y)</a:t>
                </a:r>
                <a:r>
                  <a:rPr lang="fr-CA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CA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maxsup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5" name="ZoneTexte 3">
                <a:extLst>
                  <a:ext uri="{FF2B5EF4-FFF2-40B4-BE49-F238E27FC236}">
                    <a16:creationId xmlns:a16="http://schemas.microsoft.com/office/drawing/2014/main" id="{31CF4DE7-D6E9-4FC3-9198-C07E61351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676656" y="76200"/>
                <a:ext cx="8162544" cy="1631216"/>
              </a:xfrm>
              <a:prstGeom prst="rect">
                <a:avLst/>
              </a:prstGeom>
              <a:blipFill>
                <a:blip r:embed="rId8"/>
                <a:stretch>
                  <a:fillRect l="-671" t="-1859" r="-1417" b="-520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3">
            <a:extLst>
              <a:ext uri="{FF2B5EF4-FFF2-40B4-BE49-F238E27FC236}">
                <a16:creationId xmlns:a16="http://schemas.microsoft.com/office/drawing/2014/main" id="{8F877AAF-011C-4858-B01F-2D0645BAD4C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5539" y="2052264"/>
            <a:ext cx="88391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922B20A-3C15-4CEB-AFEC-AE965851751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55" t="26607" r="41367" b="19888"/>
          <a:stretch/>
        </p:blipFill>
        <p:spPr bwMode="auto">
          <a:xfrm>
            <a:off x="829005" y="1828800"/>
            <a:ext cx="748599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14AE6A16-9A65-4E9A-BE21-E49374D7279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5540" y="2052264"/>
            <a:ext cx="21955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/>
          </a:p>
        </p:txBody>
      </p:sp>
      <p:sp>
        <p:nvSpPr>
          <p:cNvPr id="10" name="Ellipse 7">
            <a:extLst>
              <a:ext uri="{FF2B5EF4-FFF2-40B4-BE49-F238E27FC236}">
                <a16:creationId xmlns:a16="http://schemas.microsoft.com/office/drawing/2014/main" id="{BE6180B2-95F1-4408-B4AB-504B4B83B9FD}"/>
              </a:ext>
            </a:extLst>
          </p:cNvPr>
          <p:cNvSpPr/>
          <p:nvPr/>
        </p:nvSpPr>
        <p:spPr>
          <a:xfrm>
            <a:off x="4259245" y="65532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lpboc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Ellipse 9">
            <a:extLst>
              <a:ext uri="{FF2B5EF4-FFF2-40B4-BE49-F238E27FC236}">
                <a16:creationId xmlns:a16="http://schemas.microsoft.com/office/drawing/2014/main" id="{B96EE1FC-2C29-4F4D-8FBA-582215324B7F}"/>
              </a:ext>
            </a:extLst>
          </p:cNvPr>
          <p:cNvSpPr/>
          <p:nvPr/>
        </p:nvSpPr>
        <p:spPr>
          <a:xfrm>
            <a:off x="2249140" y="2604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2" name="Ellipse 10">
            <a:extLst>
              <a:ext uri="{FF2B5EF4-FFF2-40B4-BE49-F238E27FC236}">
                <a16:creationId xmlns:a16="http://schemas.microsoft.com/office/drawing/2014/main" id="{8BA8C04A-0B72-45B9-9709-AF4BA5DD4B25}"/>
              </a:ext>
            </a:extLst>
          </p:cNvPr>
          <p:cNvSpPr/>
          <p:nvPr/>
        </p:nvSpPr>
        <p:spPr>
          <a:xfrm>
            <a:off x="3315940" y="2604774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3" name="Ellipse 11">
            <a:extLst>
              <a:ext uri="{FF2B5EF4-FFF2-40B4-BE49-F238E27FC236}">
                <a16:creationId xmlns:a16="http://schemas.microsoft.com/office/drawing/2014/main" id="{1A01C006-B6D8-4A89-A8D6-7B783661986B}"/>
              </a:ext>
            </a:extLst>
          </p:cNvPr>
          <p:cNvSpPr/>
          <p:nvPr/>
        </p:nvSpPr>
        <p:spPr>
          <a:xfrm>
            <a:off x="4250436" y="2604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" name="Ellipse 12">
            <a:extLst>
              <a:ext uri="{FF2B5EF4-FFF2-40B4-BE49-F238E27FC236}">
                <a16:creationId xmlns:a16="http://schemas.microsoft.com/office/drawing/2014/main" id="{B4FA2589-49CF-43BD-AB98-E48324884CC3}"/>
              </a:ext>
            </a:extLst>
          </p:cNvPr>
          <p:cNvSpPr/>
          <p:nvPr/>
        </p:nvSpPr>
        <p:spPr>
          <a:xfrm>
            <a:off x="5304676" y="2604774"/>
            <a:ext cx="685800" cy="457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5" name="Ellipse 13">
            <a:extLst>
              <a:ext uri="{FF2B5EF4-FFF2-40B4-BE49-F238E27FC236}">
                <a16:creationId xmlns:a16="http://schemas.microsoft.com/office/drawing/2014/main" id="{68ACC8D8-23FF-46C5-93FD-7889BDD65774}"/>
              </a:ext>
            </a:extLst>
          </p:cNvPr>
          <p:cNvSpPr/>
          <p:nvPr/>
        </p:nvSpPr>
        <p:spPr>
          <a:xfrm>
            <a:off x="6363940" y="2604774"/>
            <a:ext cx="685800" cy="457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Ellipse 14">
            <a:extLst>
              <a:ext uri="{FF2B5EF4-FFF2-40B4-BE49-F238E27FC236}">
                <a16:creationId xmlns:a16="http://schemas.microsoft.com/office/drawing/2014/main" id="{CCA3D93C-0FD5-44D0-86B6-8B06E587A87E}"/>
              </a:ext>
            </a:extLst>
          </p:cNvPr>
          <p:cNvSpPr/>
          <p:nvPr/>
        </p:nvSpPr>
        <p:spPr>
          <a:xfrm>
            <a:off x="829005" y="3747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</a:t>
            </a:r>
          </a:p>
        </p:txBody>
      </p:sp>
      <p:sp>
        <p:nvSpPr>
          <p:cNvPr id="17" name="Ellipse 15">
            <a:extLst>
              <a:ext uri="{FF2B5EF4-FFF2-40B4-BE49-F238E27FC236}">
                <a16:creationId xmlns:a16="http://schemas.microsoft.com/office/drawing/2014/main" id="{33C4B9A0-EA32-49D5-918B-E27C79A7577D}"/>
              </a:ext>
            </a:extLst>
          </p:cNvPr>
          <p:cNvSpPr/>
          <p:nvPr/>
        </p:nvSpPr>
        <p:spPr>
          <a:xfrm>
            <a:off x="1639540" y="37452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lb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Ellipse 16">
            <a:extLst>
              <a:ext uri="{FF2B5EF4-FFF2-40B4-BE49-F238E27FC236}">
                <a16:creationId xmlns:a16="http://schemas.microsoft.com/office/drawing/2014/main" id="{A8FBC492-5CCD-4FC5-9CAF-4BA32FC85CB9}"/>
              </a:ext>
            </a:extLst>
          </p:cNvPr>
          <p:cNvSpPr/>
          <p:nvPr/>
        </p:nvSpPr>
        <p:spPr>
          <a:xfrm>
            <a:off x="2401540" y="3745262"/>
            <a:ext cx="685800" cy="457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lo</a:t>
            </a:r>
          </a:p>
        </p:txBody>
      </p:sp>
      <p:sp>
        <p:nvSpPr>
          <p:cNvPr id="19" name="Ellipse 17">
            <a:extLst>
              <a:ext uri="{FF2B5EF4-FFF2-40B4-BE49-F238E27FC236}">
                <a16:creationId xmlns:a16="http://schemas.microsoft.com/office/drawing/2014/main" id="{57911213-9028-49D0-BCD3-B5428671B6BC}"/>
              </a:ext>
            </a:extLst>
          </p:cNvPr>
          <p:cNvSpPr/>
          <p:nvPr/>
        </p:nvSpPr>
        <p:spPr>
          <a:xfrm>
            <a:off x="3163540" y="37452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lc</a:t>
            </a:r>
          </a:p>
        </p:txBody>
      </p:sp>
      <p:sp>
        <p:nvSpPr>
          <p:cNvPr id="20" name="Ellipse 18">
            <a:extLst>
              <a:ext uri="{FF2B5EF4-FFF2-40B4-BE49-F238E27FC236}">
                <a16:creationId xmlns:a16="http://schemas.microsoft.com/office/drawing/2014/main" id="{C60AEE68-C911-4AB0-B42C-C74567B31B91}"/>
              </a:ext>
            </a:extLst>
          </p:cNvPr>
          <p:cNvSpPr/>
          <p:nvPr/>
        </p:nvSpPr>
        <p:spPr>
          <a:xfrm>
            <a:off x="3907536" y="37452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pb</a:t>
            </a:r>
          </a:p>
        </p:txBody>
      </p:sp>
      <p:sp>
        <p:nvSpPr>
          <p:cNvPr id="21" name="Ellipse 19">
            <a:extLst>
              <a:ext uri="{FF2B5EF4-FFF2-40B4-BE49-F238E27FC236}">
                <a16:creationId xmlns:a16="http://schemas.microsoft.com/office/drawing/2014/main" id="{88790474-7736-4BD2-93D5-50EF12AD9DC0}"/>
              </a:ext>
            </a:extLst>
          </p:cNvPr>
          <p:cNvSpPr/>
          <p:nvPr/>
        </p:nvSpPr>
        <p:spPr>
          <a:xfrm>
            <a:off x="4627250" y="3747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po</a:t>
            </a:r>
          </a:p>
        </p:txBody>
      </p:sp>
      <p:sp>
        <p:nvSpPr>
          <p:cNvPr id="22" name="Ellipse 20">
            <a:extLst>
              <a:ext uri="{FF2B5EF4-FFF2-40B4-BE49-F238E27FC236}">
                <a16:creationId xmlns:a16="http://schemas.microsoft.com/office/drawing/2014/main" id="{1DF12C95-E818-4F21-A753-FFA63A3608B1}"/>
              </a:ext>
            </a:extLst>
          </p:cNvPr>
          <p:cNvSpPr/>
          <p:nvPr/>
        </p:nvSpPr>
        <p:spPr>
          <a:xfrm>
            <a:off x="5449540" y="3747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23" name="Ellipse 21">
            <a:extLst>
              <a:ext uri="{FF2B5EF4-FFF2-40B4-BE49-F238E27FC236}">
                <a16:creationId xmlns:a16="http://schemas.microsoft.com/office/drawing/2014/main" id="{9CC0FB4B-7A2E-43AB-B9F9-C13047F7C64A}"/>
              </a:ext>
            </a:extLst>
          </p:cNvPr>
          <p:cNvSpPr/>
          <p:nvPr/>
        </p:nvSpPr>
        <p:spPr>
          <a:xfrm>
            <a:off x="6173858" y="3747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bo</a:t>
            </a:r>
          </a:p>
        </p:txBody>
      </p:sp>
      <p:sp>
        <p:nvSpPr>
          <p:cNvPr id="24" name="Ellipse 22">
            <a:extLst>
              <a:ext uri="{FF2B5EF4-FFF2-40B4-BE49-F238E27FC236}">
                <a16:creationId xmlns:a16="http://schemas.microsoft.com/office/drawing/2014/main" id="{2CE0E68F-8765-4E84-988B-FE0DE8C0BFC1}"/>
              </a:ext>
            </a:extLst>
          </p:cNvPr>
          <p:cNvSpPr/>
          <p:nvPr/>
        </p:nvSpPr>
        <p:spPr>
          <a:xfrm>
            <a:off x="6973540" y="3747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bc</a:t>
            </a:r>
          </a:p>
        </p:txBody>
      </p:sp>
      <p:sp>
        <p:nvSpPr>
          <p:cNvPr id="25" name="Ellipse 23">
            <a:extLst>
              <a:ext uri="{FF2B5EF4-FFF2-40B4-BE49-F238E27FC236}">
                <a16:creationId xmlns:a16="http://schemas.microsoft.com/office/drawing/2014/main" id="{BE498A5A-67FA-4F8C-8F31-81F04DA854F1}"/>
              </a:ext>
            </a:extLst>
          </p:cNvPr>
          <p:cNvSpPr/>
          <p:nvPr/>
        </p:nvSpPr>
        <p:spPr>
          <a:xfrm>
            <a:off x="7735540" y="3747774"/>
            <a:ext cx="685800" cy="457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oc</a:t>
            </a:r>
          </a:p>
        </p:txBody>
      </p:sp>
      <p:sp>
        <p:nvSpPr>
          <p:cNvPr id="26" name="Ellipse 24">
            <a:extLst>
              <a:ext uri="{FF2B5EF4-FFF2-40B4-BE49-F238E27FC236}">
                <a16:creationId xmlns:a16="http://schemas.microsoft.com/office/drawing/2014/main" id="{EA9FDB20-661D-4F9B-BF40-3EF381248BE2}"/>
              </a:ext>
            </a:extLst>
          </p:cNvPr>
          <p:cNvSpPr/>
          <p:nvPr/>
        </p:nvSpPr>
        <p:spPr>
          <a:xfrm>
            <a:off x="829005" y="4890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lpb</a:t>
            </a:r>
          </a:p>
        </p:txBody>
      </p:sp>
      <p:sp>
        <p:nvSpPr>
          <p:cNvPr id="27" name="Ellipse 25">
            <a:extLst>
              <a:ext uri="{FF2B5EF4-FFF2-40B4-BE49-F238E27FC236}">
                <a16:creationId xmlns:a16="http://schemas.microsoft.com/office/drawing/2014/main" id="{79323256-B110-45A3-A072-00E0A7E9D6E5}"/>
              </a:ext>
            </a:extLst>
          </p:cNvPr>
          <p:cNvSpPr/>
          <p:nvPr/>
        </p:nvSpPr>
        <p:spPr>
          <a:xfrm>
            <a:off x="1625305" y="4890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lpo</a:t>
            </a:r>
          </a:p>
        </p:txBody>
      </p:sp>
      <p:sp>
        <p:nvSpPr>
          <p:cNvPr id="28" name="Ellipse 26">
            <a:extLst>
              <a:ext uri="{FF2B5EF4-FFF2-40B4-BE49-F238E27FC236}">
                <a16:creationId xmlns:a16="http://schemas.microsoft.com/office/drawing/2014/main" id="{20288A8F-C5BA-45A0-B86E-379E1B15B253}"/>
              </a:ext>
            </a:extLst>
          </p:cNvPr>
          <p:cNvSpPr/>
          <p:nvPr/>
        </p:nvSpPr>
        <p:spPr>
          <a:xfrm>
            <a:off x="2401540" y="4890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lpc</a:t>
            </a:r>
          </a:p>
        </p:txBody>
      </p:sp>
      <p:sp>
        <p:nvSpPr>
          <p:cNvPr id="29" name="Ellipse 27">
            <a:extLst>
              <a:ext uri="{FF2B5EF4-FFF2-40B4-BE49-F238E27FC236}">
                <a16:creationId xmlns:a16="http://schemas.microsoft.com/office/drawing/2014/main" id="{81CA4448-B973-4750-90F9-B04CB76741C3}"/>
              </a:ext>
            </a:extLst>
          </p:cNvPr>
          <p:cNvSpPr/>
          <p:nvPr/>
        </p:nvSpPr>
        <p:spPr>
          <a:xfrm>
            <a:off x="3163540" y="4890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lbo</a:t>
            </a:r>
          </a:p>
        </p:txBody>
      </p:sp>
      <p:sp>
        <p:nvSpPr>
          <p:cNvPr id="30" name="Ellipse 28">
            <a:extLst>
              <a:ext uri="{FF2B5EF4-FFF2-40B4-BE49-F238E27FC236}">
                <a16:creationId xmlns:a16="http://schemas.microsoft.com/office/drawing/2014/main" id="{AF318EAE-0DAF-4D7D-9257-8706AC764D53}"/>
              </a:ext>
            </a:extLst>
          </p:cNvPr>
          <p:cNvSpPr/>
          <p:nvPr/>
        </p:nvSpPr>
        <p:spPr>
          <a:xfrm>
            <a:off x="3949405" y="4890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lbc</a:t>
            </a:r>
          </a:p>
        </p:txBody>
      </p:sp>
      <p:sp>
        <p:nvSpPr>
          <p:cNvPr id="31" name="Ellipse 29">
            <a:extLst>
              <a:ext uri="{FF2B5EF4-FFF2-40B4-BE49-F238E27FC236}">
                <a16:creationId xmlns:a16="http://schemas.microsoft.com/office/drawing/2014/main" id="{77B9337A-5275-4FC3-B5FC-92048BC9DB7C}"/>
              </a:ext>
            </a:extLst>
          </p:cNvPr>
          <p:cNvSpPr/>
          <p:nvPr/>
        </p:nvSpPr>
        <p:spPr>
          <a:xfrm>
            <a:off x="4685446" y="4890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loc</a:t>
            </a:r>
          </a:p>
        </p:txBody>
      </p:sp>
      <p:sp>
        <p:nvSpPr>
          <p:cNvPr id="32" name="Ellipse 30">
            <a:extLst>
              <a:ext uri="{FF2B5EF4-FFF2-40B4-BE49-F238E27FC236}">
                <a16:creationId xmlns:a16="http://schemas.microsoft.com/office/drawing/2014/main" id="{0C6AA4AE-6ADD-4318-8074-E2AF7C3A6027}"/>
              </a:ext>
            </a:extLst>
          </p:cNvPr>
          <p:cNvSpPr/>
          <p:nvPr/>
        </p:nvSpPr>
        <p:spPr>
          <a:xfrm>
            <a:off x="5488058" y="4890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pbo</a:t>
            </a:r>
          </a:p>
        </p:txBody>
      </p:sp>
      <p:sp>
        <p:nvSpPr>
          <p:cNvPr id="33" name="Ellipse 31">
            <a:extLst>
              <a:ext uri="{FF2B5EF4-FFF2-40B4-BE49-F238E27FC236}">
                <a16:creationId xmlns:a16="http://schemas.microsoft.com/office/drawing/2014/main" id="{BEDD5DEE-547E-4540-8839-149E662EE3DD}"/>
              </a:ext>
            </a:extLst>
          </p:cNvPr>
          <p:cNvSpPr/>
          <p:nvPr/>
        </p:nvSpPr>
        <p:spPr>
          <a:xfrm>
            <a:off x="6206515" y="488323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pbc</a:t>
            </a:r>
          </a:p>
        </p:txBody>
      </p:sp>
      <p:sp>
        <p:nvSpPr>
          <p:cNvPr id="34" name="Ellipse 32">
            <a:extLst>
              <a:ext uri="{FF2B5EF4-FFF2-40B4-BE49-F238E27FC236}">
                <a16:creationId xmlns:a16="http://schemas.microsoft.com/office/drawing/2014/main" id="{A0D40AAE-7840-4CFA-ACB0-D3B8B36D22C6}"/>
              </a:ext>
            </a:extLst>
          </p:cNvPr>
          <p:cNvSpPr/>
          <p:nvPr/>
        </p:nvSpPr>
        <p:spPr>
          <a:xfrm>
            <a:off x="6973540" y="488323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poc</a:t>
            </a:r>
          </a:p>
        </p:txBody>
      </p:sp>
      <p:sp>
        <p:nvSpPr>
          <p:cNvPr id="35" name="Ellipse 33">
            <a:extLst>
              <a:ext uri="{FF2B5EF4-FFF2-40B4-BE49-F238E27FC236}">
                <a16:creationId xmlns:a16="http://schemas.microsoft.com/office/drawing/2014/main" id="{22987DE5-BAAF-4ED9-A1D7-0F5950C861F5}"/>
              </a:ext>
            </a:extLst>
          </p:cNvPr>
          <p:cNvSpPr/>
          <p:nvPr/>
        </p:nvSpPr>
        <p:spPr>
          <a:xfrm>
            <a:off x="7735540" y="488323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boc</a:t>
            </a:r>
          </a:p>
        </p:txBody>
      </p:sp>
      <p:sp>
        <p:nvSpPr>
          <p:cNvPr id="36" name="Ellipse 34">
            <a:extLst>
              <a:ext uri="{FF2B5EF4-FFF2-40B4-BE49-F238E27FC236}">
                <a16:creationId xmlns:a16="http://schemas.microsoft.com/office/drawing/2014/main" id="{F4FAE469-ABE3-4198-BBED-321A53D7237A}"/>
              </a:ext>
            </a:extLst>
          </p:cNvPr>
          <p:cNvSpPr/>
          <p:nvPr/>
        </p:nvSpPr>
        <p:spPr>
          <a:xfrm>
            <a:off x="2249140" y="607553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lpbo</a:t>
            </a:r>
          </a:p>
        </p:txBody>
      </p:sp>
      <p:sp>
        <p:nvSpPr>
          <p:cNvPr id="37" name="Ellipse 35">
            <a:extLst>
              <a:ext uri="{FF2B5EF4-FFF2-40B4-BE49-F238E27FC236}">
                <a16:creationId xmlns:a16="http://schemas.microsoft.com/office/drawing/2014/main" id="{2EE3E0FC-54C9-43FA-A264-5716F5900552}"/>
              </a:ext>
            </a:extLst>
          </p:cNvPr>
          <p:cNvSpPr/>
          <p:nvPr/>
        </p:nvSpPr>
        <p:spPr>
          <a:xfrm>
            <a:off x="3246020" y="608139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lpbc</a:t>
            </a:r>
          </a:p>
        </p:txBody>
      </p:sp>
      <p:sp>
        <p:nvSpPr>
          <p:cNvPr id="38" name="Ellipse 36">
            <a:extLst>
              <a:ext uri="{FF2B5EF4-FFF2-40B4-BE49-F238E27FC236}">
                <a16:creationId xmlns:a16="http://schemas.microsoft.com/office/drawing/2014/main" id="{5461E168-FD0A-418C-8722-5A2E937A1A75}"/>
              </a:ext>
            </a:extLst>
          </p:cNvPr>
          <p:cNvSpPr/>
          <p:nvPr/>
        </p:nvSpPr>
        <p:spPr>
          <a:xfrm>
            <a:off x="4259245" y="608139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lpoc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9" name="Ellipse 37">
            <a:extLst>
              <a:ext uri="{FF2B5EF4-FFF2-40B4-BE49-F238E27FC236}">
                <a16:creationId xmlns:a16="http://schemas.microsoft.com/office/drawing/2014/main" id="{1696FF4E-49FE-4ACE-AF43-1024411E970F}"/>
              </a:ext>
            </a:extLst>
          </p:cNvPr>
          <p:cNvSpPr/>
          <p:nvPr/>
        </p:nvSpPr>
        <p:spPr>
          <a:xfrm>
            <a:off x="5296302" y="607553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lboc</a:t>
            </a:r>
          </a:p>
        </p:txBody>
      </p:sp>
      <p:sp>
        <p:nvSpPr>
          <p:cNvPr id="40" name="Ellipse 38">
            <a:extLst>
              <a:ext uri="{FF2B5EF4-FFF2-40B4-BE49-F238E27FC236}">
                <a16:creationId xmlns:a16="http://schemas.microsoft.com/office/drawing/2014/main" id="{F6E9A684-8184-4B05-9026-3339AE417F83}"/>
              </a:ext>
            </a:extLst>
          </p:cNvPr>
          <p:cNvSpPr/>
          <p:nvPr/>
        </p:nvSpPr>
        <p:spPr>
          <a:xfrm>
            <a:off x="6287740" y="608139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pboc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Ellipse 39">
                <a:extLst>
                  <a:ext uri="{FF2B5EF4-FFF2-40B4-BE49-F238E27FC236}">
                    <a16:creationId xmlns:a16="http://schemas.microsoft.com/office/drawing/2014/main" id="{7B38CA82-F596-4565-93E1-693C1E3C169A}"/>
                  </a:ext>
                </a:extLst>
              </p:cNvPr>
              <p:cNvSpPr/>
              <p:nvPr/>
            </p:nvSpPr>
            <p:spPr>
              <a:xfrm>
                <a:off x="4259245" y="1905000"/>
                <a:ext cx="685800" cy="457200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3600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∅</m:t>
                      </m:r>
                    </m:oMath>
                  </m:oMathPara>
                </a14:m>
                <a:endParaRPr lang="en-US" sz="1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Ellipse 39">
                <a:extLst>
                  <a:ext uri="{FF2B5EF4-FFF2-40B4-BE49-F238E27FC236}">
                    <a16:creationId xmlns:a16="http://schemas.microsoft.com/office/drawing/2014/main" id="{7B38CA82-F596-4565-93E1-693C1E3C16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245" y="1905000"/>
                <a:ext cx="685800" cy="45720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ZoneTexte 6">
            <a:extLst>
              <a:ext uri="{FF2B5EF4-FFF2-40B4-BE49-F238E27FC236}">
                <a16:creationId xmlns:a16="http://schemas.microsoft.com/office/drawing/2014/main" id="{4CDFEA18-9898-492E-83CA-31D1EA42883A}"/>
              </a:ext>
            </a:extLst>
          </p:cNvPr>
          <p:cNvSpPr txBox="1"/>
          <p:nvPr/>
        </p:nvSpPr>
        <p:spPr>
          <a:xfrm>
            <a:off x="7697440" y="2842054"/>
            <a:ext cx="14097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frequent itemsets</a:t>
            </a:r>
          </a:p>
        </p:txBody>
      </p:sp>
      <p:sp>
        <p:nvSpPr>
          <p:cNvPr id="44" name="ZoneTexte 40">
            <a:extLst>
              <a:ext uri="{FF2B5EF4-FFF2-40B4-BE49-F238E27FC236}">
                <a16:creationId xmlns:a16="http://schemas.microsoft.com/office/drawing/2014/main" id="{DBB024D7-AA84-463F-B571-AEFBE342CAAA}"/>
              </a:ext>
            </a:extLst>
          </p:cNvPr>
          <p:cNvSpPr txBox="1"/>
          <p:nvPr/>
        </p:nvSpPr>
        <p:spPr>
          <a:xfrm>
            <a:off x="7346584" y="5641612"/>
            <a:ext cx="173661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Perfectly rare</a:t>
            </a:r>
          </a:p>
          <a:p>
            <a:r>
              <a:rPr lang="en-US" b="1" dirty="0"/>
              <a:t>itemsets</a:t>
            </a:r>
          </a:p>
        </p:txBody>
      </p:sp>
      <p:sp>
        <p:nvSpPr>
          <p:cNvPr id="45" name="ZoneTexte 5">
            <a:extLst>
              <a:ext uri="{FF2B5EF4-FFF2-40B4-BE49-F238E27FC236}">
                <a16:creationId xmlns:a16="http://schemas.microsoft.com/office/drawing/2014/main" id="{0576D751-D46E-4BCD-96E9-36A1F2DEDFF3}"/>
              </a:ext>
            </a:extLst>
          </p:cNvPr>
          <p:cNvSpPr txBox="1"/>
          <p:nvPr/>
        </p:nvSpPr>
        <p:spPr>
          <a:xfrm>
            <a:off x="-10489" y="5264713"/>
            <a:ext cx="1371600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 = lemon</a:t>
            </a:r>
          </a:p>
          <a:p>
            <a:r>
              <a:rPr lang="en-US" dirty="0"/>
              <a:t>p = pasta</a:t>
            </a:r>
          </a:p>
          <a:p>
            <a:r>
              <a:rPr lang="en-US" dirty="0"/>
              <a:t>b = bread</a:t>
            </a:r>
          </a:p>
          <a:p>
            <a:r>
              <a:rPr lang="en-US" dirty="0"/>
              <a:t>0 = orange</a:t>
            </a:r>
          </a:p>
          <a:p>
            <a:r>
              <a:rPr lang="en-US" dirty="0"/>
              <a:t>c = cake</a:t>
            </a:r>
          </a:p>
        </p:txBody>
      </p:sp>
      <p:sp>
        <p:nvSpPr>
          <p:cNvPr id="47" name="ZoneTexte 3">
            <a:extLst>
              <a:ext uri="{FF2B5EF4-FFF2-40B4-BE49-F238E27FC236}">
                <a16:creationId xmlns:a16="http://schemas.microsoft.com/office/drawing/2014/main" id="{C71E9E5A-FDD3-4CD7-999F-D6F9F1D145C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2369" y="2227605"/>
            <a:ext cx="259080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2000" b="1" dirty="0" err="1">
                <a:solidFill>
                  <a:srgbClr val="0070C0"/>
                </a:solidFill>
              </a:rPr>
              <a:t>maxsup</a:t>
            </a:r>
            <a:r>
              <a:rPr lang="fr-CA" sz="2000" b="1" dirty="0">
                <a:solidFill>
                  <a:srgbClr val="0070C0"/>
                </a:solidFill>
              </a:rPr>
              <a:t> = </a:t>
            </a:r>
            <a:r>
              <a:rPr lang="fr-CA" sz="2000" b="1" dirty="0">
                <a:solidFill>
                  <a:srgbClr val="FF0000"/>
                </a:solidFill>
              </a:rPr>
              <a:t>3.1</a:t>
            </a:r>
          </a:p>
          <a:p>
            <a:r>
              <a:rPr lang="fr-CA" sz="2000" b="1" dirty="0">
                <a:solidFill>
                  <a:srgbClr val="0070C0"/>
                </a:solidFill>
              </a:rPr>
              <a:t>minsup = </a:t>
            </a:r>
            <a:r>
              <a:rPr lang="fr-CA" sz="2000" b="1" dirty="0">
                <a:solidFill>
                  <a:srgbClr val="FF0000"/>
                </a:solidFill>
              </a:rPr>
              <a:t>1.1</a:t>
            </a:r>
            <a:endParaRPr lang="fr-CA" sz="2000" dirty="0">
              <a:solidFill>
                <a:srgbClr val="FF0000"/>
              </a:solidFill>
            </a:endParaRPr>
          </a:p>
        </p:txBody>
      </p:sp>
      <p:sp>
        <p:nvSpPr>
          <p:cNvPr id="48" name="Ellipse 10">
            <a:extLst>
              <a:ext uri="{FF2B5EF4-FFF2-40B4-BE49-F238E27FC236}">
                <a16:creationId xmlns:a16="http://schemas.microsoft.com/office/drawing/2014/main" id="{6D192B94-D7E5-441B-94E6-40C64B1FFC98}"/>
              </a:ext>
            </a:extLst>
          </p:cNvPr>
          <p:cNvSpPr/>
          <p:nvPr/>
        </p:nvSpPr>
        <p:spPr>
          <a:xfrm>
            <a:off x="2237626" y="2596363"/>
            <a:ext cx="685800" cy="457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7B925F6-7F4A-4AFE-9EF3-A857E95DC1AE}"/>
              </a:ext>
            </a:extLst>
          </p:cNvPr>
          <p:cNvSpPr txBox="1"/>
          <p:nvPr/>
        </p:nvSpPr>
        <p:spPr>
          <a:xfrm>
            <a:off x="1874662" y="3003078"/>
            <a:ext cx="1084545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fr-CA" sz="1600" dirty="0"/>
              <a:t>Support 3</a:t>
            </a:r>
            <a:endParaRPr lang="en-US" sz="16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A695792-33A6-4724-90ED-4DBBDC385167}"/>
              </a:ext>
            </a:extLst>
          </p:cNvPr>
          <p:cNvSpPr txBox="1"/>
          <p:nvPr/>
        </p:nvSpPr>
        <p:spPr>
          <a:xfrm>
            <a:off x="5142357" y="2968897"/>
            <a:ext cx="1084545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fr-CA" sz="1600" dirty="0"/>
              <a:t>Support 3</a:t>
            </a:r>
            <a:endParaRPr lang="en-US" sz="16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F16A593-B522-4D2C-BC6C-0FCE3EB4E363}"/>
              </a:ext>
            </a:extLst>
          </p:cNvPr>
          <p:cNvSpPr txBox="1"/>
          <p:nvPr/>
        </p:nvSpPr>
        <p:spPr>
          <a:xfrm>
            <a:off x="6389973" y="2940949"/>
            <a:ext cx="1084545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fr-CA" sz="1600" dirty="0"/>
              <a:t>Support 2</a:t>
            </a:r>
            <a:endParaRPr lang="en-US" sz="16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C712B13-F3F2-4D79-A7AD-23FFE2769AD9}"/>
              </a:ext>
            </a:extLst>
          </p:cNvPr>
          <p:cNvSpPr txBox="1"/>
          <p:nvPr/>
        </p:nvSpPr>
        <p:spPr>
          <a:xfrm>
            <a:off x="7655275" y="4111305"/>
            <a:ext cx="1084545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fr-CA" sz="1600" dirty="0"/>
              <a:t>Support 2</a:t>
            </a:r>
            <a:endParaRPr lang="en-US" sz="16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0AFE8E9-A0E8-4EF8-A118-2FA6CCA71573}"/>
              </a:ext>
            </a:extLst>
          </p:cNvPr>
          <p:cNvSpPr txBox="1"/>
          <p:nvPr/>
        </p:nvSpPr>
        <p:spPr>
          <a:xfrm>
            <a:off x="2269624" y="4119893"/>
            <a:ext cx="1084545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fr-CA" sz="1600" dirty="0"/>
              <a:t>Support 2</a:t>
            </a:r>
            <a:endParaRPr lang="en-US" sz="1600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15997859-74DA-4C6E-B729-C6C00BAFC238}"/>
              </a:ext>
            </a:extLst>
          </p:cNvPr>
          <p:cNvSpPr/>
          <p:nvPr/>
        </p:nvSpPr>
        <p:spPr>
          <a:xfrm>
            <a:off x="2751589" y="2114026"/>
            <a:ext cx="5050172" cy="1098957"/>
          </a:xfrm>
          <a:custGeom>
            <a:avLst/>
            <a:gdLst>
              <a:gd name="connsiteX0" fmla="*/ 0 w 5050172"/>
              <a:gd name="connsiteY0" fmla="*/ 159391 h 1098957"/>
              <a:gd name="connsiteX1" fmla="*/ 41945 w 5050172"/>
              <a:gd name="connsiteY1" fmla="*/ 192946 h 1098957"/>
              <a:gd name="connsiteX2" fmla="*/ 58723 w 5050172"/>
              <a:gd name="connsiteY2" fmla="*/ 218113 h 1098957"/>
              <a:gd name="connsiteX3" fmla="*/ 83890 w 5050172"/>
              <a:gd name="connsiteY3" fmla="*/ 243280 h 1098957"/>
              <a:gd name="connsiteX4" fmla="*/ 109057 w 5050172"/>
              <a:gd name="connsiteY4" fmla="*/ 276836 h 1098957"/>
              <a:gd name="connsiteX5" fmla="*/ 142613 w 5050172"/>
              <a:gd name="connsiteY5" fmla="*/ 302003 h 1098957"/>
              <a:gd name="connsiteX6" fmla="*/ 184558 w 5050172"/>
              <a:gd name="connsiteY6" fmla="*/ 352337 h 1098957"/>
              <a:gd name="connsiteX7" fmla="*/ 209725 w 5050172"/>
              <a:gd name="connsiteY7" fmla="*/ 377504 h 1098957"/>
              <a:gd name="connsiteX8" fmla="*/ 260059 w 5050172"/>
              <a:gd name="connsiteY8" fmla="*/ 444616 h 1098957"/>
              <a:gd name="connsiteX9" fmla="*/ 276837 w 5050172"/>
              <a:gd name="connsiteY9" fmla="*/ 486561 h 1098957"/>
              <a:gd name="connsiteX10" fmla="*/ 293615 w 5050172"/>
              <a:gd name="connsiteY10" fmla="*/ 511728 h 1098957"/>
              <a:gd name="connsiteX11" fmla="*/ 310393 w 5050172"/>
              <a:gd name="connsiteY11" fmla="*/ 553673 h 1098957"/>
              <a:gd name="connsiteX12" fmla="*/ 327171 w 5050172"/>
              <a:gd name="connsiteY12" fmla="*/ 578840 h 1098957"/>
              <a:gd name="connsiteX13" fmla="*/ 343949 w 5050172"/>
              <a:gd name="connsiteY13" fmla="*/ 637563 h 1098957"/>
              <a:gd name="connsiteX14" fmla="*/ 360727 w 5050172"/>
              <a:gd name="connsiteY14" fmla="*/ 679508 h 1098957"/>
              <a:gd name="connsiteX15" fmla="*/ 369116 w 5050172"/>
              <a:gd name="connsiteY15" fmla="*/ 721453 h 1098957"/>
              <a:gd name="connsiteX16" fmla="*/ 385894 w 5050172"/>
              <a:gd name="connsiteY16" fmla="*/ 755009 h 1098957"/>
              <a:gd name="connsiteX17" fmla="*/ 394283 w 5050172"/>
              <a:gd name="connsiteY17" fmla="*/ 780176 h 1098957"/>
              <a:gd name="connsiteX18" fmla="*/ 402672 w 5050172"/>
              <a:gd name="connsiteY18" fmla="*/ 813732 h 1098957"/>
              <a:gd name="connsiteX19" fmla="*/ 411061 w 5050172"/>
              <a:gd name="connsiteY19" fmla="*/ 838899 h 1098957"/>
              <a:gd name="connsiteX20" fmla="*/ 419450 w 5050172"/>
              <a:gd name="connsiteY20" fmla="*/ 880844 h 1098957"/>
              <a:gd name="connsiteX21" fmla="*/ 453005 w 5050172"/>
              <a:gd name="connsiteY21" fmla="*/ 956345 h 1098957"/>
              <a:gd name="connsiteX22" fmla="*/ 503339 w 5050172"/>
              <a:gd name="connsiteY22" fmla="*/ 998290 h 1098957"/>
              <a:gd name="connsiteX23" fmla="*/ 536895 w 5050172"/>
              <a:gd name="connsiteY23" fmla="*/ 1015068 h 1098957"/>
              <a:gd name="connsiteX24" fmla="*/ 570451 w 5050172"/>
              <a:gd name="connsiteY24" fmla="*/ 1040235 h 1098957"/>
              <a:gd name="connsiteX25" fmla="*/ 595618 w 5050172"/>
              <a:gd name="connsiteY25" fmla="*/ 1048624 h 1098957"/>
              <a:gd name="connsiteX26" fmla="*/ 679508 w 5050172"/>
              <a:gd name="connsiteY26" fmla="*/ 1082180 h 1098957"/>
              <a:gd name="connsiteX27" fmla="*/ 805343 w 5050172"/>
              <a:gd name="connsiteY27" fmla="*/ 1098957 h 1098957"/>
              <a:gd name="connsiteX28" fmla="*/ 1006679 w 5050172"/>
              <a:gd name="connsiteY28" fmla="*/ 1090568 h 1098957"/>
              <a:gd name="connsiteX29" fmla="*/ 1048624 w 5050172"/>
              <a:gd name="connsiteY29" fmla="*/ 1082180 h 1098957"/>
              <a:gd name="connsiteX30" fmla="*/ 1107347 w 5050172"/>
              <a:gd name="connsiteY30" fmla="*/ 1065402 h 1098957"/>
              <a:gd name="connsiteX31" fmla="*/ 1149292 w 5050172"/>
              <a:gd name="connsiteY31" fmla="*/ 1048624 h 1098957"/>
              <a:gd name="connsiteX32" fmla="*/ 1208015 w 5050172"/>
              <a:gd name="connsiteY32" fmla="*/ 1031846 h 1098957"/>
              <a:gd name="connsiteX33" fmla="*/ 1258349 w 5050172"/>
              <a:gd name="connsiteY33" fmla="*/ 998290 h 1098957"/>
              <a:gd name="connsiteX34" fmla="*/ 1283516 w 5050172"/>
              <a:gd name="connsiteY34" fmla="*/ 989901 h 1098957"/>
              <a:gd name="connsiteX35" fmla="*/ 1317072 w 5050172"/>
              <a:gd name="connsiteY35" fmla="*/ 964734 h 1098957"/>
              <a:gd name="connsiteX36" fmla="*/ 1367405 w 5050172"/>
              <a:gd name="connsiteY36" fmla="*/ 906011 h 1098957"/>
              <a:gd name="connsiteX37" fmla="*/ 1400961 w 5050172"/>
              <a:gd name="connsiteY37" fmla="*/ 855677 h 1098957"/>
              <a:gd name="connsiteX38" fmla="*/ 1434517 w 5050172"/>
              <a:gd name="connsiteY38" fmla="*/ 755009 h 1098957"/>
              <a:gd name="connsiteX39" fmla="*/ 1451295 w 5050172"/>
              <a:gd name="connsiteY39" fmla="*/ 696286 h 1098957"/>
              <a:gd name="connsiteX40" fmla="*/ 1476462 w 5050172"/>
              <a:gd name="connsiteY40" fmla="*/ 671119 h 1098957"/>
              <a:gd name="connsiteX41" fmla="*/ 1493240 w 5050172"/>
              <a:gd name="connsiteY41" fmla="*/ 645952 h 1098957"/>
              <a:gd name="connsiteX42" fmla="*/ 1535185 w 5050172"/>
              <a:gd name="connsiteY42" fmla="*/ 604007 h 1098957"/>
              <a:gd name="connsiteX43" fmla="*/ 1577130 w 5050172"/>
              <a:gd name="connsiteY43" fmla="*/ 562062 h 1098957"/>
              <a:gd name="connsiteX44" fmla="*/ 1593908 w 5050172"/>
              <a:gd name="connsiteY44" fmla="*/ 536895 h 1098957"/>
              <a:gd name="connsiteX45" fmla="*/ 1644242 w 5050172"/>
              <a:gd name="connsiteY45" fmla="*/ 503339 h 1098957"/>
              <a:gd name="connsiteX46" fmla="*/ 1694576 w 5050172"/>
              <a:gd name="connsiteY46" fmla="*/ 478172 h 1098957"/>
              <a:gd name="connsiteX47" fmla="*/ 1736521 w 5050172"/>
              <a:gd name="connsiteY47" fmla="*/ 469783 h 1098957"/>
              <a:gd name="connsiteX48" fmla="*/ 1761688 w 5050172"/>
              <a:gd name="connsiteY48" fmla="*/ 461394 h 1098957"/>
              <a:gd name="connsiteX49" fmla="*/ 1803633 w 5050172"/>
              <a:gd name="connsiteY49" fmla="*/ 444616 h 1098957"/>
              <a:gd name="connsiteX50" fmla="*/ 1862356 w 5050172"/>
              <a:gd name="connsiteY50" fmla="*/ 436227 h 1098957"/>
              <a:gd name="connsiteX51" fmla="*/ 1946246 w 5050172"/>
              <a:gd name="connsiteY51" fmla="*/ 419449 h 1098957"/>
              <a:gd name="connsiteX52" fmla="*/ 1979802 w 5050172"/>
              <a:gd name="connsiteY52" fmla="*/ 402671 h 1098957"/>
              <a:gd name="connsiteX53" fmla="*/ 2055303 w 5050172"/>
              <a:gd name="connsiteY53" fmla="*/ 385893 h 1098957"/>
              <a:gd name="connsiteX54" fmla="*/ 2172749 w 5050172"/>
              <a:gd name="connsiteY54" fmla="*/ 360726 h 1098957"/>
              <a:gd name="connsiteX55" fmla="*/ 2206305 w 5050172"/>
              <a:gd name="connsiteY55" fmla="*/ 352337 h 1098957"/>
              <a:gd name="connsiteX56" fmla="*/ 2323750 w 5050172"/>
              <a:gd name="connsiteY56" fmla="*/ 335559 h 1098957"/>
              <a:gd name="connsiteX57" fmla="*/ 2365695 w 5050172"/>
              <a:gd name="connsiteY57" fmla="*/ 327170 h 1098957"/>
              <a:gd name="connsiteX58" fmla="*/ 2457974 w 5050172"/>
              <a:gd name="connsiteY58" fmla="*/ 318781 h 1098957"/>
              <a:gd name="connsiteX59" fmla="*/ 2608976 w 5050172"/>
              <a:gd name="connsiteY59" fmla="*/ 302003 h 1098957"/>
              <a:gd name="connsiteX60" fmla="*/ 2751589 w 5050172"/>
              <a:gd name="connsiteY60" fmla="*/ 285225 h 1098957"/>
              <a:gd name="connsiteX61" fmla="*/ 2877424 w 5050172"/>
              <a:gd name="connsiteY61" fmla="*/ 276836 h 1098957"/>
              <a:gd name="connsiteX62" fmla="*/ 2902591 w 5050172"/>
              <a:gd name="connsiteY62" fmla="*/ 268447 h 1098957"/>
              <a:gd name="connsiteX63" fmla="*/ 3238150 w 5050172"/>
              <a:gd name="connsiteY63" fmla="*/ 243280 h 1098957"/>
              <a:gd name="connsiteX64" fmla="*/ 3347207 w 5050172"/>
              <a:gd name="connsiteY64" fmla="*/ 226502 h 1098957"/>
              <a:gd name="connsiteX65" fmla="*/ 3707934 w 5050172"/>
              <a:gd name="connsiteY65" fmla="*/ 209724 h 1098957"/>
              <a:gd name="connsiteX66" fmla="*/ 3783435 w 5050172"/>
              <a:gd name="connsiteY66" fmla="*/ 192946 h 1098957"/>
              <a:gd name="connsiteX67" fmla="*/ 3858936 w 5050172"/>
              <a:gd name="connsiteY67" fmla="*/ 176168 h 1098957"/>
              <a:gd name="connsiteX68" fmla="*/ 3993160 w 5050172"/>
              <a:gd name="connsiteY68" fmla="*/ 151002 h 1098957"/>
              <a:gd name="connsiteX69" fmla="*/ 4026716 w 5050172"/>
              <a:gd name="connsiteY69" fmla="*/ 142613 h 1098957"/>
              <a:gd name="connsiteX70" fmla="*/ 4102217 w 5050172"/>
              <a:gd name="connsiteY70" fmla="*/ 125835 h 1098957"/>
              <a:gd name="connsiteX71" fmla="*/ 4236440 w 5050172"/>
              <a:gd name="connsiteY71" fmla="*/ 83890 h 1098957"/>
              <a:gd name="connsiteX72" fmla="*/ 4387442 w 5050172"/>
              <a:gd name="connsiteY72" fmla="*/ 58723 h 1098957"/>
              <a:gd name="connsiteX73" fmla="*/ 4437776 w 5050172"/>
              <a:gd name="connsiteY73" fmla="*/ 41945 h 1098957"/>
              <a:gd name="connsiteX74" fmla="*/ 4521666 w 5050172"/>
              <a:gd name="connsiteY74" fmla="*/ 33556 h 1098957"/>
              <a:gd name="connsiteX75" fmla="*/ 4563611 w 5050172"/>
              <a:gd name="connsiteY75" fmla="*/ 25167 h 1098957"/>
              <a:gd name="connsiteX76" fmla="*/ 4706224 w 5050172"/>
              <a:gd name="connsiteY76" fmla="*/ 8389 h 1098957"/>
              <a:gd name="connsiteX77" fmla="*/ 5050172 w 5050172"/>
              <a:gd name="connsiteY77" fmla="*/ 0 h 109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050172" h="1098957">
                <a:moveTo>
                  <a:pt x="0" y="159391"/>
                </a:moveTo>
                <a:cubicBezTo>
                  <a:pt x="13982" y="170576"/>
                  <a:pt x="29284" y="180285"/>
                  <a:pt x="41945" y="192946"/>
                </a:cubicBezTo>
                <a:cubicBezTo>
                  <a:pt x="49074" y="200075"/>
                  <a:pt x="52268" y="210368"/>
                  <a:pt x="58723" y="218113"/>
                </a:cubicBezTo>
                <a:cubicBezTo>
                  <a:pt x="66318" y="227227"/>
                  <a:pt x="76169" y="234272"/>
                  <a:pt x="83890" y="243280"/>
                </a:cubicBezTo>
                <a:cubicBezTo>
                  <a:pt x="92989" y="253896"/>
                  <a:pt x="99170" y="266949"/>
                  <a:pt x="109057" y="276836"/>
                </a:cubicBezTo>
                <a:cubicBezTo>
                  <a:pt x="118944" y="286723"/>
                  <a:pt x="131997" y="292904"/>
                  <a:pt x="142613" y="302003"/>
                </a:cubicBezTo>
                <a:cubicBezTo>
                  <a:pt x="185503" y="338766"/>
                  <a:pt x="152196" y="313503"/>
                  <a:pt x="184558" y="352337"/>
                </a:cubicBezTo>
                <a:cubicBezTo>
                  <a:pt x="192153" y="361451"/>
                  <a:pt x="202829" y="367850"/>
                  <a:pt x="209725" y="377504"/>
                </a:cubicBezTo>
                <a:cubicBezTo>
                  <a:pt x="269356" y="460987"/>
                  <a:pt x="172404" y="356961"/>
                  <a:pt x="260059" y="444616"/>
                </a:cubicBezTo>
                <a:cubicBezTo>
                  <a:pt x="265652" y="458598"/>
                  <a:pt x="270103" y="473092"/>
                  <a:pt x="276837" y="486561"/>
                </a:cubicBezTo>
                <a:cubicBezTo>
                  <a:pt x="281346" y="495579"/>
                  <a:pt x="289106" y="502710"/>
                  <a:pt x="293615" y="511728"/>
                </a:cubicBezTo>
                <a:cubicBezTo>
                  <a:pt x="300349" y="525197"/>
                  <a:pt x="303659" y="540204"/>
                  <a:pt x="310393" y="553673"/>
                </a:cubicBezTo>
                <a:cubicBezTo>
                  <a:pt x="314902" y="562691"/>
                  <a:pt x="322662" y="569822"/>
                  <a:pt x="327171" y="578840"/>
                </a:cubicBezTo>
                <a:cubicBezTo>
                  <a:pt x="335250" y="594998"/>
                  <a:pt x="338573" y="621436"/>
                  <a:pt x="343949" y="637563"/>
                </a:cubicBezTo>
                <a:cubicBezTo>
                  <a:pt x="348711" y="651849"/>
                  <a:pt x="356400" y="665084"/>
                  <a:pt x="360727" y="679508"/>
                </a:cubicBezTo>
                <a:cubicBezTo>
                  <a:pt x="364824" y="693165"/>
                  <a:pt x="364607" y="707926"/>
                  <a:pt x="369116" y="721453"/>
                </a:cubicBezTo>
                <a:cubicBezTo>
                  <a:pt x="373071" y="733317"/>
                  <a:pt x="380968" y="743515"/>
                  <a:pt x="385894" y="755009"/>
                </a:cubicBezTo>
                <a:cubicBezTo>
                  <a:pt x="389377" y="763137"/>
                  <a:pt x="391854" y="771673"/>
                  <a:pt x="394283" y="780176"/>
                </a:cubicBezTo>
                <a:cubicBezTo>
                  <a:pt x="397450" y="791262"/>
                  <a:pt x="399505" y="802646"/>
                  <a:pt x="402672" y="813732"/>
                </a:cubicBezTo>
                <a:cubicBezTo>
                  <a:pt x="405101" y="822235"/>
                  <a:pt x="408916" y="830320"/>
                  <a:pt x="411061" y="838899"/>
                </a:cubicBezTo>
                <a:cubicBezTo>
                  <a:pt x="414519" y="852732"/>
                  <a:pt x="415698" y="867088"/>
                  <a:pt x="419450" y="880844"/>
                </a:cubicBezTo>
                <a:cubicBezTo>
                  <a:pt x="428347" y="913465"/>
                  <a:pt x="432729" y="932013"/>
                  <a:pt x="453005" y="956345"/>
                </a:cubicBezTo>
                <a:cubicBezTo>
                  <a:pt x="468778" y="975273"/>
                  <a:pt x="482343" y="986292"/>
                  <a:pt x="503339" y="998290"/>
                </a:cubicBezTo>
                <a:cubicBezTo>
                  <a:pt x="514197" y="1004495"/>
                  <a:pt x="526290" y="1008440"/>
                  <a:pt x="536895" y="1015068"/>
                </a:cubicBezTo>
                <a:cubicBezTo>
                  <a:pt x="548751" y="1022478"/>
                  <a:pt x="558312" y="1033298"/>
                  <a:pt x="570451" y="1040235"/>
                </a:cubicBezTo>
                <a:cubicBezTo>
                  <a:pt x="578129" y="1044622"/>
                  <a:pt x="587490" y="1045141"/>
                  <a:pt x="595618" y="1048624"/>
                </a:cubicBezTo>
                <a:cubicBezTo>
                  <a:pt x="626426" y="1061827"/>
                  <a:pt x="643567" y="1077688"/>
                  <a:pt x="679508" y="1082180"/>
                </a:cubicBezTo>
                <a:cubicBezTo>
                  <a:pt x="766240" y="1093020"/>
                  <a:pt x="724302" y="1087380"/>
                  <a:pt x="805343" y="1098957"/>
                </a:cubicBezTo>
                <a:cubicBezTo>
                  <a:pt x="872455" y="1096161"/>
                  <a:pt x="939668" y="1095189"/>
                  <a:pt x="1006679" y="1090568"/>
                </a:cubicBezTo>
                <a:cubicBezTo>
                  <a:pt x="1020904" y="1089587"/>
                  <a:pt x="1034705" y="1085273"/>
                  <a:pt x="1048624" y="1082180"/>
                </a:cubicBezTo>
                <a:cubicBezTo>
                  <a:pt x="1070257" y="1077373"/>
                  <a:pt x="1086966" y="1073045"/>
                  <a:pt x="1107347" y="1065402"/>
                </a:cubicBezTo>
                <a:cubicBezTo>
                  <a:pt x="1121447" y="1060115"/>
                  <a:pt x="1135006" y="1053386"/>
                  <a:pt x="1149292" y="1048624"/>
                </a:cubicBezTo>
                <a:cubicBezTo>
                  <a:pt x="1168605" y="1042186"/>
                  <a:pt x="1188441" y="1037439"/>
                  <a:pt x="1208015" y="1031846"/>
                </a:cubicBezTo>
                <a:cubicBezTo>
                  <a:pt x="1224793" y="1020661"/>
                  <a:pt x="1240722" y="1008083"/>
                  <a:pt x="1258349" y="998290"/>
                </a:cubicBezTo>
                <a:cubicBezTo>
                  <a:pt x="1266079" y="993996"/>
                  <a:pt x="1275838" y="994288"/>
                  <a:pt x="1283516" y="989901"/>
                </a:cubicBezTo>
                <a:cubicBezTo>
                  <a:pt x="1295655" y="982964"/>
                  <a:pt x="1306456" y="973833"/>
                  <a:pt x="1317072" y="964734"/>
                </a:cubicBezTo>
                <a:cubicBezTo>
                  <a:pt x="1338798" y="946111"/>
                  <a:pt x="1350827" y="929694"/>
                  <a:pt x="1367405" y="906011"/>
                </a:cubicBezTo>
                <a:cubicBezTo>
                  <a:pt x="1378969" y="889491"/>
                  <a:pt x="1391943" y="873713"/>
                  <a:pt x="1400961" y="855677"/>
                </a:cubicBezTo>
                <a:cubicBezTo>
                  <a:pt x="1428051" y="801496"/>
                  <a:pt x="1414706" y="834253"/>
                  <a:pt x="1434517" y="755009"/>
                </a:cubicBezTo>
                <a:cubicBezTo>
                  <a:pt x="1435636" y="750534"/>
                  <a:pt x="1446481" y="703507"/>
                  <a:pt x="1451295" y="696286"/>
                </a:cubicBezTo>
                <a:cubicBezTo>
                  <a:pt x="1457876" y="686415"/>
                  <a:pt x="1468867" y="680233"/>
                  <a:pt x="1476462" y="671119"/>
                </a:cubicBezTo>
                <a:cubicBezTo>
                  <a:pt x="1482917" y="663374"/>
                  <a:pt x="1486601" y="653540"/>
                  <a:pt x="1493240" y="645952"/>
                </a:cubicBezTo>
                <a:cubicBezTo>
                  <a:pt x="1506261" y="631071"/>
                  <a:pt x="1522164" y="618888"/>
                  <a:pt x="1535185" y="604007"/>
                </a:cubicBezTo>
                <a:cubicBezTo>
                  <a:pt x="1574334" y="559266"/>
                  <a:pt x="1526796" y="595618"/>
                  <a:pt x="1577130" y="562062"/>
                </a:cubicBezTo>
                <a:cubicBezTo>
                  <a:pt x="1582723" y="553673"/>
                  <a:pt x="1586320" y="543534"/>
                  <a:pt x="1593908" y="536895"/>
                </a:cubicBezTo>
                <a:cubicBezTo>
                  <a:pt x="1609083" y="523616"/>
                  <a:pt x="1627464" y="514524"/>
                  <a:pt x="1644242" y="503339"/>
                </a:cubicBezTo>
                <a:cubicBezTo>
                  <a:pt x="1668847" y="486936"/>
                  <a:pt x="1666790" y="485118"/>
                  <a:pt x="1694576" y="478172"/>
                </a:cubicBezTo>
                <a:cubicBezTo>
                  <a:pt x="1708409" y="474714"/>
                  <a:pt x="1722688" y="473241"/>
                  <a:pt x="1736521" y="469783"/>
                </a:cubicBezTo>
                <a:cubicBezTo>
                  <a:pt x="1745100" y="467638"/>
                  <a:pt x="1753408" y="464499"/>
                  <a:pt x="1761688" y="461394"/>
                </a:cubicBezTo>
                <a:cubicBezTo>
                  <a:pt x="1775788" y="456107"/>
                  <a:pt x="1789024" y="448268"/>
                  <a:pt x="1803633" y="444616"/>
                </a:cubicBezTo>
                <a:cubicBezTo>
                  <a:pt x="1822816" y="439820"/>
                  <a:pt x="1842884" y="439663"/>
                  <a:pt x="1862356" y="436227"/>
                </a:cubicBezTo>
                <a:cubicBezTo>
                  <a:pt x="1890439" y="431271"/>
                  <a:pt x="1946246" y="419449"/>
                  <a:pt x="1946246" y="419449"/>
                </a:cubicBezTo>
                <a:cubicBezTo>
                  <a:pt x="1957431" y="413856"/>
                  <a:pt x="1968093" y="407062"/>
                  <a:pt x="1979802" y="402671"/>
                </a:cubicBezTo>
                <a:cubicBezTo>
                  <a:pt x="1997026" y="396212"/>
                  <a:pt x="2039358" y="389879"/>
                  <a:pt x="2055303" y="385893"/>
                </a:cubicBezTo>
                <a:cubicBezTo>
                  <a:pt x="2220161" y="344678"/>
                  <a:pt x="2009252" y="390453"/>
                  <a:pt x="2172749" y="360726"/>
                </a:cubicBezTo>
                <a:cubicBezTo>
                  <a:pt x="2184093" y="358664"/>
                  <a:pt x="2194932" y="354232"/>
                  <a:pt x="2206305" y="352337"/>
                </a:cubicBezTo>
                <a:cubicBezTo>
                  <a:pt x="2425068" y="315876"/>
                  <a:pt x="2149498" y="367242"/>
                  <a:pt x="2323750" y="335559"/>
                </a:cubicBezTo>
                <a:cubicBezTo>
                  <a:pt x="2337779" y="333008"/>
                  <a:pt x="2351547" y="328939"/>
                  <a:pt x="2365695" y="327170"/>
                </a:cubicBezTo>
                <a:cubicBezTo>
                  <a:pt x="2396343" y="323339"/>
                  <a:pt x="2427251" y="321959"/>
                  <a:pt x="2457974" y="318781"/>
                </a:cubicBezTo>
                <a:lnTo>
                  <a:pt x="2608976" y="302003"/>
                </a:lnTo>
                <a:cubicBezTo>
                  <a:pt x="2676730" y="285064"/>
                  <a:pt x="2634746" y="293571"/>
                  <a:pt x="2751589" y="285225"/>
                </a:cubicBezTo>
                <a:lnTo>
                  <a:pt x="2877424" y="276836"/>
                </a:lnTo>
                <a:cubicBezTo>
                  <a:pt x="2885813" y="274040"/>
                  <a:pt x="2893856" y="269826"/>
                  <a:pt x="2902591" y="268447"/>
                </a:cubicBezTo>
                <a:cubicBezTo>
                  <a:pt x="3046615" y="245706"/>
                  <a:pt x="3076456" y="250017"/>
                  <a:pt x="3238150" y="243280"/>
                </a:cubicBezTo>
                <a:cubicBezTo>
                  <a:pt x="3257497" y="240056"/>
                  <a:pt x="3330341" y="227514"/>
                  <a:pt x="3347207" y="226502"/>
                </a:cubicBezTo>
                <a:cubicBezTo>
                  <a:pt x="3467363" y="219293"/>
                  <a:pt x="3707934" y="209724"/>
                  <a:pt x="3707934" y="209724"/>
                </a:cubicBezTo>
                <a:cubicBezTo>
                  <a:pt x="3772546" y="193571"/>
                  <a:pt x="3708884" y="208921"/>
                  <a:pt x="3783435" y="192946"/>
                </a:cubicBezTo>
                <a:cubicBezTo>
                  <a:pt x="3808644" y="187544"/>
                  <a:pt x="3833656" y="181224"/>
                  <a:pt x="3858936" y="176168"/>
                </a:cubicBezTo>
                <a:cubicBezTo>
                  <a:pt x="3903573" y="167241"/>
                  <a:pt x="3948523" y="159929"/>
                  <a:pt x="3993160" y="151002"/>
                </a:cubicBezTo>
                <a:cubicBezTo>
                  <a:pt x="4004466" y="148741"/>
                  <a:pt x="4015482" y="145206"/>
                  <a:pt x="4026716" y="142613"/>
                </a:cubicBezTo>
                <a:cubicBezTo>
                  <a:pt x="4051837" y="136816"/>
                  <a:pt x="4077391" y="132786"/>
                  <a:pt x="4102217" y="125835"/>
                </a:cubicBezTo>
                <a:cubicBezTo>
                  <a:pt x="4147356" y="113196"/>
                  <a:pt x="4190110" y="91018"/>
                  <a:pt x="4236440" y="83890"/>
                </a:cubicBezTo>
                <a:cubicBezTo>
                  <a:pt x="4236485" y="83883"/>
                  <a:pt x="4357155" y="66983"/>
                  <a:pt x="4387442" y="58723"/>
                </a:cubicBezTo>
                <a:cubicBezTo>
                  <a:pt x="4404504" y="54070"/>
                  <a:pt x="4420393" y="45204"/>
                  <a:pt x="4437776" y="41945"/>
                </a:cubicBezTo>
                <a:cubicBezTo>
                  <a:pt x="4465397" y="36766"/>
                  <a:pt x="4493810" y="37270"/>
                  <a:pt x="4521666" y="33556"/>
                </a:cubicBezTo>
                <a:cubicBezTo>
                  <a:pt x="4535799" y="31672"/>
                  <a:pt x="4549518" y="27335"/>
                  <a:pt x="4563611" y="25167"/>
                </a:cubicBezTo>
                <a:cubicBezTo>
                  <a:pt x="4578097" y="22938"/>
                  <a:pt x="4695646" y="8821"/>
                  <a:pt x="4706224" y="8389"/>
                </a:cubicBezTo>
                <a:cubicBezTo>
                  <a:pt x="4820812" y="3712"/>
                  <a:pt x="4935489" y="0"/>
                  <a:pt x="5050172" y="0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01FE89E-0CD0-4B9C-80A9-BFEC892C3907}"/>
              </a:ext>
            </a:extLst>
          </p:cNvPr>
          <p:cNvSpPr txBox="1"/>
          <p:nvPr/>
        </p:nvSpPr>
        <p:spPr>
          <a:xfrm>
            <a:off x="3116567" y="3014081"/>
            <a:ext cx="1084545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fr-CA" sz="1600" dirty="0"/>
              <a:t>Support 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9442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09BA8-7889-4273-BF0D-A94C714B5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648" y="6232162"/>
            <a:ext cx="4572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3">
                <a:extLst>
                  <a:ext uri="{FF2B5EF4-FFF2-40B4-BE49-F238E27FC236}">
                    <a16:creationId xmlns:a16="http://schemas.microsoft.com/office/drawing/2014/main" id="{31CF4DE7-D6E9-4FC3-9198-C07E613512F4}"/>
                  </a:ext>
                </a:extLst>
              </p:cNvPr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676656" y="76200"/>
                <a:ext cx="8162544" cy="16312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4752975" algn="l"/>
                  </a:tabLst>
                </a:pPr>
                <a:r>
                  <a:rPr lang="en-US" sz="2000" b="1" dirty="0"/>
                  <a:t>Definition 1 (perfectly rare itemset)</a:t>
                </a:r>
                <a:r>
                  <a:rPr lang="en-US" sz="2000" dirty="0"/>
                  <a:t>:  </a:t>
                </a:r>
                <a:br>
                  <a:rPr lang="en-US" sz="2000" dirty="0"/>
                </a:br>
                <a:r>
                  <a:rPr lang="en-US" sz="2000" dirty="0"/>
                  <a:t>Let there be two thresholds </a:t>
                </a:r>
                <a:r>
                  <a:rPr lang="en-US" sz="2000" dirty="0">
                    <a:solidFill>
                      <a:srgbClr val="0070C0"/>
                    </a:solidFill>
                  </a:rPr>
                  <a:t>minsup</a:t>
                </a:r>
                <a:r>
                  <a:rPr lang="en-US" sz="2000" dirty="0"/>
                  <a:t> and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maxsup</a:t>
                </a:r>
                <a:r>
                  <a:rPr lang="en-US" sz="2000" dirty="0">
                    <a:solidFill>
                      <a:srgbClr val="0070C0"/>
                    </a:solidFill>
                  </a:rPr>
                  <a:t>, </a:t>
                </a:r>
                <a:r>
                  <a:rPr lang="en-US" sz="2000" dirty="0"/>
                  <a:t>such that </a:t>
                </a:r>
                <a:r>
                  <a:rPr lang="en-US" sz="2000" dirty="0" err="1">
                    <a:solidFill>
                      <a:srgbClr val="0070C0"/>
                    </a:solidFill>
                  </a:rPr>
                  <a:t>maxsup</a:t>
                </a:r>
                <a:r>
                  <a:rPr lang="en-US" sz="2000" dirty="0">
                    <a:solidFill>
                      <a:srgbClr val="0070C0"/>
                    </a:solidFill>
                  </a:rPr>
                  <a:t> &gt;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minsup.  </a:t>
                </a:r>
                <a:r>
                  <a:rPr lang="en-US" sz="2000" dirty="0"/>
                  <a:t>An itemset </a:t>
                </a:r>
                <a:r>
                  <a:rPr lang="en-US" sz="2000" dirty="0">
                    <a:solidFill>
                      <a:srgbClr val="0070C0"/>
                    </a:solidFill>
                  </a:rPr>
                  <a:t>Z</a:t>
                </a:r>
                <a:r>
                  <a:rPr lang="en-US" sz="2000" dirty="0"/>
                  <a:t> is a </a:t>
                </a:r>
                <a:r>
                  <a:rPr lang="en-US" sz="2000" b="1" dirty="0"/>
                  <a:t>frequent itemset </a:t>
                </a:r>
                <a:r>
                  <a:rPr lang="en-US" sz="2000" dirty="0"/>
                  <a:t>if </a:t>
                </a:r>
                <a:r>
                  <a:rPr lang="en-US" sz="2000" dirty="0">
                    <a:solidFill>
                      <a:srgbClr val="0070C0"/>
                    </a:solidFill>
                  </a:rPr>
                  <a:t>sup(Z)</a:t>
                </a:r>
                <a14:m>
                  <m:oMath xmlns:m="http://schemas.openxmlformats.org/officeDocument/2006/math">
                    <m:r>
                      <a:rPr lang="fr-CA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 err="1">
                    <a:solidFill>
                      <a:srgbClr val="0070C0"/>
                    </a:solidFill>
                  </a:rPr>
                  <a:t>maxsup</a:t>
                </a:r>
                <a:r>
                  <a:rPr lang="en-US" sz="2000" dirty="0">
                    <a:solidFill>
                      <a:srgbClr val="0070C0"/>
                    </a:solidFill>
                  </a:rPr>
                  <a:t>.</a:t>
                </a:r>
              </a:p>
              <a:p>
                <a:pPr>
                  <a:tabLst>
                    <a:tab pos="4752975" algn="l"/>
                  </a:tabLst>
                </a:pPr>
                <a:r>
                  <a:rPr lang="en-US" sz="2000" dirty="0"/>
                  <a:t>An itemset </a:t>
                </a:r>
                <a:r>
                  <a:rPr lang="en-US" sz="2000" dirty="0">
                    <a:solidFill>
                      <a:srgbClr val="0070C0"/>
                    </a:solidFill>
                  </a:rPr>
                  <a:t>X</a:t>
                </a:r>
                <a:r>
                  <a:rPr lang="en-US" sz="2000" dirty="0"/>
                  <a:t> is a </a:t>
                </a:r>
                <a:r>
                  <a:rPr lang="en-US" sz="2000" b="1" dirty="0"/>
                  <a:t>perfectly rare itemset </a:t>
                </a:r>
                <a:r>
                  <a:rPr lang="en-US" sz="2000" dirty="0"/>
                  <a:t>if </a:t>
                </a:r>
                <a:r>
                  <a:rPr lang="en-US" sz="2000" dirty="0">
                    <a:solidFill>
                      <a:srgbClr val="0070C0"/>
                    </a:solidFill>
                  </a:rPr>
                  <a:t>sup(X)</a:t>
                </a:r>
                <a14:m>
                  <m:oMath xmlns:m="http://schemas.openxmlformats.org/officeDocument/2006/math">
                    <m:r>
                      <a:rPr lang="fr-CA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minsup, sup(X)</a:t>
                </a:r>
                <a14:m>
                  <m:oMath xmlns:m="http://schemas.openxmlformats.org/officeDocument/2006/math">
                    <m:r>
                      <a:rPr lang="fr-CA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maxsup </a:t>
                </a:r>
                <a:r>
                  <a:rPr lang="en-US" sz="2000" dirty="0"/>
                  <a:t>and for any non empty  subset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CA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fr-CA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fr-CA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fr-CA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  sup(Y)</a:t>
                </a:r>
                <a14:m>
                  <m:oMath xmlns:m="http://schemas.openxmlformats.org/officeDocument/2006/math">
                    <m:r>
                      <a:rPr lang="fr-CA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maxsup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5" name="ZoneTexte 3">
                <a:extLst>
                  <a:ext uri="{FF2B5EF4-FFF2-40B4-BE49-F238E27FC236}">
                    <a16:creationId xmlns:a16="http://schemas.microsoft.com/office/drawing/2014/main" id="{31CF4DE7-D6E9-4FC3-9198-C07E61351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676656" y="76200"/>
                <a:ext cx="8162544" cy="1631216"/>
              </a:xfrm>
              <a:prstGeom prst="rect">
                <a:avLst/>
              </a:prstGeom>
              <a:blipFill>
                <a:blip r:embed="rId8"/>
                <a:stretch>
                  <a:fillRect l="-671" t="-1859" r="-1417" b="-520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3">
            <a:extLst>
              <a:ext uri="{FF2B5EF4-FFF2-40B4-BE49-F238E27FC236}">
                <a16:creationId xmlns:a16="http://schemas.microsoft.com/office/drawing/2014/main" id="{8F877AAF-011C-4858-B01F-2D0645BAD4C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5539" y="2052264"/>
            <a:ext cx="88391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922B20A-3C15-4CEB-AFEC-AE965851751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55" t="26607" r="41367" b="19888"/>
          <a:stretch/>
        </p:blipFill>
        <p:spPr bwMode="auto">
          <a:xfrm>
            <a:off x="829005" y="1828800"/>
            <a:ext cx="748599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14AE6A16-9A65-4E9A-BE21-E49374D7279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5540" y="2052264"/>
            <a:ext cx="21955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/>
          </a:p>
        </p:txBody>
      </p:sp>
      <p:sp>
        <p:nvSpPr>
          <p:cNvPr id="10" name="Ellipse 7">
            <a:extLst>
              <a:ext uri="{FF2B5EF4-FFF2-40B4-BE49-F238E27FC236}">
                <a16:creationId xmlns:a16="http://schemas.microsoft.com/office/drawing/2014/main" id="{BE6180B2-95F1-4408-B4AB-504B4B83B9FD}"/>
              </a:ext>
            </a:extLst>
          </p:cNvPr>
          <p:cNvSpPr/>
          <p:nvPr/>
        </p:nvSpPr>
        <p:spPr>
          <a:xfrm>
            <a:off x="4259245" y="65532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lpboc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Ellipse 9">
            <a:extLst>
              <a:ext uri="{FF2B5EF4-FFF2-40B4-BE49-F238E27FC236}">
                <a16:creationId xmlns:a16="http://schemas.microsoft.com/office/drawing/2014/main" id="{B96EE1FC-2C29-4F4D-8FBA-582215324B7F}"/>
              </a:ext>
            </a:extLst>
          </p:cNvPr>
          <p:cNvSpPr/>
          <p:nvPr/>
        </p:nvSpPr>
        <p:spPr>
          <a:xfrm>
            <a:off x="2249140" y="2604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2" name="Ellipse 10">
            <a:extLst>
              <a:ext uri="{FF2B5EF4-FFF2-40B4-BE49-F238E27FC236}">
                <a16:creationId xmlns:a16="http://schemas.microsoft.com/office/drawing/2014/main" id="{8BA8C04A-0B72-45B9-9709-AF4BA5DD4B25}"/>
              </a:ext>
            </a:extLst>
          </p:cNvPr>
          <p:cNvSpPr/>
          <p:nvPr/>
        </p:nvSpPr>
        <p:spPr>
          <a:xfrm>
            <a:off x="3315940" y="2604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3" name="Ellipse 11">
            <a:extLst>
              <a:ext uri="{FF2B5EF4-FFF2-40B4-BE49-F238E27FC236}">
                <a16:creationId xmlns:a16="http://schemas.microsoft.com/office/drawing/2014/main" id="{1A01C006-B6D8-4A89-A8D6-7B783661986B}"/>
              </a:ext>
            </a:extLst>
          </p:cNvPr>
          <p:cNvSpPr/>
          <p:nvPr/>
        </p:nvSpPr>
        <p:spPr>
          <a:xfrm>
            <a:off x="4250436" y="2604774"/>
            <a:ext cx="685800" cy="457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" name="Ellipse 12">
            <a:extLst>
              <a:ext uri="{FF2B5EF4-FFF2-40B4-BE49-F238E27FC236}">
                <a16:creationId xmlns:a16="http://schemas.microsoft.com/office/drawing/2014/main" id="{B4FA2589-49CF-43BD-AB98-E48324884CC3}"/>
              </a:ext>
            </a:extLst>
          </p:cNvPr>
          <p:cNvSpPr/>
          <p:nvPr/>
        </p:nvSpPr>
        <p:spPr>
          <a:xfrm>
            <a:off x="5304676" y="2604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5" name="Ellipse 13">
            <a:extLst>
              <a:ext uri="{FF2B5EF4-FFF2-40B4-BE49-F238E27FC236}">
                <a16:creationId xmlns:a16="http://schemas.microsoft.com/office/drawing/2014/main" id="{68ACC8D8-23FF-46C5-93FD-7889BDD65774}"/>
              </a:ext>
            </a:extLst>
          </p:cNvPr>
          <p:cNvSpPr/>
          <p:nvPr/>
        </p:nvSpPr>
        <p:spPr>
          <a:xfrm>
            <a:off x="6363940" y="2604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6" name="Ellipse 14">
            <a:extLst>
              <a:ext uri="{FF2B5EF4-FFF2-40B4-BE49-F238E27FC236}">
                <a16:creationId xmlns:a16="http://schemas.microsoft.com/office/drawing/2014/main" id="{CCA3D93C-0FD5-44D0-86B6-8B06E587A87E}"/>
              </a:ext>
            </a:extLst>
          </p:cNvPr>
          <p:cNvSpPr/>
          <p:nvPr/>
        </p:nvSpPr>
        <p:spPr>
          <a:xfrm>
            <a:off x="829005" y="3747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</a:t>
            </a:r>
          </a:p>
        </p:txBody>
      </p:sp>
      <p:sp>
        <p:nvSpPr>
          <p:cNvPr id="17" name="Ellipse 15">
            <a:extLst>
              <a:ext uri="{FF2B5EF4-FFF2-40B4-BE49-F238E27FC236}">
                <a16:creationId xmlns:a16="http://schemas.microsoft.com/office/drawing/2014/main" id="{33C4B9A0-EA32-49D5-918B-E27C79A7577D}"/>
              </a:ext>
            </a:extLst>
          </p:cNvPr>
          <p:cNvSpPr/>
          <p:nvPr/>
        </p:nvSpPr>
        <p:spPr>
          <a:xfrm>
            <a:off x="1639540" y="37452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lb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Ellipse 16">
            <a:extLst>
              <a:ext uri="{FF2B5EF4-FFF2-40B4-BE49-F238E27FC236}">
                <a16:creationId xmlns:a16="http://schemas.microsoft.com/office/drawing/2014/main" id="{A8FBC492-5CCD-4FC5-9CAF-4BA32FC85CB9}"/>
              </a:ext>
            </a:extLst>
          </p:cNvPr>
          <p:cNvSpPr/>
          <p:nvPr/>
        </p:nvSpPr>
        <p:spPr>
          <a:xfrm>
            <a:off x="2401540" y="37452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lo</a:t>
            </a:r>
          </a:p>
        </p:txBody>
      </p:sp>
      <p:sp>
        <p:nvSpPr>
          <p:cNvPr id="19" name="Ellipse 17">
            <a:extLst>
              <a:ext uri="{FF2B5EF4-FFF2-40B4-BE49-F238E27FC236}">
                <a16:creationId xmlns:a16="http://schemas.microsoft.com/office/drawing/2014/main" id="{57911213-9028-49D0-BCD3-B5428671B6BC}"/>
              </a:ext>
            </a:extLst>
          </p:cNvPr>
          <p:cNvSpPr/>
          <p:nvPr/>
        </p:nvSpPr>
        <p:spPr>
          <a:xfrm>
            <a:off x="3163540" y="37452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lc</a:t>
            </a:r>
          </a:p>
        </p:txBody>
      </p:sp>
      <p:sp>
        <p:nvSpPr>
          <p:cNvPr id="20" name="Ellipse 18">
            <a:extLst>
              <a:ext uri="{FF2B5EF4-FFF2-40B4-BE49-F238E27FC236}">
                <a16:creationId xmlns:a16="http://schemas.microsoft.com/office/drawing/2014/main" id="{C60AEE68-C911-4AB0-B42C-C74567B31B91}"/>
              </a:ext>
            </a:extLst>
          </p:cNvPr>
          <p:cNvSpPr/>
          <p:nvPr/>
        </p:nvSpPr>
        <p:spPr>
          <a:xfrm>
            <a:off x="3907536" y="374526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pb</a:t>
            </a:r>
          </a:p>
        </p:txBody>
      </p:sp>
      <p:sp>
        <p:nvSpPr>
          <p:cNvPr id="21" name="Ellipse 19">
            <a:extLst>
              <a:ext uri="{FF2B5EF4-FFF2-40B4-BE49-F238E27FC236}">
                <a16:creationId xmlns:a16="http://schemas.microsoft.com/office/drawing/2014/main" id="{88790474-7736-4BD2-93D5-50EF12AD9DC0}"/>
              </a:ext>
            </a:extLst>
          </p:cNvPr>
          <p:cNvSpPr/>
          <p:nvPr/>
        </p:nvSpPr>
        <p:spPr>
          <a:xfrm>
            <a:off x="4627250" y="3747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po</a:t>
            </a:r>
          </a:p>
        </p:txBody>
      </p:sp>
      <p:sp>
        <p:nvSpPr>
          <p:cNvPr id="22" name="Ellipse 20">
            <a:extLst>
              <a:ext uri="{FF2B5EF4-FFF2-40B4-BE49-F238E27FC236}">
                <a16:creationId xmlns:a16="http://schemas.microsoft.com/office/drawing/2014/main" id="{1DF12C95-E818-4F21-A753-FFA63A3608B1}"/>
              </a:ext>
            </a:extLst>
          </p:cNvPr>
          <p:cNvSpPr/>
          <p:nvPr/>
        </p:nvSpPr>
        <p:spPr>
          <a:xfrm>
            <a:off x="5449540" y="3747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23" name="Ellipse 21">
            <a:extLst>
              <a:ext uri="{FF2B5EF4-FFF2-40B4-BE49-F238E27FC236}">
                <a16:creationId xmlns:a16="http://schemas.microsoft.com/office/drawing/2014/main" id="{9CC0FB4B-7A2E-43AB-B9F9-C13047F7C64A}"/>
              </a:ext>
            </a:extLst>
          </p:cNvPr>
          <p:cNvSpPr/>
          <p:nvPr/>
        </p:nvSpPr>
        <p:spPr>
          <a:xfrm>
            <a:off x="6173858" y="3747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bo</a:t>
            </a:r>
          </a:p>
        </p:txBody>
      </p:sp>
      <p:sp>
        <p:nvSpPr>
          <p:cNvPr id="24" name="Ellipse 22">
            <a:extLst>
              <a:ext uri="{FF2B5EF4-FFF2-40B4-BE49-F238E27FC236}">
                <a16:creationId xmlns:a16="http://schemas.microsoft.com/office/drawing/2014/main" id="{2CE0E68F-8765-4E84-988B-FE0DE8C0BFC1}"/>
              </a:ext>
            </a:extLst>
          </p:cNvPr>
          <p:cNvSpPr/>
          <p:nvPr/>
        </p:nvSpPr>
        <p:spPr>
          <a:xfrm>
            <a:off x="6973540" y="3747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bc</a:t>
            </a:r>
          </a:p>
        </p:txBody>
      </p:sp>
      <p:sp>
        <p:nvSpPr>
          <p:cNvPr id="25" name="Ellipse 23">
            <a:extLst>
              <a:ext uri="{FF2B5EF4-FFF2-40B4-BE49-F238E27FC236}">
                <a16:creationId xmlns:a16="http://schemas.microsoft.com/office/drawing/2014/main" id="{BE498A5A-67FA-4F8C-8F31-81F04DA854F1}"/>
              </a:ext>
            </a:extLst>
          </p:cNvPr>
          <p:cNvSpPr/>
          <p:nvPr/>
        </p:nvSpPr>
        <p:spPr>
          <a:xfrm>
            <a:off x="7735540" y="3747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oc</a:t>
            </a:r>
          </a:p>
        </p:txBody>
      </p:sp>
      <p:sp>
        <p:nvSpPr>
          <p:cNvPr id="26" name="Ellipse 24">
            <a:extLst>
              <a:ext uri="{FF2B5EF4-FFF2-40B4-BE49-F238E27FC236}">
                <a16:creationId xmlns:a16="http://schemas.microsoft.com/office/drawing/2014/main" id="{EA9FDB20-661D-4F9B-BF40-3EF381248BE2}"/>
              </a:ext>
            </a:extLst>
          </p:cNvPr>
          <p:cNvSpPr/>
          <p:nvPr/>
        </p:nvSpPr>
        <p:spPr>
          <a:xfrm>
            <a:off x="829005" y="4890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lpb</a:t>
            </a:r>
          </a:p>
        </p:txBody>
      </p:sp>
      <p:sp>
        <p:nvSpPr>
          <p:cNvPr id="27" name="Ellipse 25">
            <a:extLst>
              <a:ext uri="{FF2B5EF4-FFF2-40B4-BE49-F238E27FC236}">
                <a16:creationId xmlns:a16="http://schemas.microsoft.com/office/drawing/2014/main" id="{79323256-B110-45A3-A072-00E0A7E9D6E5}"/>
              </a:ext>
            </a:extLst>
          </p:cNvPr>
          <p:cNvSpPr/>
          <p:nvPr/>
        </p:nvSpPr>
        <p:spPr>
          <a:xfrm>
            <a:off x="1625305" y="4890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lpo</a:t>
            </a:r>
          </a:p>
        </p:txBody>
      </p:sp>
      <p:sp>
        <p:nvSpPr>
          <p:cNvPr id="28" name="Ellipse 26">
            <a:extLst>
              <a:ext uri="{FF2B5EF4-FFF2-40B4-BE49-F238E27FC236}">
                <a16:creationId xmlns:a16="http://schemas.microsoft.com/office/drawing/2014/main" id="{20288A8F-C5BA-45A0-B86E-379E1B15B253}"/>
              </a:ext>
            </a:extLst>
          </p:cNvPr>
          <p:cNvSpPr/>
          <p:nvPr/>
        </p:nvSpPr>
        <p:spPr>
          <a:xfrm>
            <a:off x="2401540" y="4890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lpc</a:t>
            </a:r>
          </a:p>
        </p:txBody>
      </p:sp>
      <p:sp>
        <p:nvSpPr>
          <p:cNvPr id="29" name="Ellipse 27">
            <a:extLst>
              <a:ext uri="{FF2B5EF4-FFF2-40B4-BE49-F238E27FC236}">
                <a16:creationId xmlns:a16="http://schemas.microsoft.com/office/drawing/2014/main" id="{81CA4448-B973-4750-90F9-B04CB76741C3}"/>
              </a:ext>
            </a:extLst>
          </p:cNvPr>
          <p:cNvSpPr/>
          <p:nvPr/>
        </p:nvSpPr>
        <p:spPr>
          <a:xfrm>
            <a:off x="3163540" y="4890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lbo</a:t>
            </a:r>
          </a:p>
        </p:txBody>
      </p:sp>
      <p:sp>
        <p:nvSpPr>
          <p:cNvPr id="30" name="Ellipse 28">
            <a:extLst>
              <a:ext uri="{FF2B5EF4-FFF2-40B4-BE49-F238E27FC236}">
                <a16:creationId xmlns:a16="http://schemas.microsoft.com/office/drawing/2014/main" id="{AF318EAE-0DAF-4D7D-9257-8706AC764D53}"/>
              </a:ext>
            </a:extLst>
          </p:cNvPr>
          <p:cNvSpPr/>
          <p:nvPr/>
        </p:nvSpPr>
        <p:spPr>
          <a:xfrm>
            <a:off x="3949405" y="4890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lbc</a:t>
            </a:r>
          </a:p>
        </p:txBody>
      </p:sp>
      <p:sp>
        <p:nvSpPr>
          <p:cNvPr id="31" name="Ellipse 29">
            <a:extLst>
              <a:ext uri="{FF2B5EF4-FFF2-40B4-BE49-F238E27FC236}">
                <a16:creationId xmlns:a16="http://schemas.microsoft.com/office/drawing/2014/main" id="{77B9337A-5275-4FC3-B5FC-92048BC9DB7C}"/>
              </a:ext>
            </a:extLst>
          </p:cNvPr>
          <p:cNvSpPr/>
          <p:nvPr/>
        </p:nvSpPr>
        <p:spPr>
          <a:xfrm>
            <a:off x="4685446" y="4890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loc</a:t>
            </a:r>
          </a:p>
        </p:txBody>
      </p:sp>
      <p:sp>
        <p:nvSpPr>
          <p:cNvPr id="32" name="Ellipse 30">
            <a:extLst>
              <a:ext uri="{FF2B5EF4-FFF2-40B4-BE49-F238E27FC236}">
                <a16:creationId xmlns:a16="http://schemas.microsoft.com/office/drawing/2014/main" id="{0C6AA4AE-6ADD-4318-8074-E2AF7C3A6027}"/>
              </a:ext>
            </a:extLst>
          </p:cNvPr>
          <p:cNvSpPr/>
          <p:nvPr/>
        </p:nvSpPr>
        <p:spPr>
          <a:xfrm>
            <a:off x="5488058" y="489077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pbo</a:t>
            </a:r>
          </a:p>
        </p:txBody>
      </p:sp>
      <p:sp>
        <p:nvSpPr>
          <p:cNvPr id="33" name="Ellipse 31">
            <a:extLst>
              <a:ext uri="{FF2B5EF4-FFF2-40B4-BE49-F238E27FC236}">
                <a16:creationId xmlns:a16="http://schemas.microsoft.com/office/drawing/2014/main" id="{BEDD5DEE-547E-4540-8839-149E662EE3DD}"/>
              </a:ext>
            </a:extLst>
          </p:cNvPr>
          <p:cNvSpPr/>
          <p:nvPr/>
        </p:nvSpPr>
        <p:spPr>
          <a:xfrm>
            <a:off x="6206515" y="488323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pbc</a:t>
            </a:r>
          </a:p>
        </p:txBody>
      </p:sp>
      <p:sp>
        <p:nvSpPr>
          <p:cNvPr id="34" name="Ellipse 32">
            <a:extLst>
              <a:ext uri="{FF2B5EF4-FFF2-40B4-BE49-F238E27FC236}">
                <a16:creationId xmlns:a16="http://schemas.microsoft.com/office/drawing/2014/main" id="{A0D40AAE-7840-4CFA-ACB0-D3B8B36D22C6}"/>
              </a:ext>
            </a:extLst>
          </p:cNvPr>
          <p:cNvSpPr/>
          <p:nvPr/>
        </p:nvSpPr>
        <p:spPr>
          <a:xfrm>
            <a:off x="6973540" y="488323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poc</a:t>
            </a:r>
          </a:p>
        </p:txBody>
      </p:sp>
      <p:sp>
        <p:nvSpPr>
          <p:cNvPr id="35" name="Ellipse 33">
            <a:extLst>
              <a:ext uri="{FF2B5EF4-FFF2-40B4-BE49-F238E27FC236}">
                <a16:creationId xmlns:a16="http://schemas.microsoft.com/office/drawing/2014/main" id="{22987DE5-BAAF-4ED9-A1D7-0F5950C861F5}"/>
              </a:ext>
            </a:extLst>
          </p:cNvPr>
          <p:cNvSpPr/>
          <p:nvPr/>
        </p:nvSpPr>
        <p:spPr>
          <a:xfrm>
            <a:off x="7735540" y="488323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boc</a:t>
            </a:r>
          </a:p>
        </p:txBody>
      </p:sp>
      <p:sp>
        <p:nvSpPr>
          <p:cNvPr id="36" name="Ellipse 34">
            <a:extLst>
              <a:ext uri="{FF2B5EF4-FFF2-40B4-BE49-F238E27FC236}">
                <a16:creationId xmlns:a16="http://schemas.microsoft.com/office/drawing/2014/main" id="{F4FAE469-ABE3-4198-BBED-321A53D7237A}"/>
              </a:ext>
            </a:extLst>
          </p:cNvPr>
          <p:cNvSpPr/>
          <p:nvPr/>
        </p:nvSpPr>
        <p:spPr>
          <a:xfrm>
            <a:off x="2249140" y="607553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lpbo</a:t>
            </a:r>
          </a:p>
        </p:txBody>
      </p:sp>
      <p:sp>
        <p:nvSpPr>
          <p:cNvPr id="37" name="Ellipse 35">
            <a:extLst>
              <a:ext uri="{FF2B5EF4-FFF2-40B4-BE49-F238E27FC236}">
                <a16:creationId xmlns:a16="http://schemas.microsoft.com/office/drawing/2014/main" id="{2EE3E0FC-54C9-43FA-A264-5716F5900552}"/>
              </a:ext>
            </a:extLst>
          </p:cNvPr>
          <p:cNvSpPr/>
          <p:nvPr/>
        </p:nvSpPr>
        <p:spPr>
          <a:xfrm>
            <a:off x="3246020" y="608139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lpbc</a:t>
            </a:r>
          </a:p>
        </p:txBody>
      </p:sp>
      <p:sp>
        <p:nvSpPr>
          <p:cNvPr id="38" name="Ellipse 36">
            <a:extLst>
              <a:ext uri="{FF2B5EF4-FFF2-40B4-BE49-F238E27FC236}">
                <a16:creationId xmlns:a16="http://schemas.microsoft.com/office/drawing/2014/main" id="{5461E168-FD0A-418C-8722-5A2E937A1A75}"/>
              </a:ext>
            </a:extLst>
          </p:cNvPr>
          <p:cNvSpPr/>
          <p:nvPr/>
        </p:nvSpPr>
        <p:spPr>
          <a:xfrm>
            <a:off x="4259245" y="608139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lpoc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9" name="Ellipse 37">
            <a:extLst>
              <a:ext uri="{FF2B5EF4-FFF2-40B4-BE49-F238E27FC236}">
                <a16:creationId xmlns:a16="http://schemas.microsoft.com/office/drawing/2014/main" id="{1696FF4E-49FE-4ACE-AF43-1024411E970F}"/>
              </a:ext>
            </a:extLst>
          </p:cNvPr>
          <p:cNvSpPr/>
          <p:nvPr/>
        </p:nvSpPr>
        <p:spPr>
          <a:xfrm>
            <a:off x="5296302" y="6075532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lboc</a:t>
            </a:r>
          </a:p>
        </p:txBody>
      </p:sp>
      <p:sp>
        <p:nvSpPr>
          <p:cNvPr id="40" name="Ellipse 38">
            <a:extLst>
              <a:ext uri="{FF2B5EF4-FFF2-40B4-BE49-F238E27FC236}">
                <a16:creationId xmlns:a16="http://schemas.microsoft.com/office/drawing/2014/main" id="{F6E9A684-8184-4B05-9026-3339AE417F83}"/>
              </a:ext>
            </a:extLst>
          </p:cNvPr>
          <p:cNvSpPr/>
          <p:nvPr/>
        </p:nvSpPr>
        <p:spPr>
          <a:xfrm>
            <a:off x="6287740" y="608139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pboc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Ellipse 39">
                <a:extLst>
                  <a:ext uri="{FF2B5EF4-FFF2-40B4-BE49-F238E27FC236}">
                    <a16:creationId xmlns:a16="http://schemas.microsoft.com/office/drawing/2014/main" id="{7B38CA82-F596-4565-93E1-693C1E3C169A}"/>
                  </a:ext>
                </a:extLst>
              </p:cNvPr>
              <p:cNvSpPr/>
              <p:nvPr/>
            </p:nvSpPr>
            <p:spPr>
              <a:xfrm>
                <a:off x="4259245" y="1905000"/>
                <a:ext cx="685800" cy="4572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3600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∅</m:t>
                      </m:r>
                    </m:oMath>
                  </m:oMathPara>
                </a14:m>
                <a:endParaRPr lang="en-US" sz="1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Ellipse 39">
                <a:extLst>
                  <a:ext uri="{FF2B5EF4-FFF2-40B4-BE49-F238E27FC236}">
                    <a16:creationId xmlns:a16="http://schemas.microsoft.com/office/drawing/2014/main" id="{7B38CA82-F596-4565-93E1-693C1E3C16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245" y="1905000"/>
                <a:ext cx="685800" cy="45720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orme libre 4">
            <a:extLst>
              <a:ext uri="{FF2B5EF4-FFF2-40B4-BE49-F238E27FC236}">
                <a16:creationId xmlns:a16="http://schemas.microsoft.com/office/drawing/2014/main" id="{B6E6377C-117B-49FB-9EDA-38A8A97DA92E}"/>
              </a:ext>
            </a:extLst>
          </p:cNvPr>
          <p:cNvSpPr/>
          <p:nvPr/>
        </p:nvSpPr>
        <p:spPr>
          <a:xfrm>
            <a:off x="519194" y="2520336"/>
            <a:ext cx="8501449" cy="4250724"/>
          </a:xfrm>
          <a:custGeom>
            <a:avLst/>
            <a:gdLst>
              <a:gd name="connsiteX0" fmla="*/ 1581665 w 8501449"/>
              <a:gd name="connsiteY0" fmla="*/ 4250724 h 4250724"/>
              <a:gd name="connsiteX1" fmla="*/ 1458097 w 8501449"/>
              <a:gd name="connsiteY1" fmla="*/ 4003589 h 4250724"/>
              <a:gd name="connsiteX2" fmla="*/ 1433384 w 8501449"/>
              <a:gd name="connsiteY2" fmla="*/ 3966519 h 4250724"/>
              <a:gd name="connsiteX3" fmla="*/ 1408670 w 8501449"/>
              <a:gd name="connsiteY3" fmla="*/ 3904735 h 4250724"/>
              <a:gd name="connsiteX4" fmla="*/ 1334530 w 8501449"/>
              <a:gd name="connsiteY4" fmla="*/ 3805881 h 4250724"/>
              <a:gd name="connsiteX5" fmla="*/ 1309816 w 8501449"/>
              <a:gd name="connsiteY5" fmla="*/ 3768811 h 4250724"/>
              <a:gd name="connsiteX6" fmla="*/ 1272746 w 8501449"/>
              <a:gd name="connsiteY6" fmla="*/ 3744097 h 4250724"/>
              <a:gd name="connsiteX7" fmla="*/ 1210962 w 8501449"/>
              <a:gd name="connsiteY7" fmla="*/ 3669957 h 4250724"/>
              <a:gd name="connsiteX8" fmla="*/ 1173892 w 8501449"/>
              <a:gd name="connsiteY8" fmla="*/ 3645243 h 4250724"/>
              <a:gd name="connsiteX9" fmla="*/ 1112108 w 8501449"/>
              <a:gd name="connsiteY9" fmla="*/ 3571103 h 4250724"/>
              <a:gd name="connsiteX10" fmla="*/ 1037968 w 8501449"/>
              <a:gd name="connsiteY10" fmla="*/ 3521676 h 4250724"/>
              <a:gd name="connsiteX11" fmla="*/ 914400 w 8501449"/>
              <a:gd name="connsiteY11" fmla="*/ 3398108 h 4250724"/>
              <a:gd name="connsiteX12" fmla="*/ 827903 w 8501449"/>
              <a:gd name="connsiteY12" fmla="*/ 3311611 h 4250724"/>
              <a:gd name="connsiteX13" fmla="*/ 778476 w 8501449"/>
              <a:gd name="connsiteY13" fmla="*/ 3262184 h 4250724"/>
              <a:gd name="connsiteX14" fmla="*/ 729049 w 8501449"/>
              <a:gd name="connsiteY14" fmla="*/ 3188043 h 4250724"/>
              <a:gd name="connsiteX15" fmla="*/ 716692 w 8501449"/>
              <a:gd name="connsiteY15" fmla="*/ 3150973 h 4250724"/>
              <a:gd name="connsiteX16" fmla="*/ 679622 w 8501449"/>
              <a:gd name="connsiteY16" fmla="*/ 3089189 h 4250724"/>
              <a:gd name="connsiteX17" fmla="*/ 654908 w 8501449"/>
              <a:gd name="connsiteY17" fmla="*/ 3052119 h 4250724"/>
              <a:gd name="connsiteX18" fmla="*/ 617838 w 8501449"/>
              <a:gd name="connsiteY18" fmla="*/ 3027406 h 4250724"/>
              <a:gd name="connsiteX19" fmla="*/ 593124 w 8501449"/>
              <a:gd name="connsiteY19" fmla="*/ 2990335 h 4250724"/>
              <a:gd name="connsiteX20" fmla="*/ 518984 w 8501449"/>
              <a:gd name="connsiteY20" fmla="*/ 2953265 h 4250724"/>
              <a:gd name="connsiteX21" fmla="*/ 481914 w 8501449"/>
              <a:gd name="connsiteY21" fmla="*/ 2928552 h 4250724"/>
              <a:gd name="connsiteX22" fmla="*/ 407773 w 8501449"/>
              <a:gd name="connsiteY22" fmla="*/ 2891481 h 4250724"/>
              <a:gd name="connsiteX23" fmla="*/ 358346 w 8501449"/>
              <a:gd name="connsiteY23" fmla="*/ 2854411 h 4250724"/>
              <a:gd name="connsiteX24" fmla="*/ 321276 w 8501449"/>
              <a:gd name="connsiteY24" fmla="*/ 2817341 h 4250724"/>
              <a:gd name="connsiteX25" fmla="*/ 259492 w 8501449"/>
              <a:gd name="connsiteY25" fmla="*/ 2804984 h 4250724"/>
              <a:gd name="connsiteX26" fmla="*/ 185351 w 8501449"/>
              <a:gd name="connsiteY26" fmla="*/ 2743200 h 4250724"/>
              <a:gd name="connsiteX27" fmla="*/ 111211 w 8501449"/>
              <a:gd name="connsiteY27" fmla="*/ 2669060 h 4250724"/>
              <a:gd name="connsiteX28" fmla="*/ 61784 w 8501449"/>
              <a:gd name="connsiteY28" fmla="*/ 2619633 h 4250724"/>
              <a:gd name="connsiteX29" fmla="*/ 0 w 8501449"/>
              <a:gd name="connsiteY29" fmla="*/ 2533135 h 4250724"/>
              <a:gd name="connsiteX30" fmla="*/ 12357 w 8501449"/>
              <a:gd name="connsiteY30" fmla="*/ 2397211 h 4250724"/>
              <a:gd name="connsiteX31" fmla="*/ 74141 w 8501449"/>
              <a:gd name="connsiteY31" fmla="*/ 2335427 h 4250724"/>
              <a:gd name="connsiteX32" fmla="*/ 172995 w 8501449"/>
              <a:gd name="connsiteY32" fmla="*/ 2261287 h 4250724"/>
              <a:gd name="connsiteX33" fmla="*/ 259492 w 8501449"/>
              <a:gd name="connsiteY33" fmla="*/ 2236573 h 4250724"/>
              <a:gd name="connsiteX34" fmla="*/ 308919 w 8501449"/>
              <a:gd name="connsiteY34" fmla="*/ 2211860 h 4250724"/>
              <a:gd name="connsiteX35" fmla="*/ 358346 w 8501449"/>
              <a:gd name="connsiteY35" fmla="*/ 2199503 h 4250724"/>
              <a:gd name="connsiteX36" fmla="*/ 506627 w 8501449"/>
              <a:gd name="connsiteY36" fmla="*/ 2174789 h 4250724"/>
              <a:gd name="connsiteX37" fmla="*/ 667265 w 8501449"/>
              <a:gd name="connsiteY37" fmla="*/ 2187146 h 4250724"/>
              <a:gd name="connsiteX38" fmla="*/ 704335 w 8501449"/>
              <a:gd name="connsiteY38" fmla="*/ 2224216 h 4250724"/>
              <a:gd name="connsiteX39" fmla="*/ 803189 w 8501449"/>
              <a:gd name="connsiteY39" fmla="*/ 2298357 h 4250724"/>
              <a:gd name="connsiteX40" fmla="*/ 877330 w 8501449"/>
              <a:gd name="connsiteY40" fmla="*/ 2347784 h 4250724"/>
              <a:gd name="connsiteX41" fmla="*/ 914400 w 8501449"/>
              <a:gd name="connsiteY41" fmla="*/ 2384854 h 4250724"/>
              <a:gd name="connsiteX42" fmla="*/ 1000897 w 8501449"/>
              <a:gd name="connsiteY42" fmla="*/ 2409568 h 4250724"/>
              <a:gd name="connsiteX43" fmla="*/ 1025611 w 8501449"/>
              <a:gd name="connsiteY43" fmla="*/ 2446638 h 4250724"/>
              <a:gd name="connsiteX44" fmla="*/ 1037968 w 8501449"/>
              <a:gd name="connsiteY44" fmla="*/ 2483708 h 4250724"/>
              <a:gd name="connsiteX45" fmla="*/ 1075038 w 8501449"/>
              <a:gd name="connsiteY45" fmla="*/ 2508422 h 4250724"/>
              <a:gd name="connsiteX46" fmla="*/ 1112108 w 8501449"/>
              <a:gd name="connsiteY46" fmla="*/ 2582562 h 4250724"/>
              <a:gd name="connsiteX47" fmla="*/ 1136822 w 8501449"/>
              <a:gd name="connsiteY47" fmla="*/ 2656703 h 4250724"/>
              <a:gd name="connsiteX48" fmla="*/ 1161535 w 8501449"/>
              <a:gd name="connsiteY48" fmla="*/ 2706130 h 4250724"/>
              <a:gd name="connsiteX49" fmla="*/ 1198605 w 8501449"/>
              <a:gd name="connsiteY49" fmla="*/ 2817341 h 4250724"/>
              <a:gd name="connsiteX50" fmla="*/ 1248032 w 8501449"/>
              <a:gd name="connsiteY50" fmla="*/ 2842054 h 4250724"/>
              <a:gd name="connsiteX51" fmla="*/ 1309816 w 8501449"/>
              <a:gd name="connsiteY51" fmla="*/ 2891481 h 4250724"/>
              <a:gd name="connsiteX52" fmla="*/ 1334530 w 8501449"/>
              <a:gd name="connsiteY52" fmla="*/ 2928552 h 4250724"/>
              <a:gd name="connsiteX53" fmla="*/ 1408670 w 8501449"/>
              <a:gd name="connsiteY53" fmla="*/ 2953265 h 4250724"/>
              <a:gd name="connsiteX54" fmla="*/ 1507524 w 8501449"/>
              <a:gd name="connsiteY54" fmla="*/ 2990335 h 4250724"/>
              <a:gd name="connsiteX55" fmla="*/ 1556951 w 8501449"/>
              <a:gd name="connsiteY55" fmla="*/ 3015049 h 4250724"/>
              <a:gd name="connsiteX56" fmla="*/ 1767016 w 8501449"/>
              <a:gd name="connsiteY56" fmla="*/ 3002692 h 4250724"/>
              <a:gd name="connsiteX57" fmla="*/ 1865870 w 8501449"/>
              <a:gd name="connsiteY57" fmla="*/ 2903838 h 4250724"/>
              <a:gd name="connsiteX58" fmla="*/ 1915297 w 8501449"/>
              <a:gd name="connsiteY58" fmla="*/ 2804984 h 4250724"/>
              <a:gd name="connsiteX59" fmla="*/ 1902941 w 8501449"/>
              <a:gd name="connsiteY59" fmla="*/ 2681416 h 4250724"/>
              <a:gd name="connsiteX60" fmla="*/ 1890584 w 8501449"/>
              <a:gd name="connsiteY60" fmla="*/ 2644346 h 4250724"/>
              <a:gd name="connsiteX61" fmla="*/ 1816443 w 8501449"/>
              <a:gd name="connsiteY61" fmla="*/ 2570206 h 4250724"/>
              <a:gd name="connsiteX62" fmla="*/ 1791730 w 8501449"/>
              <a:gd name="connsiteY62" fmla="*/ 2533135 h 4250724"/>
              <a:gd name="connsiteX63" fmla="*/ 1779373 w 8501449"/>
              <a:gd name="connsiteY63" fmla="*/ 2397211 h 4250724"/>
              <a:gd name="connsiteX64" fmla="*/ 1767016 w 8501449"/>
              <a:gd name="connsiteY64" fmla="*/ 2360141 h 4250724"/>
              <a:gd name="connsiteX65" fmla="*/ 1742303 w 8501449"/>
              <a:gd name="connsiteY65" fmla="*/ 2273643 h 4250724"/>
              <a:gd name="connsiteX66" fmla="*/ 1729946 w 8501449"/>
              <a:gd name="connsiteY66" fmla="*/ 2236573 h 4250724"/>
              <a:gd name="connsiteX67" fmla="*/ 1692876 w 8501449"/>
              <a:gd name="connsiteY67" fmla="*/ 2199503 h 4250724"/>
              <a:gd name="connsiteX68" fmla="*/ 1668162 w 8501449"/>
              <a:gd name="connsiteY68" fmla="*/ 2162433 h 4250724"/>
              <a:gd name="connsiteX69" fmla="*/ 1594022 w 8501449"/>
              <a:gd name="connsiteY69" fmla="*/ 2088292 h 4250724"/>
              <a:gd name="connsiteX70" fmla="*/ 1544595 w 8501449"/>
              <a:gd name="connsiteY70" fmla="*/ 2038865 h 4250724"/>
              <a:gd name="connsiteX71" fmla="*/ 1495168 w 8501449"/>
              <a:gd name="connsiteY71" fmla="*/ 1989438 h 4250724"/>
              <a:gd name="connsiteX72" fmla="*/ 1458097 w 8501449"/>
              <a:gd name="connsiteY72" fmla="*/ 1940011 h 4250724"/>
              <a:gd name="connsiteX73" fmla="*/ 1383957 w 8501449"/>
              <a:gd name="connsiteY73" fmla="*/ 1865870 h 4250724"/>
              <a:gd name="connsiteX74" fmla="*/ 1359243 w 8501449"/>
              <a:gd name="connsiteY74" fmla="*/ 1828800 h 4250724"/>
              <a:gd name="connsiteX75" fmla="*/ 1285103 w 8501449"/>
              <a:gd name="connsiteY75" fmla="*/ 1767016 h 4250724"/>
              <a:gd name="connsiteX76" fmla="*/ 1223319 w 8501449"/>
              <a:gd name="connsiteY76" fmla="*/ 1692876 h 4250724"/>
              <a:gd name="connsiteX77" fmla="*/ 1173892 w 8501449"/>
              <a:gd name="connsiteY77" fmla="*/ 1581665 h 4250724"/>
              <a:gd name="connsiteX78" fmla="*/ 1161535 w 8501449"/>
              <a:gd name="connsiteY78" fmla="*/ 1519881 h 4250724"/>
              <a:gd name="connsiteX79" fmla="*/ 1136822 w 8501449"/>
              <a:gd name="connsiteY79" fmla="*/ 1433384 h 4250724"/>
              <a:gd name="connsiteX80" fmla="*/ 1149178 w 8501449"/>
              <a:gd name="connsiteY80" fmla="*/ 1223319 h 4250724"/>
              <a:gd name="connsiteX81" fmla="*/ 1248032 w 8501449"/>
              <a:gd name="connsiteY81" fmla="*/ 1136822 h 4250724"/>
              <a:gd name="connsiteX82" fmla="*/ 1346887 w 8501449"/>
              <a:gd name="connsiteY82" fmla="*/ 1087395 h 4250724"/>
              <a:gd name="connsiteX83" fmla="*/ 1445741 w 8501449"/>
              <a:gd name="connsiteY83" fmla="*/ 1062681 h 4250724"/>
              <a:gd name="connsiteX84" fmla="*/ 1532238 w 8501449"/>
              <a:gd name="connsiteY84" fmla="*/ 1037968 h 4250724"/>
              <a:gd name="connsiteX85" fmla="*/ 1680519 w 8501449"/>
              <a:gd name="connsiteY85" fmla="*/ 1050324 h 4250724"/>
              <a:gd name="connsiteX86" fmla="*/ 1754660 w 8501449"/>
              <a:gd name="connsiteY86" fmla="*/ 1124465 h 4250724"/>
              <a:gd name="connsiteX87" fmla="*/ 1791730 w 8501449"/>
              <a:gd name="connsiteY87" fmla="*/ 1161535 h 4250724"/>
              <a:gd name="connsiteX88" fmla="*/ 1828800 w 8501449"/>
              <a:gd name="connsiteY88" fmla="*/ 1433384 h 4250724"/>
              <a:gd name="connsiteX89" fmla="*/ 1878227 w 8501449"/>
              <a:gd name="connsiteY89" fmla="*/ 1618735 h 4250724"/>
              <a:gd name="connsiteX90" fmla="*/ 1927654 w 8501449"/>
              <a:gd name="connsiteY90" fmla="*/ 1767016 h 4250724"/>
              <a:gd name="connsiteX91" fmla="*/ 1940011 w 8501449"/>
              <a:gd name="connsiteY91" fmla="*/ 1804087 h 4250724"/>
              <a:gd name="connsiteX92" fmla="*/ 2063578 w 8501449"/>
              <a:gd name="connsiteY92" fmla="*/ 1915297 h 4250724"/>
              <a:gd name="connsiteX93" fmla="*/ 2088292 w 8501449"/>
              <a:gd name="connsiteY93" fmla="*/ 1952368 h 4250724"/>
              <a:gd name="connsiteX94" fmla="*/ 2125362 w 8501449"/>
              <a:gd name="connsiteY94" fmla="*/ 1964724 h 4250724"/>
              <a:gd name="connsiteX95" fmla="*/ 2446638 w 8501449"/>
              <a:gd name="connsiteY95" fmla="*/ 1952368 h 4250724"/>
              <a:gd name="connsiteX96" fmla="*/ 2483708 w 8501449"/>
              <a:gd name="connsiteY96" fmla="*/ 1915297 h 4250724"/>
              <a:gd name="connsiteX97" fmla="*/ 2496065 w 8501449"/>
              <a:gd name="connsiteY97" fmla="*/ 1878227 h 4250724"/>
              <a:gd name="connsiteX98" fmla="*/ 2533135 w 8501449"/>
              <a:gd name="connsiteY98" fmla="*/ 1853514 h 4250724"/>
              <a:gd name="connsiteX99" fmla="*/ 2582562 w 8501449"/>
              <a:gd name="connsiteY99" fmla="*/ 1742303 h 4250724"/>
              <a:gd name="connsiteX100" fmla="*/ 2594919 w 8501449"/>
              <a:gd name="connsiteY100" fmla="*/ 1692876 h 4250724"/>
              <a:gd name="connsiteX101" fmla="*/ 2644346 w 8501449"/>
              <a:gd name="connsiteY101" fmla="*/ 1618735 h 4250724"/>
              <a:gd name="connsiteX102" fmla="*/ 2669060 w 8501449"/>
              <a:gd name="connsiteY102" fmla="*/ 1581665 h 4250724"/>
              <a:gd name="connsiteX103" fmla="*/ 2718487 w 8501449"/>
              <a:gd name="connsiteY103" fmla="*/ 1495168 h 4250724"/>
              <a:gd name="connsiteX104" fmla="*/ 2730843 w 8501449"/>
              <a:gd name="connsiteY104" fmla="*/ 1458097 h 4250724"/>
              <a:gd name="connsiteX105" fmla="*/ 2743200 w 8501449"/>
              <a:gd name="connsiteY105" fmla="*/ 1309816 h 4250724"/>
              <a:gd name="connsiteX106" fmla="*/ 2780270 w 8501449"/>
              <a:gd name="connsiteY106" fmla="*/ 1272746 h 4250724"/>
              <a:gd name="connsiteX107" fmla="*/ 2804984 w 8501449"/>
              <a:gd name="connsiteY107" fmla="*/ 1235676 h 4250724"/>
              <a:gd name="connsiteX108" fmla="*/ 2879124 w 8501449"/>
              <a:gd name="connsiteY108" fmla="*/ 1210962 h 4250724"/>
              <a:gd name="connsiteX109" fmla="*/ 2916195 w 8501449"/>
              <a:gd name="connsiteY109" fmla="*/ 1173892 h 4250724"/>
              <a:gd name="connsiteX110" fmla="*/ 3027405 w 8501449"/>
              <a:gd name="connsiteY110" fmla="*/ 1149179 h 4250724"/>
              <a:gd name="connsiteX111" fmla="*/ 3089189 w 8501449"/>
              <a:gd name="connsiteY111" fmla="*/ 1124465 h 4250724"/>
              <a:gd name="connsiteX112" fmla="*/ 3150973 w 8501449"/>
              <a:gd name="connsiteY112" fmla="*/ 1112108 h 4250724"/>
              <a:gd name="connsiteX113" fmla="*/ 3188043 w 8501449"/>
              <a:gd name="connsiteY113" fmla="*/ 1099752 h 4250724"/>
              <a:gd name="connsiteX114" fmla="*/ 3225114 w 8501449"/>
              <a:gd name="connsiteY114" fmla="*/ 1062681 h 4250724"/>
              <a:gd name="connsiteX115" fmla="*/ 3237470 w 8501449"/>
              <a:gd name="connsiteY115" fmla="*/ 1025611 h 4250724"/>
              <a:gd name="connsiteX116" fmla="*/ 3274541 w 8501449"/>
              <a:gd name="connsiteY116" fmla="*/ 1000897 h 4250724"/>
              <a:gd name="connsiteX117" fmla="*/ 3299254 w 8501449"/>
              <a:gd name="connsiteY117" fmla="*/ 963827 h 4250724"/>
              <a:gd name="connsiteX118" fmla="*/ 3385751 w 8501449"/>
              <a:gd name="connsiteY118" fmla="*/ 889687 h 4250724"/>
              <a:gd name="connsiteX119" fmla="*/ 3447535 w 8501449"/>
              <a:gd name="connsiteY119" fmla="*/ 815546 h 4250724"/>
              <a:gd name="connsiteX120" fmla="*/ 3484605 w 8501449"/>
              <a:gd name="connsiteY120" fmla="*/ 790833 h 4250724"/>
              <a:gd name="connsiteX121" fmla="*/ 3509319 w 8501449"/>
              <a:gd name="connsiteY121" fmla="*/ 716692 h 4250724"/>
              <a:gd name="connsiteX122" fmla="*/ 3534032 w 8501449"/>
              <a:gd name="connsiteY122" fmla="*/ 667265 h 4250724"/>
              <a:gd name="connsiteX123" fmla="*/ 3558746 w 8501449"/>
              <a:gd name="connsiteY123" fmla="*/ 593124 h 4250724"/>
              <a:gd name="connsiteX124" fmla="*/ 3583460 w 8501449"/>
              <a:gd name="connsiteY124" fmla="*/ 518984 h 4250724"/>
              <a:gd name="connsiteX125" fmla="*/ 3608173 w 8501449"/>
              <a:gd name="connsiteY125" fmla="*/ 407773 h 4250724"/>
              <a:gd name="connsiteX126" fmla="*/ 3632887 w 8501449"/>
              <a:gd name="connsiteY126" fmla="*/ 358346 h 4250724"/>
              <a:gd name="connsiteX127" fmla="*/ 3694670 w 8501449"/>
              <a:gd name="connsiteY127" fmla="*/ 222422 h 4250724"/>
              <a:gd name="connsiteX128" fmla="*/ 3719384 w 8501449"/>
              <a:gd name="connsiteY128" fmla="*/ 135924 h 4250724"/>
              <a:gd name="connsiteX129" fmla="*/ 3756454 w 8501449"/>
              <a:gd name="connsiteY129" fmla="*/ 98854 h 4250724"/>
              <a:gd name="connsiteX130" fmla="*/ 3842951 w 8501449"/>
              <a:gd name="connsiteY130" fmla="*/ 49427 h 4250724"/>
              <a:gd name="connsiteX131" fmla="*/ 3892378 w 8501449"/>
              <a:gd name="connsiteY131" fmla="*/ 37070 h 4250724"/>
              <a:gd name="connsiteX132" fmla="*/ 3929449 w 8501449"/>
              <a:gd name="connsiteY132" fmla="*/ 24714 h 4250724"/>
              <a:gd name="connsiteX133" fmla="*/ 4040660 w 8501449"/>
              <a:gd name="connsiteY133" fmla="*/ 0 h 4250724"/>
              <a:gd name="connsiteX134" fmla="*/ 4374292 w 8501449"/>
              <a:gd name="connsiteY134" fmla="*/ 12357 h 4250724"/>
              <a:gd name="connsiteX135" fmla="*/ 4411362 w 8501449"/>
              <a:gd name="connsiteY135" fmla="*/ 24714 h 4250724"/>
              <a:gd name="connsiteX136" fmla="*/ 4448432 w 8501449"/>
              <a:gd name="connsiteY136" fmla="*/ 61784 h 4250724"/>
              <a:gd name="connsiteX137" fmla="*/ 4497860 w 8501449"/>
              <a:gd name="connsiteY137" fmla="*/ 160638 h 4250724"/>
              <a:gd name="connsiteX138" fmla="*/ 4485503 w 8501449"/>
              <a:gd name="connsiteY138" fmla="*/ 420130 h 4250724"/>
              <a:gd name="connsiteX139" fmla="*/ 4473146 w 8501449"/>
              <a:gd name="connsiteY139" fmla="*/ 457200 h 4250724"/>
              <a:gd name="connsiteX140" fmla="*/ 4436076 w 8501449"/>
              <a:gd name="connsiteY140" fmla="*/ 568411 h 4250724"/>
              <a:gd name="connsiteX141" fmla="*/ 4399005 w 8501449"/>
              <a:gd name="connsiteY141" fmla="*/ 605481 h 4250724"/>
              <a:gd name="connsiteX142" fmla="*/ 4386649 w 8501449"/>
              <a:gd name="connsiteY142" fmla="*/ 642552 h 4250724"/>
              <a:gd name="connsiteX143" fmla="*/ 4324865 w 8501449"/>
              <a:gd name="connsiteY143" fmla="*/ 716692 h 4250724"/>
              <a:gd name="connsiteX144" fmla="*/ 4287795 w 8501449"/>
              <a:gd name="connsiteY144" fmla="*/ 741406 h 4250724"/>
              <a:gd name="connsiteX145" fmla="*/ 4238368 w 8501449"/>
              <a:gd name="connsiteY145" fmla="*/ 815546 h 4250724"/>
              <a:gd name="connsiteX146" fmla="*/ 4188941 w 8501449"/>
              <a:gd name="connsiteY146" fmla="*/ 914400 h 4250724"/>
              <a:gd name="connsiteX147" fmla="*/ 4164227 w 8501449"/>
              <a:gd name="connsiteY147" fmla="*/ 963827 h 4250724"/>
              <a:gd name="connsiteX148" fmla="*/ 4127157 w 8501449"/>
              <a:gd name="connsiteY148" fmla="*/ 988541 h 4250724"/>
              <a:gd name="connsiteX149" fmla="*/ 4114800 w 8501449"/>
              <a:gd name="connsiteY149" fmla="*/ 1025611 h 4250724"/>
              <a:gd name="connsiteX150" fmla="*/ 4090087 w 8501449"/>
              <a:gd name="connsiteY150" fmla="*/ 1075038 h 4250724"/>
              <a:gd name="connsiteX151" fmla="*/ 4040660 w 8501449"/>
              <a:gd name="connsiteY151" fmla="*/ 1173892 h 4250724"/>
              <a:gd name="connsiteX152" fmla="*/ 4028303 w 8501449"/>
              <a:gd name="connsiteY152" fmla="*/ 1223319 h 4250724"/>
              <a:gd name="connsiteX153" fmla="*/ 4053016 w 8501449"/>
              <a:gd name="connsiteY153" fmla="*/ 1309816 h 4250724"/>
              <a:gd name="connsiteX154" fmla="*/ 4065373 w 8501449"/>
              <a:gd name="connsiteY154" fmla="*/ 1346887 h 4250724"/>
              <a:gd name="connsiteX155" fmla="*/ 4102443 w 8501449"/>
              <a:gd name="connsiteY155" fmla="*/ 1383957 h 4250724"/>
              <a:gd name="connsiteX156" fmla="*/ 4102443 w 8501449"/>
              <a:gd name="connsiteY156" fmla="*/ 1692876 h 4250724"/>
              <a:gd name="connsiteX157" fmla="*/ 4139514 w 8501449"/>
              <a:gd name="connsiteY157" fmla="*/ 1791730 h 4250724"/>
              <a:gd name="connsiteX158" fmla="*/ 4188941 w 8501449"/>
              <a:gd name="connsiteY158" fmla="*/ 1804087 h 4250724"/>
              <a:gd name="connsiteX159" fmla="*/ 4226011 w 8501449"/>
              <a:gd name="connsiteY159" fmla="*/ 1828800 h 4250724"/>
              <a:gd name="connsiteX160" fmla="*/ 4263081 w 8501449"/>
              <a:gd name="connsiteY160" fmla="*/ 1841157 h 4250724"/>
              <a:gd name="connsiteX161" fmla="*/ 5016843 w 8501449"/>
              <a:gd name="connsiteY161" fmla="*/ 1816443 h 4250724"/>
              <a:gd name="connsiteX162" fmla="*/ 5239265 w 8501449"/>
              <a:gd name="connsiteY162" fmla="*/ 1791730 h 4250724"/>
              <a:gd name="connsiteX163" fmla="*/ 5301049 w 8501449"/>
              <a:gd name="connsiteY163" fmla="*/ 1767016 h 4250724"/>
              <a:gd name="connsiteX164" fmla="*/ 5350476 w 8501449"/>
              <a:gd name="connsiteY164" fmla="*/ 1754660 h 4250724"/>
              <a:gd name="connsiteX165" fmla="*/ 5436973 w 8501449"/>
              <a:gd name="connsiteY165" fmla="*/ 1717589 h 4250724"/>
              <a:gd name="connsiteX166" fmla="*/ 5535827 w 8501449"/>
              <a:gd name="connsiteY166" fmla="*/ 1692876 h 4250724"/>
              <a:gd name="connsiteX167" fmla="*/ 5634681 w 8501449"/>
              <a:gd name="connsiteY167" fmla="*/ 1606379 h 4250724"/>
              <a:gd name="connsiteX168" fmla="*/ 5659395 w 8501449"/>
              <a:gd name="connsiteY168" fmla="*/ 1544595 h 4250724"/>
              <a:gd name="connsiteX169" fmla="*/ 5684108 w 8501449"/>
              <a:gd name="connsiteY169" fmla="*/ 1507524 h 4250724"/>
              <a:gd name="connsiteX170" fmla="*/ 5708822 w 8501449"/>
              <a:gd name="connsiteY170" fmla="*/ 1359243 h 4250724"/>
              <a:gd name="connsiteX171" fmla="*/ 5770605 w 8501449"/>
              <a:gd name="connsiteY171" fmla="*/ 1260389 h 4250724"/>
              <a:gd name="connsiteX172" fmla="*/ 5807676 w 8501449"/>
              <a:gd name="connsiteY172" fmla="*/ 1235676 h 4250724"/>
              <a:gd name="connsiteX173" fmla="*/ 5955957 w 8501449"/>
              <a:gd name="connsiteY173" fmla="*/ 1136822 h 4250724"/>
              <a:gd name="connsiteX174" fmla="*/ 6277232 w 8501449"/>
              <a:gd name="connsiteY174" fmla="*/ 1161535 h 4250724"/>
              <a:gd name="connsiteX175" fmla="*/ 6289589 w 8501449"/>
              <a:gd name="connsiteY175" fmla="*/ 1210962 h 4250724"/>
              <a:gd name="connsiteX176" fmla="*/ 6326660 w 8501449"/>
              <a:gd name="connsiteY176" fmla="*/ 1248033 h 4250724"/>
              <a:gd name="connsiteX177" fmla="*/ 6363730 w 8501449"/>
              <a:gd name="connsiteY177" fmla="*/ 1322173 h 4250724"/>
              <a:gd name="connsiteX178" fmla="*/ 6413157 w 8501449"/>
              <a:gd name="connsiteY178" fmla="*/ 1346887 h 4250724"/>
              <a:gd name="connsiteX179" fmla="*/ 6524368 w 8501449"/>
              <a:gd name="connsiteY179" fmla="*/ 1297460 h 4250724"/>
              <a:gd name="connsiteX180" fmla="*/ 6573795 w 8501449"/>
              <a:gd name="connsiteY180" fmla="*/ 1285103 h 4250724"/>
              <a:gd name="connsiteX181" fmla="*/ 6672649 w 8501449"/>
              <a:gd name="connsiteY181" fmla="*/ 1223319 h 4250724"/>
              <a:gd name="connsiteX182" fmla="*/ 6746789 w 8501449"/>
              <a:gd name="connsiteY182" fmla="*/ 1210962 h 4250724"/>
              <a:gd name="connsiteX183" fmla="*/ 7166919 w 8501449"/>
              <a:gd name="connsiteY183" fmla="*/ 1285103 h 4250724"/>
              <a:gd name="connsiteX184" fmla="*/ 7179276 w 8501449"/>
              <a:gd name="connsiteY184" fmla="*/ 1334530 h 4250724"/>
              <a:gd name="connsiteX185" fmla="*/ 7154562 w 8501449"/>
              <a:gd name="connsiteY185" fmla="*/ 1556952 h 4250724"/>
              <a:gd name="connsiteX186" fmla="*/ 7142205 w 8501449"/>
              <a:gd name="connsiteY186" fmla="*/ 1594022 h 4250724"/>
              <a:gd name="connsiteX187" fmla="*/ 7080422 w 8501449"/>
              <a:gd name="connsiteY187" fmla="*/ 1692876 h 4250724"/>
              <a:gd name="connsiteX188" fmla="*/ 6993924 w 8501449"/>
              <a:gd name="connsiteY188" fmla="*/ 1754660 h 4250724"/>
              <a:gd name="connsiteX189" fmla="*/ 6919784 w 8501449"/>
              <a:gd name="connsiteY189" fmla="*/ 1804087 h 4250724"/>
              <a:gd name="connsiteX190" fmla="*/ 6882714 w 8501449"/>
              <a:gd name="connsiteY190" fmla="*/ 1828800 h 4250724"/>
              <a:gd name="connsiteX191" fmla="*/ 6820930 w 8501449"/>
              <a:gd name="connsiteY191" fmla="*/ 1853514 h 4250724"/>
              <a:gd name="connsiteX192" fmla="*/ 6746789 w 8501449"/>
              <a:gd name="connsiteY192" fmla="*/ 1915297 h 4250724"/>
              <a:gd name="connsiteX193" fmla="*/ 6697362 w 8501449"/>
              <a:gd name="connsiteY193" fmla="*/ 1952368 h 4250724"/>
              <a:gd name="connsiteX194" fmla="*/ 6635578 w 8501449"/>
              <a:gd name="connsiteY194" fmla="*/ 2051222 h 4250724"/>
              <a:gd name="connsiteX195" fmla="*/ 6598508 w 8501449"/>
              <a:gd name="connsiteY195" fmla="*/ 2137719 h 4250724"/>
              <a:gd name="connsiteX196" fmla="*/ 6573795 w 8501449"/>
              <a:gd name="connsiteY196" fmla="*/ 2211860 h 4250724"/>
              <a:gd name="connsiteX197" fmla="*/ 6549081 w 8501449"/>
              <a:gd name="connsiteY197" fmla="*/ 2248930 h 4250724"/>
              <a:gd name="connsiteX198" fmla="*/ 6524368 w 8501449"/>
              <a:gd name="connsiteY198" fmla="*/ 2347784 h 4250724"/>
              <a:gd name="connsiteX199" fmla="*/ 6499654 w 8501449"/>
              <a:gd name="connsiteY199" fmla="*/ 2397211 h 4250724"/>
              <a:gd name="connsiteX200" fmla="*/ 6474941 w 8501449"/>
              <a:gd name="connsiteY200" fmla="*/ 2496065 h 4250724"/>
              <a:gd name="connsiteX201" fmla="*/ 6450227 w 8501449"/>
              <a:gd name="connsiteY201" fmla="*/ 2533135 h 4250724"/>
              <a:gd name="connsiteX202" fmla="*/ 6388443 w 8501449"/>
              <a:gd name="connsiteY202" fmla="*/ 2619633 h 4250724"/>
              <a:gd name="connsiteX203" fmla="*/ 6363730 w 8501449"/>
              <a:gd name="connsiteY203" fmla="*/ 2693773 h 4250724"/>
              <a:gd name="connsiteX204" fmla="*/ 6376087 w 8501449"/>
              <a:gd name="connsiteY204" fmla="*/ 2804984 h 4250724"/>
              <a:gd name="connsiteX205" fmla="*/ 6425514 w 8501449"/>
              <a:gd name="connsiteY205" fmla="*/ 2879124 h 4250724"/>
              <a:gd name="connsiteX206" fmla="*/ 6474941 w 8501449"/>
              <a:gd name="connsiteY206" fmla="*/ 2953265 h 4250724"/>
              <a:gd name="connsiteX207" fmla="*/ 6524368 w 8501449"/>
              <a:gd name="connsiteY207" fmla="*/ 2990335 h 4250724"/>
              <a:gd name="connsiteX208" fmla="*/ 6561438 w 8501449"/>
              <a:gd name="connsiteY208" fmla="*/ 3002692 h 4250724"/>
              <a:gd name="connsiteX209" fmla="*/ 6944497 w 8501449"/>
              <a:gd name="connsiteY209" fmla="*/ 2965622 h 4250724"/>
              <a:gd name="connsiteX210" fmla="*/ 6993924 w 8501449"/>
              <a:gd name="connsiteY210" fmla="*/ 2953265 h 4250724"/>
              <a:gd name="connsiteX211" fmla="*/ 7030995 w 8501449"/>
              <a:gd name="connsiteY211" fmla="*/ 2928552 h 4250724"/>
              <a:gd name="connsiteX212" fmla="*/ 7092778 w 8501449"/>
              <a:gd name="connsiteY212" fmla="*/ 2903838 h 4250724"/>
              <a:gd name="connsiteX213" fmla="*/ 7117492 w 8501449"/>
              <a:gd name="connsiteY213" fmla="*/ 2866768 h 4250724"/>
              <a:gd name="connsiteX214" fmla="*/ 7154562 w 8501449"/>
              <a:gd name="connsiteY214" fmla="*/ 2829697 h 4250724"/>
              <a:gd name="connsiteX215" fmla="*/ 7166919 w 8501449"/>
              <a:gd name="connsiteY215" fmla="*/ 2780270 h 4250724"/>
              <a:gd name="connsiteX216" fmla="*/ 7203989 w 8501449"/>
              <a:gd name="connsiteY216" fmla="*/ 2693773 h 4250724"/>
              <a:gd name="connsiteX217" fmla="*/ 7241060 w 8501449"/>
              <a:gd name="connsiteY217" fmla="*/ 2409568 h 4250724"/>
              <a:gd name="connsiteX218" fmla="*/ 7302843 w 8501449"/>
              <a:gd name="connsiteY218" fmla="*/ 2347784 h 4250724"/>
              <a:gd name="connsiteX219" fmla="*/ 7339914 w 8501449"/>
              <a:gd name="connsiteY219" fmla="*/ 2298357 h 4250724"/>
              <a:gd name="connsiteX220" fmla="*/ 7438768 w 8501449"/>
              <a:gd name="connsiteY220" fmla="*/ 2248930 h 4250724"/>
              <a:gd name="connsiteX221" fmla="*/ 7475838 w 8501449"/>
              <a:gd name="connsiteY221" fmla="*/ 2224216 h 4250724"/>
              <a:gd name="connsiteX222" fmla="*/ 7821827 w 8501449"/>
              <a:gd name="connsiteY222" fmla="*/ 2236573 h 4250724"/>
              <a:gd name="connsiteX223" fmla="*/ 7858897 w 8501449"/>
              <a:gd name="connsiteY223" fmla="*/ 2248930 h 4250724"/>
              <a:gd name="connsiteX224" fmla="*/ 7908324 w 8501449"/>
              <a:gd name="connsiteY224" fmla="*/ 2261287 h 4250724"/>
              <a:gd name="connsiteX225" fmla="*/ 7945395 w 8501449"/>
              <a:gd name="connsiteY225" fmla="*/ 2298357 h 4250724"/>
              <a:gd name="connsiteX226" fmla="*/ 8081319 w 8501449"/>
              <a:gd name="connsiteY226" fmla="*/ 2397211 h 4250724"/>
              <a:gd name="connsiteX227" fmla="*/ 8130746 w 8501449"/>
              <a:gd name="connsiteY227" fmla="*/ 2446638 h 4250724"/>
              <a:gd name="connsiteX228" fmla="*/ 8180173 w 8501449"/>
              <a:gd name="connsiteY228" fmla="*/ 2471352 h 4250724"/>
              <a:gd name="connsiteX229" fmla="*/ 8241957 w 8501449"/>
              <a:gd name="connsiteY229" fmla="*/ 2508422 h 4250724"/>
              <a:gd name="connsiteX230" fmla="*/ 8291384 w 8501449"/>
              <a:gd name="connsiteY230" fmla="*/ 2520779 h 4250724"/>
              <a:gd name="connsiteX231" fmla="*/ 8353168 w 8501449"/>
              <a:gd name="connsiteY231" fmla="*/ 2545492 h 4250724"/>
              <a:gd name="connsiteX232" fmla="*/ 8452022 w 8501449"/>
              <a:gd name="connsiteY232" fmla="*/ 2607276 h 4250724"/>
              <a:gd name="connsiteX233" fmla="*/ 8501449 w 8501449"/>
              <a:gd name="connsiteY233" fmla="*/ 2631989 h 425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8501449" h="4250724">
                <a:moveTo>
                  <a:pt x="1581665" y="4250724"/>
                </a:moveTo>
                <a:cubicBezTo>
                  <a:pt x="1543928" y="4156386"/>
                  <a:pt x="1526402" y="4106048"/>
                  <a:pt x="1458097" y="4003589"/>
                </a:cubicBezTo>
                <a:cubicBezTo>
                  <a:pt x="1449859" y="3991232"/>
                  <a:pt x="1440025" y="3979802"/>
                  <a:pt x="1433384" y="3966519"/>
                </a:cubicBezTo>
                <a:cubicBezTo>
                  <a:pt x="1423464" y="3946680"/>
                  <a:pt x="1418590" y="3924574"/>
                  <a:pt x="1408670" y="3904735"/>
                </a:cubicBezTo>
                <a:cubicBezTo>
                  <a:pt x="1394702" y="3876798"/>
                  <a:pt x="1348172" y="3824070"/>
                  <a:pt x="1334530" y="3805881"/>
                </a:cubicBezTo>
                <a:cubicBezTo>
                  <a:pt x="1325619" y="3794000"/>
                  <a:pt x="1320317" y="3779312"/>
                  <a:pt x="1309816" y="3768811"/>
                </a:cubicBezTo>
                <a:cubicBezTo>
                  <a:pt x="1299315" y="3758310"/>
                  <a:pt x="1284155" y="3753604"/>
                  <a:pt x="1272746" y="3744097"/>
                </a:cubicBezTo>
                <a:cubicBezTo>
                  <a:pt x="1151289" y="3642881"/>
                  <a:pt x="1308161" y="3767156"/>
                  <a:pt x="1210962" y="3669957"/>
                </a:cubicBezTo>
                <a:cubicBezTo>
                  <a:pt x="1200461" y="3659456"/>
                  <a:pt x="1186249" y="3653481"/>
                  <a:pt x="1173892" y="3645243"/>
                </a:cubicBezTo>
                <a:cubicBezTo>
                  <a:pt x="1151924" y="3612293"/>
                  <a:pt x="1145041" y="3596718"/>
                  <a:pt x="1112108" y="3571103"/>
                </a:cubicBezTo>
                <a:cubicBezTo>
                  <a:pt x="1088663" y="3552868"/>
                  <a:pt x="1058970" y="3542678"/>
                  <a:pt x="1037968" y="3521676"/>
                </a:cubicBezTo>
                <a:lnTo>
                  <a:pt x="914400" y="3398108"/>
                </a:lnTo>
                <a:lnTo>
                  <a:pt x="827903" y="3311611"/>
                </a:lnTo>
                <a:lnTo>
                  <a:pt x="778476" y="3262184"/>
                </a:lnTo>
                <a:cubicBezTo>
                  <a:pt x="749094" y="3174041"/>
                  <a:pt x="790756" y="3280604"/>
                  <a:pt x="729049" y="3188043"/>
                </a:cubicBezTo>
                <a:cubicBezTo>
                  <a:pt x="721824" y="3177205"/>
                  <a:pt x="722517" y="3162623"/>
                  <a:pt x="716692" y="3150973"/>
                </a:cubicBezTo>
                <a:cubicBezTo>
                  <a:pt x="705951" y="3129491"/>
                  <a:pt x="692351" y="3109556"/>
                  <a:pt x="679622" y="3089189"/>
                </a:cubicBezTo>
                <a:cubicBezTo>
                  <a:pt x="671751" y="3076595"/>
                  <a:pt x="665409" y="3062620"/>
                  <a:pt x="654908" y="3052119"/>
                </a:cubicBezTo>
                <a:cubicBezTo>
                  <a:pt x="644407" y="3041618"/>
                  <a:pt x="630195" y="3035644"/>
                  <a:pt x="617838" y="3027406"/>
                </a:cubicBezTo>
                <a:cubicBezTo>
                  <a:pt x="609600" y="3015049"/>
                  <a:pt x="603625" y="3000836"/>
                  <a:pt x="593124" y="2990335"/>
                </a:cubicBezTo>
                <a:cubicBezTo>
                  <a:pt x="557714" y="2954925"/>
                  <a:pt x="559182" y="2973364"/>
                  <a:pt x="518984" y="2953265"/>
                </a:cubicBezTo>
                <a:cubicBezTo>
                  <a:pt x="505701" y="2946624"/>
                  <a:pt x="494896" y="2935764"/>
                  <a:pt x="481914" y="2928552"/>
                </a:cubicBezTo>
                <a:cubicBezTo>
                  <a:pt x="457760" y="2915133"/>
                  <a:pt x="431466" y="2905697"/>
                  <a:pt x="407773" y="2891481"/>
                </a:cubicBezTo>
                <a:cubicBezTo>
                  <a:pt x="390113" y="2880885"/>
                  <a:pt x="373983" y="2867814"/>
                  <a:pt x="358346" y="2854411"/>
                </a:cubicBezTo>
                <a:cubicBezTo>
                  <a:pt x="345078" y="2843038"/>
                  <a:pt x="336906" y="2825156"/>
                  <a:pt x="321276" y="2817341"/>
                </a:cubicBezTo>
                <a:cubicBezTo>
                  <a:pt x="302491" y="2807948"/>
                  <a:pt x="280087" y="2809103"/>
                  <a:pt x="259492" y="2804984"/>
                </a:cubicBezTo>
                <a:cubicBezTo>
                  <a:pt x="202891" y="2720085"/>
                  <a:pt x="274938" y="2814870"/>
                  <a:pt x="185351" y="2743200"/>
                </a:cubicBezTo>
                <a:cubicBezTo>
                  <a:pt x="158060" y="2721367"/>
                  <a:pt x="135924" y="2693773"/>
                  <a:pt x="111211" y="2669060"/>
                </a:cubicBezTo>
                <a:cubicBezTo>
                  <a:pt x="94735" y="2652584"/>
                  <a:pt x="75764" y="2638273"/>
                  <a:pt x="61784" y="2619633"/>
                </a:cubicBezTo>
                <a:cubicBezTo>
                  <a:pt x="15803" y="2558325"/>
                  <a:pt x="36138" y="2587342"/>
                  <a:pt x="0" y="2533135"/>
                </a:cubicBezTo>
                <a:cubicBezTo>
                  <a:pt x="4119" y="2487827"/>
                  <a:pt x="2825" y="2441696"/>
                  <a:pt x="12357" y="2397211"/>
                </a:cubicBezTo>
                <a:cubicBezTo>
                  <a:pt x="20237" y="2360439"/>
                  <a:pt x="49785" y="2355723"/>
                  <a:pt x="74141" y="2335427"/>
                </a:cubicBezTo>
                <a:cubicBezTo>
                  <a:pt x="138465" y="2281824"/>
                  <a:pt x="82110" y="2306729"/>
                  <a:pt x="172995" y="2261287"/>
                </a:cubicBezTo>
                <a:cubicBezTo>
                  <a:pt x="202869" y="2246350"/>
                  <a:pt x="227817" y="2248451"/>
                  <a:pt x="259492" y="2236573"/>
                </a:cubicBezTo>
                <a:cubicBezTo>
                  <a:pt x="276739" y="2230105"/>
                  <a:pt x="291672" y="2218328"/>
                  <a:pt x="308919" y="2211860"/>
                </a:cubicBezTo>
                <a:cubicBezTo>
                  <a:pt x="324820" y="2205897"/>
                  <a:pt x="341654" y="2202633"/>
                  <a:pt x="358346" y="2199503"/>
                </a:cubicBezTo>
                <a:cubicBezTo>
                  <a:pt x="407597" y="2190268"/>
                  <a:pt x="457200" y="2183027"/>
                  <a:pt x="506627" y="2174789"/>
                </a:cubicBezTo>
                <a:cubicBezTo>
                  <a:pt x="560173" y="2178908"/>
                  <a:pt x="615164" y="2174121"/>
                  <a:pt x="667265" y="2187146"/>
                </a:cubicBezTo>
                <a:cubicBezTo>
                  <a:pt x="684218" y="2191384"/>
                  <a:pt x="691184" y="2212709"/>
                  <a:pt x="704335" y="2224216"/>
                </a:cubicBezTo>
                <a:cubicBezTo>
                  <a:pt x="751296" y="2265307"/>
                  <a:pt x="759052" y="2268931"/>
                  <a:pt x="803189" y="2298357"/>
                </a:cubicBezTo>
                <a:cubicBezTo>
                  <a:pt x="856647" y="2378542"/>
                  <a:pt x="791398" y="2298680"/>
                  <a:pt x="877330" y="2347784"/>
                </a:cubicBezTo>
                <a:cubicBezTo>
                  <a:pt x="892503" y="2356454"/>
                  <a:pt x="899860" y="2375161"/>
                  <a:pt x="914400" y="2384854"/>
                </a:cubicBezTo>
                <a:cubicBezTo>
                  <a:pt x="925037" y="2391945"/>
                  <a:pt x="994305" y="2407920"/>
                  <a:pt x="1000897" y="2409568"/>
                </a:cubicBezTo>
                <a:cubicBezTo>
                  <a:pt x="1009135" y="2421925"/>
                  <a:pt x="1018969" y="2433355"/>
                  <a:pt x="1025611" y="2446638"/>
                </a:cubicBezTo>
                <a:cubicBezTo>
                  <a:pt x="1031436" y="2458288"/>
                  <a:pt x="1029831" y="2473537"/>
                  <a:pt x="1037968" y="2483708"/>
                </a:cubicBezTo>
                <a:cubicBezTo>
                  <a:pt x="1047245" y="2495305"/>
                  <a:pt x="1062681" y="2500184"/>
                  <a:pt x="1075038" y="2508422"/>
                </a:cubicBezTo>
                <a:cubicBezTo>
                  <a:pt x="1120106" y="2643621"/>
                  <a:pt x="1048229" y="2438834"/>
                  <a:pt x="1112108" y="2582562"/>
                </a:cubicBezTo>
                <a:cubicBezTo>
                  <a:pt x="1122688" y="2606367"/>
                  <a:pt x="1125172" y="2633403"/>
                  <a:pt x="1136822" y="2656703"/>
                </a:cubicBezTo>
                <a:lnTo>
                  <a:pt x="1161535" y="2706130"/>
                </a:lnTo>
                <a:cubicBezTo>
                  <a:pt x="1167928" y="2744486"/>
                  <a:pt x="1164977" y="2789318"/>
                  <a:pt x="1198605" y="2817341"/>
                </a:cubicBezTo>
                <a:cubicBezTo>
                  <a:pt x="1212756" y="2829133"/>
                  <a:pt x="1231556" y="2833816"/>
                  <a:pt x="1248032" y="2842054"/>
                </a:cubicBezTo>
                <a:cubicBezTo>
                  <a:pt x="1318861" y="2948295"/>
                  <a:pt x="1224548" y="2823266"/>
                  <a:pt x="1309816" y="2891481"/>
                </a:cubicBezTo>
                <a:cubicBezTo>
                  <a:pt x="1321413" y="2900759"/>
                  <a:pt x="1321936" y="2920681"/>
                  <a:pt x="1334530" y="2928552"/>
                </a:cubicBezTo>
                <a:cubicBezTo>
                  <a:pt x="1356620" y="2942359"/>
                  <a:pt x="1385370" y="2941615"/>
                  <a:pt x="1408670" y="2953265"/>
                </a:cubicBezTo>
                <a:cubicBezTo>
                  <a:pt x="1473287" y="2985574"/>
                  <a:pt x="1440226" y="2973512"/>
                  <a:pt x="1507524" y="2990335"/>
                </a:cubicBezTo>
                <a:cubicBezTo>
                  <a:pt x="1524000" y="2998573"/>
                  <a:pt x="1539081" y="3010581"/>
                  <a:pt x="1556951" y="3015049"/>
                </a:cubicBezTo>
                <a:cubicBezTo>
                  <a:pt x="1657345" y="3040148"/>
                  <a:pt x="1664718" y="3025425"/>
                  <a:pt x="1767016" y="3002692"/>
                </a:cubicBezTo>
                <a:cubicBezTo>
                  <a:pt x="1799967" y="2969741"/>
                  <a:pt x="1845030" y="2945519"/>
                  <a:pt x="1865870" y="2903838"/>
                </a:cubicBezTo>
                <a:lnTo>
                  <a:pt x="1915297" y="2804984"/>
                </a:lnTo>
                <a:cubicBezTo>
                  <a:pt x="1911178" y="2763795"/>
                  <a:pt x="1909235" y="2722329"/>
                  <a:pt x="1902941" y="2681416"/>
                </a:cubicBezTo>
                <a:cubicBezTo>
                  <a:pt x="1900960" y="2668542"/>
                  <a:pt x="1898581" y="2654627"/>
                  <a:pt x="1890584" y="2644346"/>
                </a:cubicBezTo>
                <a:cubicBezTo>
                  <a:pt x="1869126" y="2616758"/>
                  <a:pt x="1835829" y="2599287"/>
                  <a:pt x="1816443" y="2570206"/>
                </a:cubicBezTo>
                <a:lnTo>
                  <a:pt x="1791730" y="2533135"/>
                </a:lnTo>
                <a:cubicBezTo>
                  <a:pt x="1787611" y="2487827"/>
                  <a:pt x="1785807" y="2442249"/>
                  <a:pt x="1779373" y="2397211"/>
                </a:cubicBezTo>
                <a:cubicBezTo>
                  <a:pt x="1777531" y="2384317"/>
                  <a:pt x="1770759" y="2372617"/>
                  <a:pt x="1767016" y="2360141"/>
                </a:cubicBezTo>
                <a:cubicBezTo>
                  <a:pt x="1758400" y="2331419"/>
                  <a:pt x="1750919" y="2302365"/>
                  <a:pt x="1742303" y="2273643"/>
                </a:cubicBezTo>
                <a:cubicBezTo>
                  <a:pt x="1738560" y="2261167"/>
                  <a:pt x="1737171" y="2247411"/>
                  <a:pt x="1729946" y="2236573"/>
                </a:cubicBezTo>
                <a:cubicBezTo>
                  <a:pt x="1720253" y="2222033"/>
                  <a:pt x="1704063" y="2212928"/>
                  <a:pt x="1692876" y="2199503"/>
                </a:cubicBezTo>
                <a:cubicBezTo>
                  <a:pt x="1683369" y="2188094"/>
                  <a:pt x="1678028" y="2173533"/>
                  <a:pt x="1668162" y="2162433"/>
                </a:cubicBezTo>
                <a:cubicBezTo>
                  <a:pt x="1644942" y="2136311"/>
                  <a:pt x="1618735" y="2113006"/>
                  <a:pt x="1594022" y="2088292"/>
                </a:cubicBezTo>
                <a:lnTo>
                  <a:pt x="1544595" y="2038865"/>
                </a:lnTo>
                <a:cubicBezTo>
                  <a:pt x="1528119" y="2022389"/>
                  <a:pt x="1509148" y="2008078"/>
                  <a:pt x="1495168" y="1989438"/>
                </a:cubicBezTo>
                <a:cubicBezTo>
                  <a:pt x="1482811" y="1972962"/>
                  <a:pt x="1471874" y="1955319"/>
                  <a:pt x="1458097" y="1940011"/>
                </a:cubicBezTo>
                <a:cubicBezTo>
                  <a:pt x="1434717" y="1914033"/>
                  <a:pt x="1403344" y="1894950"/>
                  <a:pt x="1383957" y="1865870"/>
                </a:cubicBezTo>
                <a:cubicBezTo>
                  <a:pt x="1375719" y="1853513"/>
                  <a:pt x="1369744" y="1839301"/>
                  <a:pt x="1359243" y="1828800"/>
                </a:cubicBezTo>
                <a:cubicBezTo>
                  <a:pt x="1262044" y="1731602"/>
                  <a:pt x="1386319" y="1888476"/>
                  <a:pt x="1285103" y="1767016"/>
                </a:cubicBezTo>
                <a:cubicBezTo>
                  <a:pt x="1199092" y="1663803"/>
                  <a:pt x="1331611" y="1801168"/>
                  <a:pt x="1223319" y="1692876"/>
                </a:cubicBezTo>
                <a:cubicBezTo>
                  <a:pt x="1193909" y="1604646"/>
                  <a:pt x="1213055" y="1640410"/>
                  <a:pt x="1173892" y="1581665"/>
                </a:cubicBezTo>
                <a:cubicBezTo>
                  <a:pt x="1169773" y="1561070"/>
                  <a:pt x="1166629" y="1540256"/>
                  <a:pt x="1161535" y="1519881"/>
                </a:cubicBezTo>
                <a:cubicBezTo>
                  <a:pt x="1154262" y="1490790"/>
                  <a:pt x="1138070" y="1463344"/>
                  <a:pt x="1136822" y="1433384"/>
                </a:cubicBezTo>
                <a:cubicBezTo>
                  <a:pt x="1133902" y="1363302"/>
                  <a:pt x="1138773" y="1292686"/>
                  <a:pt x="1149178" y="1223319"/>
                </a:cubicBezTo>
                <a:cubicBezTo>
                  <a:pt x="1154688" y="1186584"/>
                  <a:pt x="1232894" y="1144391"/>
                  <a:pt x="1248032" y="1136822"/>
                </a:cubicBezTo>
                <a:cubicBezTo>
                  <a:pt x="1280984" y="1120346"/>
                  <a:pt x="1311937" y="1099045"/>
                  <a:pt x="1346887" y="1087395"/>
                </a:cubicBezTo>
                <a:cubicBezTo>
                  <a:pt x="1431618" y="1059151"/>
                  <a:pt x="1326461" y="1092501"/>
                  <a:pt x="1445741" y="1062681"/>
                </a:cubicBezTo>
                <a:cubicBezTo>
                  <a:pt x="1474832" y="1055408"/>
                  <a:pt x="1503406" y="1046206"/>
                  <a:pt x="1532238" y="1037968"/>
                </a:cubicBezTo>
                <a:cubicBezTo>
                  <a:pt x="1581665" y="1042087"/>
                  <a:pt x="1632402" y="1038295"/>
                  <a:pt x="1680519" y="1050324"/>
                </a:cubicBezTo>
                <a:cubicBezTo>
                  <a:pt x="1725383" y="1061540"/>
                  <a:pt x="1730380" y="1095329"/>
                  <a:pt x="1754660" y="1124465"/>
                </a:cubicBezTo>
                <a:cubicBezTo>
                  <a:pt x="1765847" y="1137890"/>
                  <a:pt x="1779373" y="1149178"/>
                  <a:pt x="1791730" y="1161535"/>
                </a:cubicBezTo>
                <a:cubicBezTo>
                  <a:pt x="1828233" y="1307545"/>
                  <a:pt x="1775622" y="1087727"/>
                  <a:pt x="1828800" y="1433384"/>
                </a:cubicBezTo>
                <a:cubicBezTo>
                  <a:pt x="1835212" y="1475060"/>
                  <a:pt x="1866762" y="1575741"/>
                  <a:pt x="1878227" y="1618735"/>
                </a:cubicBezTo>
                <a:cubicBezTo>
                  <a:pt x="1929869" y="1812394"/>
                  <a:pt x="1875570" y="1645486"/>
                  <a:pt x="1927654" y="1767016"/>
                </a:cubicBezTo>
                <a:cubicBezTo>
                  <a:pt x="1932785" y="1778988"/>
                  <a:pt x="1932014" y="1793805"/>
                  <a:pt x="1940011" y="1804087"/>
                </a:cubicBezTo>
                <a:cubicBezTo>
                  <a:pt x="1981405" y="1857309"/>
                  <a:pt x="2014068" y="1878164"/>
                  <a:pt x="2063578" y="1915297"/>
                </a:cubicBezTo>
                <a:cubicBezTo>
                  <a:pt x="2071816" y="1927654"/>
                  <a:pt x="2076695" y="1943091"/>
                  <a:pt x="2088292" y="1952368"/>
                </a:cubicBezTo>
                <a:cubicBezTo>
                  <a:pt x="2098463" y="1960505"/>
                  <a:pt x="2112337" y="1964724"/>
                  <a:pt x="2125362" y="1964724"/>
                </a:cubicBezTo>
                <a:cubicBezTo>
                  <a:pt x="2232533" y="1964724"/>
                  <a:pt x="2339546" y="1956487"/>
                  <a:pt x="2446638" y="1952368"/>
                </a:cubicBezTo>
                <a:cubicBezTo>
                  <a:pt x="2458995" y="1940011"/>
                  <a:pt x="2474015" y="1929837"/>
                  <a:pt x="2483708" y="1915297"/>
                </a:cubicBezTo>
                <a:cubicBezTo>
                  <a:pt x="2490933" y="1904459"/>
                  <a:pt x="2487928" y="1888398"/>
                  <a:pt x="2496065" y="1878227"/>
                </a:cubicBezTo>
                <a:cubicBezTo>
                  <a:pt x="2505342" y="1866631"/>
                  <a:pt x="2520778" y="1861752"/>
                  <a:pt x="2533135" y="1853514"/>
                </a:cubicBezTo>
                <a:cubicBezTo>
                  <a:pt x="2560788" y="1715252"/>
                  <a:pt x="2521852" y="1863722"/>
                  <a:pt x="2582562" y="1742303"/>
                </a:cubicBezTo>
                <a:cubicBezTo>
                  <a:pt x="2590157" y="1727113"/>
                  <a:pt x="2587324" y="1708066"/>
                  <a:pt x="2594919" y="1692876"/>
                </a:cubicBezTo>
                <a:cubicBezTo>
                  <a:pt x="2608202" y="1666310"/>
                  <a:pt x="2627870" y="1643449"/>
                  <a:pt x="2644346" y="1618735"/>
                </a:cubicBezTo>
                <a:cubicBezTo>
                  <a:pt x="2652584" y="1606378"/>
                  <a:pt x="2662419" y="1594948"/>
                  <a:pt x="2669060" y="1581665"/>
                </a:cubicBezTo>
                <a:cubicBezTo>
                  <a:pt x="2700414" y="1518955"/>
                  <a:pt x="2683555" y="1547564"/>
                  <a:pt x="2718487" y="1495168"/>
                </a:cubicBezTo>
                <a:cubicBezTo>
                  <a:pt x="2722606" y="1482811"/>
                  <a:pt x="2729122" y="1471008"/>
                  <a:pt x="2730843" y="1458097"/>
                </a:cubicBezTo>
                <a:cubicBezTo>
                  <a:pt x="2737398" y="1408934"/>
                  <a:pt x="2730420" y="1357740"/>
                  <a:pt x="2743200" y="1309816"/>
                </a:cubicBezTo>
                <a:cubicBezTo>
                  <a:pt x="2747703" y="1292931"/>
                  <a:pt x="2769083" y="1286171"/>
                  <a:pt x="2780270" y="1272746"/>
                </a:cubicBezTo>
                <a:cubicBezTo>
                  <a:pt x="2789777" y="1261337"/>
                  <a:pt x="2792390" y="1243547"/>
                  <a:pt x="2804984" y="1235676"/>
                </a:cubicBezTo>
                <a:cubicBezTo>
                  <a:pt x="2827075" y="1221869"/>
                  <a:pt x="2879124" y="1210962"/>
                  <a:pt x="2879124" y="1210962"/>
                </a:cubicBezTo>
                <a:cubicBezTo>
                  <a:pt x="2891481" y="1198605"/>
                  <a:pt x="2901022" y="1182562"/>
                  <a:pt x="2916195" y="1173892"/>
                </a:cubicBezTo>
                <a:cubicBezTo>
                  <a:pt x="2925594" y="1168521"/>
                  <a:pt x="3023668" y="1149926"/>
                  <a:pt x="3027405" y="1149179"/>
                </a:cubicBezTo>
                <a:cubicBezTo>
                  <a:pt x="3048000" y="1140941"/>
                  <a:pt x="3067943" y="1130839"/>
                  <a:pt x="3089189" y="1124465"/>
                </a:cubicBezTo>
                <a:cubicBezTo>
                  <a:pt x="3109306" y="1118430"/>
                  <a:pt x="3130598" y="1117202"/>
                  <a:pt x="3150973" y="1112108"/>
                </a:cubicBezTo>
                <a:cubicBezTo>
                  <a:pt x="3163609" y="1108949"/>
                  <a:pt x="3175686" y="1103871"/>
                  <a:pt x="3188043" y="1099752"/>
                </a:cubicBezTo>
                <a:cubicBezTo>
                  <a:pt x="3200400" y="1087395"/>
                  <a:pt x="3215420" y="1077221"/>
                  <a:pt x="3225114" y="1062681"/>
                </a:cubicBezTo>
                <a:cubicBezTo>
                  <a:pt x="3232339" y="1051844"/>
                  <a:pt x="3229333" y="1035782"/>
                  <a:pt x="3237470" y="1025611"/>
                </a:cubicBezTo>
                <a:cubicBezTo>
                  <a:pt x="3246747" y="1014014"/>
                  <a:pt x="3262184" y="1009135"/>
                  <a:pt x="3274541" y="1000897"/>
                </a:cubicBezTo>
                <a:cubicBezTo>
                  <a:pt x="3282779" y="988540"/>
                  <a:pt x="3289747" y="975236"/>
                  <a:pt x="3299254" y="963827"/>
                </a:cubicBezTo>
                <a:cubicBezTo>
                  <a:pt x="3327939" y="929405"/>
                  <a:pt x="3349389" y="916959"/>
                  <a:pt x="3385751" y="889687"/>
                </a:cubicBezTo>
                <a:cubicBezTo>
                  <a:pt x="3410051" y="853237"/>
                  <a:pt x="3411857" y="845278"/>
                  <a:pt x="3447535" y="815546"/>
                </a:cubicBezTo>
                <a:cubicBezTo>
                  <a:pt x="3458944" y="806039"/>
                  <a:pt x="3472248" y="799071"/>
                  <a:pt x="3484605" y="790833"/>
                </a:cubicBezTo>
                <a:cubicBezTo>
                  <a:pt x="3492843" y="766119"/>
                  <a:pt x="3497669" y="739992"/>
                  <a:pt x="3509319" y="716692"/>
                </a:cubicBezTo>
                <a:cubicBezTo>
                  <a:pt x="3517557" y="700216"/>
                  <a:pt x="3527191" y="684368"/>
                  <a:pt x="3534032" y="667265"/>
                </a:cubicBezTo>
                <a:cubicBezTo>
                  <a:pt x="3543707" y="643078"/>
                  <a:pt x="3550508" y="617838"/>
                  <a:pt x="3558746" y="593124"/>
                </a:cubicBezTo>
                <a:cubicBezTo>
                  <a:pt x="3566984" y="568411"/>
                  <a:pt x="3578351" y="544528"/>
                  <a:pt x="3583460" y="518984"/>
                </a:cubicBezTo>
                <a:cubicBezTo>
                  <a:pt x="3586816" y="502201"/>
                  <a:pt x="3600692" y="427721"/>
                  <a:pt x="3608173" y="407773"/>
                </a:cubicBezTo>
                <a:cubicBezTo>
                  <a:pt x="3614641" y="390525"/>
                  <a:pt x="3624649" y="374822"/>
                  <a:pt x="3632887" y="358346"/>
                </a:cubicBezTo>
                <a:cubicBezTo>
                  <a:pt x="3661838" y="242539"/>
                  <a:pt x="3633583" y="283509"/>
                  <a:pt x="3694670" y="222422"/>
                </a:cubicBezTo>
                <a:cubicBezTo>
                  <a:pt x="3696318" y="215831"/>
                  <a:pt x="3712293" y="146560"/>
                  <a:pt x="3719384" y="135924"/>
                </a:cubicBezTo>
                <a:cubicBezTo>
                  <a:pt x="3729077" y="121384"/>
                  <a:pt x="3743029" y="110041"/>
                  <a:pt x="3756454" y="98854"/>
                </a:cubicBezTo>
                <a:cubicBezTo>
                  <a:pt x="3776007" y="82560"/>
                  <a:pt x="3820979" y="57667"/>
                  <a:pt x="3842951" y="49427"/>
                </a:cubicBezTo>
                <a:cubicBezTo>
                  <a:pt x="3858852" y="43464"/>
                  <a:pt x="3876049" y="41735"/>
                  <a:pt x="3892378" y="37070"/>
                </a:cubicBezTo>
                <a:cubicBezTo>
                  <a:pt x="3904902" y="33492"/>
                  <a:pt x="3916813" y="27873"/>
                  <a:pt x="3929449" y="24714"/>
                </a:cubicBezTo>
                <a:cubicBezTo>
                  <a:pt x="3966290" y="15504"/>
                  <a:pt x="4003590" y="8238"/>
                  <a:pt x="4040660" y="0"/>
                </a:cubicBezTo>
                <a:cubicBezTo>
                  <a:pt x="4151871" y="4119"/>
                  <a:pt x="4263252" y="4954"/>
                  <a:pt x="4374292" y="12357"/>
                </a:cubicBezTo>
                <a:cubicBezTo>
                  <a:pt x="4387288" y="13223"/>
                  <a:pt x="4400524" y="17489"/>
                  <a:pt x="4411362" y="24714"/>
                </a:cubicBezTo>
                <a:cubicBezTo>
                  <a:pt x="4425902" y="34407"/>
                  <a:pt x="4439050" y="47041"/>
                  <a:pt x="4448432" y="61784"/>
                </a:cubicBezTo>
                <a:cubicBezTo>
                  <a:pt x="4468211" y="92865"/>
                  <a:pt x="4497860" y="160638"/>
                  <a:pt x="4497860" y="160638"/>
                </a:cubicBezTo>
                <a:cubicBezTo>
                  <a:pt x="4493741" y="247135"/>
                  <a:pt x="4492694" y="333834"/>
                  <a:pt x="4485503" y="420130"/>
                </a:cubicBezTo>
                <a:cubicBezTo>
                  <a:pt x="4484421" y="433110"/>
                  <a:pt x="4476305" y="444564"/>
                  <a:pt x="4473146" y="457200"/>
                </a:cubicBezTo>
                <a:cubicBezTo>
                  <a:pt x="4460009" y="509747"/>
                  <a:pt x="4467697" y="524142"/>
                  <a:pt x="4436076" y="568411"/>
                </a:cubicBezTo>
                <a:cubicBezTo>
                  <a:pt x="4425919" y="582631"/>
                  <a:pt x="4411362" y="593124"/>
                  <a:pt x="4399005" y="605481"/>
                </a:cubicBezTo>
                <a:cubicBezTo>
                  <a:pt x="4394886" y="617838"/>
                  <a:pt x="4392474" y="630902"/>
                  <a:pt x="4386649" y="642552"/>
                </a:cubicBezTo>
                <a:cubicBezTo>
                  <a:pt x="4372764" y="670322"/>
                  <a:pt x="4348287" y="697173"/>
                  <a:pt x="4324865" y="716692"/>
                </a:cubicBezTo>
                <a:cubicBezTo>
                  <a:pt x="4313456" y="726199"/>
                  <a:pt x="4300152" y="733168"/>
                  <a:pt x="4287795" y="741406"/>
                </a:cubicBezTo>
                <a:cubicBezTo>
                  <a:pt x="4271319" y="766119"/>
                  <a:pt x="4251651" y="788980"/>
                  <a:pt x="4238368" y="815546"/>
                </a:cubicBezTo>
                <a:lnTo>
                  <a:pt x="4188941" y="914400"/>
                </a:lnTo>
                <a:cubicBezTo>
                  <a:pt x="4180703" y="930876"/>
                  <a:pt x="4179554" y="953609"/>
                  <a:pt x="4164227" y="963827"/>
                </a:cubicBezTo>
                <a:lnTo>
                  <a:pt x="4127157" y="988541"/>
                </a:lnTo>
                <a:cubicBezTo>
                  <a:pt x="4123038" y="1000898"/>
                  <a:pt x="4119931" y="1013639"/>
                  <a:pt x="4114800" y="1025611"/>
                </a:cubicBezTo>
                <a:cubicBezTo>
                  <a:pt x="4107544" y="1042542"/>
                  <a:pt x="4096555" y="1057791"/>
                  <a:pt x="4090087" y="1075038"/>
                </a:cubicBezTo>
                <a:cubicBezTo>
                  <a:pt x="4055384" y="1167579"/>
                  <a:pt x="4108960" y="1082824"/>
                  <a:pt x="4040660" y="1173892"/>
                </a:cubicBezTo>
                <a:cubicBezTo>
                  <a:pt x="4036541" y="1190368"/>
                  <a:pt x="4026766" y="1206406"/>
                  <a:pt x="4028303" y="1223319"/>
                </a:cubicBezTo>
                <a:cubicBezTo>
                  <a:pt x="4031018" y="1253182"/>
                  <a:pt x="4044400" y="1281095"/>
                  <a:pt x="4053016" y="1309816"/>
                </a:cubicBezTo>
                <a:cubicBezTo>
                  <a:pt x="4056759" y="1322292"/>
                  <a:pt x="4058148" y="1336049"/>
                  <a:pt x="4065373" y="1346887"/>
                </a:cubicBezTo>
                <a:cubicBezTo>
                  <a:pt x="4075066" y="1361427"/>
                  <a:pt x="4090086" y="1371600"/>
                  <a:pt x="4102443" y="1383957"/>
                </a:cubicBezTo>
                <a:cubicBezTo>
                  <a:pt x="4089752" y="1548954"/>
                  <a:pt x="4082424" y="1532722"/>
                  <a:pt x="4102443" y="1692876"/>
                </a:cubicBezTo>
                <a:cubicBezTo>
                  <a:pt x="4105028" y="1713556"/>
                  <a:pt x="4122650" y="1777677"/>
                  <a:pt x="4139514" y="1791730"/>
                </a:cubicBezTo>
                <a:cubicBezTo>
                  <a:pt x="4152561" y="1802602"/>
                  <a:pt x="4172465" y="1799968"/>
                  <a:pt x="4188941" y="1804087"/>
                </a:cubicBezTo>
                <a:cubicBezTo>
                  <a:pt x="4201298" y="1812325"/>
                  <a:pt x="4212728" y="1822159"/>
                  <a:pt x="4226011" y="1828800"/>
                </a:cubicBezTo>
                <a:cubicBezTo>
                  <a:pt x="4237661" y="1834625"/>
                  <a:pt x="4250057" y="1841360"/>
                  <a:pt x="4263081" y="1841157"/>
                </a:cubicBezTo>
                <a:cubicBezTo>
                  <a:pt x="4514439" y="1837229"/>
                  <a:pt x="4765589" y="1824681"/>
                  <a:pt x="5016843" y="1816443"/>
                </a:cubicBezTo>
                <a:cubicBezTo>
                  <a:pt x="5053669" y="1813374"/>
                  <a:pt x="5185114" y="1806499"/>
                  <a:pt x="5239265" y="1791730"/>
                </a:cubicBezTo>
                <a:cubicBezTo>
                  <a:pt x="5260665" y="1785894"/>
                  <a:pt x="5280006" y="1774030"/>
                  <a:pt x="5301049" y="1767016"/>
                </a:cubicBezTo>
                <a:cubicBezTo>
                  <a:pt x="5317160" y="1761646"/>
                  <a:pt x="5334147" y="1759325"/>
                  <a:pt x="5350476" y="1754660"/>
                </a:cubicBezTo>
                <a:cubicBezTo>
                  <a:pt x="5501616" y="1711478"/>
                  <a:pt x="5239290" y="1783483"/>
                  <a:pt x="5436973" y="1717589"/>
                </a:cubicBezTo>
                <a:cubicBezTo>
                  <a:pt x="5469195" y="1706848"/>
                  <a:pt x="5535827" y="1692876"/>
                  <a:pt x="5535827" y="1692876"/>
                </a:cubicBezTo>
                <a:cubicBezTo>
                  <a:pt x="5566188" y="1670105"/>
                  <a:pt x="5613351" y="1638374"/>
                  <a:pt x="5634681" y="1606379"/>
                </a:cubicBezTo>
                <a:cubicBezTo>
                  <a:pt x="5646985" y="1587923"/>
                  <a:pt x="5649475" y="1564434"/>
                  <a:pt x="5659395" y="1544595"/>
                </a:cubicBezTo>
                <a:cubicBezTo>
                  <a:pt x="5666037" y="1531312"/>
                  <a:pt x="5675870" y="1519881"/>
                  <a:pt x="5684108" y="1507524"/>
                </a:cubicBezTo>
                <a:cubicBezTo>
                  <a:pt x="5685268" y="1498246"/>
                  <a:pt x="5695214" y="1386458"/>
                  <a:pt x="5708822" y="1359243"/>
                </a:cubicBezTo>
                <a:cubicBezTo>
                  <a:pt x="5726200" y="1324488"/>
                  <a:pt x="5738273" y="1281943"/>
                  <a:pt x="5770605" y="1260389"/>
                </a:cubicBezTo>
                <a:cubicBezTo>
                  <a:pt x="5782962" y="1252151"/>
                  <a:pt x="5796637" y="1245611"/>
                  <a:pt x="5807676" y="1235676"/>
                </a:cubicBezTo>
                <a:cubicBezTo>
                  <a:pt x="5923504" y="1131432"/>
                  <a:pt x="5846731" y="1158667"/>
                  <a:pt x="5955957" y="1136822"/>
                </a:cubicBezTo>
                <a:cubicBezTo>
                  <a:pt x="6063049" y="1145060"/>
                  <a:pt x="6172382" y="1138235"/>
                  <a:pt x="6277232" y="1161535"/>
                </a:cubicBezTo>
                <a:cubicBezTo>
                  <a:pt x="6293810" y="1165219"/>
                  <a:pt x="6281163" y="1196217"/>
                  <a:pt x="6289589" y="1210962"/>
                </a:cubicBezTo>
                <a:cubicBezTo>
                  <a:pt x="6298259" y="1226135"/>
                  <a:pt x="6314303" y="1235676"/>
                  <a:pt x="6326660" y="1248033"/>
                </a:cubicBezTo>
                <a:cubicBezTo>
                  <a:pt x="6335094" y="1273337"/>
                  <a:pt x="6341617" y="1303746"/>
                  <a:pt x="6363730" y="1322173"/>
                </a:cubicBezTo>
                <a:cubicBezTo>
                  <a:pt x="6377881" y="1333965"/>
                  <a:pt x="6396681" y="1338649"/>
                  <a:pt x="6413157" y="1346887"/>
                </a:cubicBezTo>
                <a:cubicBezTo>
                  <a:pt x="6529072" y="1317908"/>
                  <a:pt x="6386944" y="1358537"/>
                  <a:pt x="6524368" y="1297460"/>
                </a:cubicBezTo>
                <a:cubicBezTo>
                  <a:pt x="6539887" y="1290563"/>
                  <a:pt x="6557319" y="1289222"/>
                  <a:pt x="6573795" y="1285103"/>
                </a:cubicBezTo>
                <a:cubicBezTo>
                  <a:pt x="6594910" y="1271026"/>
                  <a:pt x="6656250" y="1229282"/>
                  <a:pt x="6672649" y="1223319"/>
                </a:cubicBezTo>
                <a:cubicBezTo>
                  <a:pt x="6696195" y="1214757"/>
                  <a:pt x="6722076" y="1215081"/>
                  <a:pt x="6746789" y="1210962"/>
                </a:cubicBezTo>
                <a:cubicBezTo>
                  <a:pt x="6855815" y="1218231"/>
                  <a:pt x="7083530" y="1151680"/>
                  <a:pt x="7166919" y="1285103"/>
                </a:cubicBezTo>
                <a:cubicBezTo>
                  <a:pt x="7175920" y="1299504"/>
                  <a:pt x="7175157" y="1318054"/>
                  <a:pt x="7179276" y="1334530"/>
                </a:cubicBezTo>
                <a:cubicBezTo>
                  <a:pt x="7171038" y="1408671"/>
                  <a:pt x="7165112" y="1483105"/>
                  <a:pt x="7154562" y="1556952"/>
                </a:cubicBezTo>
                <a:cubicBezTo>
                  <a:pt x="7152720" y="1569846"/>
                  <a:pt x="7148442" y="1582587"/>
                  <a:pt x="7142205" y="1594022"/>
                </a:cubicBezTo>
                <a:cubicBezTo>
                  <a:pt x="7123598" y="1628135"/>
                  <a:pt x="7112754" y="1671322"/>
                  <a:pt x="7080422" y="1692876"/>
                </a:cubicBezTo>
                <a:cubicBezTo>
                  <a:pt x="6959963" y="1773178"/>
                  <a:pt x="7147106" y="1647431"/>
                  <a:pt x="6993924" y="1754660"/>
                </a:cubicBezTo>
                <a:cubicBezTo>
                  <a:pt x="6969591" y="1771693"/>
                  <a:pt x="6944497" y="1787611"/>
                  <a:pt x="6919784" y="1804087"/>
                </a:cubicBezTo>
                <a:cubicBezTo>
                  <a:pt x="6907427" y="1812325"/>
                  <a:pt x="6896503" y="1823284"/>
                  <a:pt x="6882714" y="1828800"/>
                </a:cubicBezTo>
                <a:cubicBezTo>
                  <a:pt x="6862119" y="1837038"/>
                  <a:pt x="6840769" y="1843594"/>
                  <a:pt x="6820930" y="1853514"/>
                </a:cubicBezTo>
                <a:cubicBezTo>
                  <a:pt x="6777235" y="1875362"/>
                  <a:pt x="6785047" y="1882504"/>
                  <a:pt x="6746789" y="1915297"/>
                </a:cubicBezTo>
                <a:cubicBezTo>
                  <a:pt x="6731152" y="1928700"/>
                  <a:pt x="6713838" y="1940011"/>
                  <a:pt x="6697362" y="1952368"/>
                </a:cubicBezTo>
                <a:cubicBezTo>
                  <a:pt x="6667953" y="2040597"/>
                  <a:pt x="6694324" y="2012058"/>
                  <a:pt x="6635578" y="2051222"/>
                </a:cubicBezTo>
                <a:cubicBezTo>
                  <a:pt x="6602893" y="2181971"/>
                  <a:pt x="6647270" y="2028003"/>
                  <a:pt x="6598508" y="2137719"/>
                </a:cubicBezTo>
                <a:cubicBezTo>
                  <a:pt x="6587928" y="2161524"/>
                  <a:pt x="6588245" y="2190185"/>
                  <a:pt x="6573795" y="2211860"/>
                </a:cubicBezTo>
                <a:cubicBezTo>
                  <a:pt x="6565557" y="2224217"/>
                  <a:pt x="6555723" y="2235647"/>
                  <a:pt x="6549081" y="2248930"/>
                </a:cubicBezTo>
                <a:cubicBezTo>
                  <a:pt x="6530584" y="2285923"/>
                  <a:pt x="6538469" y="2305479"/>
                  <a:pt x="6524368" y="2347784"/>
                </a:cubicBezTo>
                <a:cubicBezTo>
                  <a:pt x="6518543" y="2365259"/>
                  <a:pt x="6507892" y="2380735"/>
                  <a:pt x="6499654" y="2397211"/>
                </a:cubicBezTo>
                <a:cubicBezTo>
                  <a:pt x="6494955" y="2420704"/>
                  <a:pt x="6487605" y="2470738"/>
                  <a:pt x="6474941" y="2496065"/>
                </a:cubicBezTo>
                <a:cubicBezTo>
                  <a:pt x="6468299" y="2509348"/>
                  <a:pt x="6457595" y="2520241"/>
                  <a:pt x="6450227" y="2533135"/>
                </a:cubicBezTo>
                <a:cubicBezTo>
                  <a:pt x="6406854" y="2609037"/>
                  <a:pt x="6448828" y="2559248"/>
                  <a:pt x="6388443" y="2619633"/>
                </a:cubicBezTo>
                <a:cubicBezTo>
                  <a:pt x="6380205" y="2644346"/>
                  <a:pt x="6360853" y="2667882"/>
                  <a:pt x="6363730" y="2693773"/>
                </a:cubicBezTo>
                <a:cubicBezTo>
                  <a:pt x="6367849" y="2730843"/>
                  <a:pt x="6364292" y="2769600"/>
                  <a:pt x="6376087" y="2804984"/>
                </a:cubicBezTo>
                <a:cubicBezTo>
                  <a:pt x="6385480" y="2833162"/>
                  <a:pt x="6409039" y="2854411"/>
                  <a:pt x="6425514" y="2879124"/>
                </a:cubicBezTo>
                <a:cubicBezTo>
                  <a:pt x="6425517" y="2879128"/>
                  <a:pt x="6474937" y="2953262"/>
                  <a:pt x="6474941" y="2953265"/>
                </a:cubicBezTo>
                <a:cubicBezTo>
                  <a:pt x="6491417" y="2965622"/>
                  <a:pt x="6506487" y="2980117"/>
                  <a:pt x="6524368" y="2990335"/>
                </a:cubicBezTo>
                <a:cubicBezTo>
                  <a:pt x="6535677" y="2996797"/>
                  <a:pt x="6549081" y="2998573"/>
                  <a:pt x="6561438" y="3002692"/>
                </a:cubicBezTo>
                <a:cubicBezTo>
                  <a:pt x="6693723" y="2992109"/>
                  <a:pt x="6817357" y="2991051"/>
                  <a:pt x="6944497" y="2965622"/>
                </a:cubicBezTo>
                <a:cubicBezTo>
                  <a:pt x="6961150" y="2962291"/>
                  <a:pt x="6977448" y="2957384"/>
                  <a:pt x="6993924" y="2953265"/>
                </a:cubicBezTo>
                <a:cubicBezTo>
                  <a:pt x="7006281" y="2945027"/>
                  <a:pt x="7017712" y="2935194"/>
                  <a:pt x="7030995" y="2928552"/>
                </a:cubicBezTo>
                <a:cubicBezTo>
                  <a:pt x="7050834" y="2918632"/>
                  <a:pt x="7074729" y="2916730"/>
                  <a:pt x="7092778" y="2903838"/>
                </a:cubicBezTo>
                <a:cubicBezTo>
                  <a:pt x="7104863" y="2895206"/>
                  <a:pt x="7107985" y="2878177"/>
                  <a:pt x="7117492" y="2866768"/>
                </a:cubicBezTo>
                <a:cubicBezTo>
                  <a:pt x="7128679" y="2853343"/>
                  <a:pt x="7142205" y="2842054"/>
                  <a:pt x="7154562" y="2829697"/>
                </a:cubicBezTo>
                <a:cubicBezTo>
                  <a:pt x="7158681" y="2813221"/>
                  <a:pt x="7160956" y="2796171"/>
                  <a:pt x="7166919" y="2780270"/>
                </a:cubicBezTo>
                <a:cubicBezTo>
                  <a:pt x="7187523" y="2725326"/>
                  <a:pt x="7192831" y="2743981"/>
                  <a:pt x="7203989" y="2693773"/>
                </a:cubicBezTo>
                <a:cubicBezTo>
                  <a:pt x="7224850" y="2599902"/>
                  <a:pt x="7222107" y="2504333"/>
                  <a:pt x="7241060" y="2409568"/>
                </a:cubicBezTo>
                <a:cubicBezTo>
                  <a:pt x="7249298" y="2368376"/>
                  <a:pt x="7278128" y="2372499"/>
                  <a:pt x="7302843" y="2347784"/>
                </a:cubicBezTo>
                <a:cubicBezTo>
                  <a:pt x="7317406" y="2333221"/>
                  <a:pt x="7325351" y="2312920"/>
                  <a:pt x="7339914" y="2298357"/>
                </a:cubicBezTo>
                <a:cubicBezTo>
                  <a:pt x="7381923" y="2256349"/>
                  <a:pt x="7386682" y="2261952"/>
                  <a:pt x="7438768" y="2248930"/>
                </a:cubicBezTo>
                <a:cubicBezTo>
                  <a:pt x="7451125" y="2240692"/>
                  <a:pt x="7460995" y="2224695"/>
                  <a:pt x="7475838" y="2224216"/>
                </a:cubicBezTo>
                <a:cubicBezTo>
                  <a:pt x="7591181" y="2220495"/>
                  <a:pt x="7706663" y="2229143"/>
                  <a:pt x="7821827" y="2236573"/>
                </a:cubicBezTo>
                <a:cubicBezTo>
                  <a:pt x="7834825" y="2237412"/>
                  <a:pt x="7846373" y="2245352"/>
                  <a:pt x="7858897" y="2248930"/>
                </a:cubicBezTo>
                <a:cubicBezTo>
                  <a:pt x="7875226" y="2253596"/>
                  <a:pt x="7891848" y="2257168"/>
                  <a:pt x="7908324" y="2261287"/>
                </a:cubicBezTo>
                <a:cubicBezTo>
                  <a:pt x="7920681" y="2273644"/>
                  <a:pt x="7931970" y="2287170"/>
                  <a:pt x="7945395" y="2298357"/>
                </a:cubicBezTo>
                <a:cubicBezTo>
                  <a:pt x="8028188" y="2367349"/>
                  <a:pt x="7938825" y="2254717"/>
                  <a:pt x="8081319" y="2397211"/>
                </a:cubicBezTo>
                <a:cubicBezTo>
                  <a:pt x="8097795" y="2413687"/>
                  <a:pt x="8112106" y="2432658"/>
                  <a:pt x="8130746" y="2446638"/>
                </a:cubicBezTo>
                <a:cubicBezTo>
                  <a:pt x="8145482" y="2457690"/>
                  <a:pt x="8164071" y="2462406"/>
                  <a:pt x="8180173" y="2471352"/>
                </a:cubicBezTo>
                <a:cubicBezTo>
                  <a:pt x="8201168" y="2483016"/>
                  <a:pt x="8220010" y="2498668"/>
                  <a:pt x="8241957" y="2508422"/>
                </a:cubicBezTo>
                <a:cubicBezTo>
                  <a:pt x="8257476" y="2515319"/>
                  <a:pt x="8275273" y="2515409"/>
                  <a:pt x="8291384" y="2520779"/>
                </a:cubicBezTo>
                <a:cubicBezTo>
                  <a:pt x="8312427" y="2527793"/>
                  <a:pt x="8332573" y="2537254"/>
                  <a:pt x="8353168" y="2545492"/>
                </a:cubicBezTo>
                <a:cubicBezTo>
                  <a:pt x="8400713" y="2616811"/>
                  <a:pt x="8349089" y="2555811"/>
                  <a:pt x="8452022" y="2607276"/>
                </a:cubicBezTo>
                <a:lnTo>
                  <a:pt x="8501449" y="2631989"/>
                </a:ln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ZoneTexte 6">
            <a:extLst>
              <a:ext uri="{FF2B5EF4-FFF2-40B4-BE49-F238E27FC236}">
                <a16:creationId xmlns:a16="http://schemas.microsoft.com/office/drawing/2014/main" id="{4CDFEA18-9898-492E-83CA-31D1EA42883A}"/>
              </a:ext>
            </a:extLst>
          </p:cNvPr>
          <p:cNvSpPr txBox="1"/>
          <p:nvPr/>
        </p:nvSpPr>
        <p:spPr>
          <a:xfrm>
            <a:off x="7697440" y="2842054"/>
            <a:ext cx="140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frequent itemsets</a:t>
            </a:r>
          </a:p>
        </p:txBody>
      </p:sp>
      <p:sp>
        <p:nvSpPr>
          <p:cNvPr id="44" name="ZoneTexte 40">
            <a:extLst>
              <a:ext uri="{FF2B5EF4-FFF2-40B4-BE49-F238E27FC236}">
                <a16:creationId xmlns:a16="http://schemas.microsoft.com/office/drawing/2014/main" id="{DBB024D7-AA84-463F-B571-AEFBE342CAAA}"/>
              </a:ext>
            </a:extLst>
          </p:cNvPr>
          <p:cNvSpPr txBox="1"/>
          <p:nvPr/>
        </p:nvSpPr>
        <p:spPr>
          <a:xfrm>
            <a:off x="7346584" y="5641612"/>
            <a:ext cx="173661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Perfectly rare</a:t>
            </a:r>
          </a:p>
          <a:p>
            <a:r>
              <a:rPr lang="en-US" b="1" dirty="0"/>
              <a:t>itemsets</a:t>
            </a:r>
          </a:p>
        </p:txBody>
      </p:sp>
      <p:sp>
        <p:nvSpPr>
          <p:cNvPr id="45" name="ZoneTexte 5">
            <a:extLst>
              <a:ext uri="{FF2B5EF4-FFF2-40B4-BE49-F238E27FC236}">
                <a16:creationId xmlns:a16="http://schemas.microsoft.com/office/drawing/2014/main" id="{0576D751-D46E-4BCD-96E9-36A1F2DEDFF3}"/>
              </a:ext>
            </a:extLst>
          </p:cNvPr>
          <p:cNvSpPr txBox="1"/>
          <p:nvPr/>
        </p:nvSpPr>
        <p:spPr>
          <a:xfrm>
            <a:off x="-10489" y="5264713"/>
            <a:ext cx="1371600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 = lemon</a:t>
            </a:r>
          </a:p>
          <a:p>
            <a:r>
              <a:rPr lang="en-US" dirty="0"/>
              <a:t>p = pasta</a:t>
            </a:r>
          </a:p>
          <a:p>
            <a:r>
              <a:rPr lang="en-US" dirty="0"/>
              <a:t>b = bread</a:t>
            </a:r>
          </a:p>
          <a:p>
            <a:r>
              <a:rPr lang="en-US" dirty="0"/>
              <a:t>0 = orange</a:t>
            </a:r>
          </a:p>
          <a:p>
            <a:r>
              <a:rPr lang="en-US" dirty="0"/>
              <a:t>c = cake</a:t>
            </a:r>
          </a:p>
        </p:txBody>
      </p:sp>
      <p:sp>
        <p:nvSpPr>
          <p:cNvPr id="47" name="ZoneTexte 3">
            <a:extLst>
              <a:ext uri="{FF2B5EF4-FFF2-40B4-BE49-F238E27FC236}">
                <a16:creationId xmlns:a16="http://schemas.microsoft.com/office/drawing/2014/main" id="{C71E9E5A-FDD3-4CD7-999F-D6F9F1D145C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2369" y="2227605"/>
            <a:ext cx="259080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2000" b="1" dirty="0" err="1">
                <a:solidFill>
                  <a:srgbClr val="0070C0"/>
                </a:solidFill>
              </a:rPr>
              <a:t>maxsup</a:t>
            </a:r>
            <a:r>
              <a:rPr lang="fr-CA" sz="2000" b="1" dirty="0">
                <a:solidFill>
                  <a:srgbClr val="0070C0"/>
                </a:solidFill>
              </a:rPr>
              <a:t> = 2</a:t>
            </a:r>
          </a:p>
          <a:p>
            <a:r>
              <a:rPr lang="fr-CA" sz="2000" b="1" dirty="0">
                <a:solidFill>
                  <a:srgbClr val="0070C0"/>
                </a:solidFill>
              </a:rPr>
              <a:t>minsup = 1</a:t>
            </a:r>
            <a:endParaRPr lang="fr-CA" sz="2000" dirty="0"/>
          </a:p>
        </p:txBody>
      </p:sp>
      <p:sp>
        <p:nvSpPr>
          <p:cNvPr id="48" name="Ellipse 10">
            <a:extLst>
              <a:ext uri="{FF2B5EF4-FFF2-40B4-BE49-F238E27FC236}">
                <a16:creationId xmlns:a16="http://schemas.microsoft.com/office/drawing/2014/main" id="{6D192B94-D7E5-441B-94E6-40C64B1FFC98}"/>
              </a:ext>
            </a:extLst>
          </p:cNvPr>
          <p:cNvSpPr/>
          <p:nvPr/>
        </p:nvSpPr>
        <p:spPr>
          <a:xfrm>
            <a:off x="2237626" y="2596363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72044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B8BA3-9A03-487B-9EC2-91442C83B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How to </a:t>
            </a:r>
            <a:r>
              <a:rPr lang="fr-CA" dirty="0" err="1"/>
              <a:t>find</a:t>
            </a:r>
            <a:r>
              <a:rPr lang="fr-CA" dirty="0"/>
              <a:t> </a:t>
            </a:r>
            <a:r>
              <a:rPr lang="fr-CA" dirty="0" err="1"/>
              <a:t>perfectly</a:t>
            </a:r>
            <a:r>
              <a:rPr lang="fr-CA" dirty="0"/>
              <a:t> rare itemsets?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20F4F5-51B0-4DA5-A4DB-E683FB1A51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fr-CA" dirty="0"/>
                  <a:t>AprioriInverse (2005)</a:t>
                </a:r>
              </a:p>
              <a:p>
                <a:r>
                  <a:rPr lang="fr-CA" dirty="0" err="1"/>
                  <a:t>Based</a:t>
                </a:r>
                <a:r>
                  <a:rPr lang="fr-CA" dirty="0"/>
                  <a:t> on Apriori.</a:t>
                </a:r>
              </a:p>
              <a:p>
                <a:r>
                  <a:rPr lang="fr-CA" dirty="0"/>
                  <a:t>Key </a:t>
                </a:r>
                <a:r>
                  <a:rPr lang="fr-CA" dirty="0" err="1"/>
                  <a:t>difference</a:t>
                </a:r>
                <a:r>
                  <a:rPr lang="fr-CA" dirty="0"/>
                  <a:t>:</a:t>
                </a:r>
              </a:p>
              <a:p>
                <a:pPr lvl="1"/>
                <a:r>
                  <a:rPr lang="fr-CA" dirty="0" err="1"/>
                  <a:t>Initially</a:t>
                </a:r>
                <a:r>
                  <a:rPr lang="fr-CA" dirty="0"/>
                  <a:t>,  </a:t>
                </a:r>
                <a:r>
                  <a:rPr lang="fr-CA" dirty="0" err="1"/>
                  <a:t>AprioriInverse</a:t>
                </a:r>
                <a:r>
                  <a:rPr lang="fr-CA" dirty="0"/>
                  <a:t> </a:t>
                </a:r>
                <a:r>
                  <a:rPr lang="fr-CA" dirty="0" err="1"/>
                  <a:t>discards</a:t>
                </a:r>
                <a:r>
                  <a:rPr lang="fr-CA" dirty="0"/>
                  <a:t> </a:t>
                </a:r>
                <a:r>
                  <a:rPr lang="fr-CA" dirty="0" err="1"/>
                  <a:t>each</a:t>
                </a:r>
                <a:r>
                  <a:rPr lang="fr-CA" dirty="0"/>
                  <a:t> item </a:t>
                </a:r>
                <a:r>
                  <a:rPr lang="fr-CA" b="1" dirty="0">
                    <a:solidFill>
                      <a:srgbClr val="0070C0"/>
                    </a:solidFill>
                  </a:rPr>
                  <a:t>x</a:t>
                </a:r>
                <a:r>
                  <a:rPr lang="fr-CA" b="1" dirty="0"/>
                  <a:t> </a:t>
                </a:r>
                <a:r>
                  <a:rPr lang="fr-CA" dirty="0" err="1"/>
                  <a:t>such</a:t>
                </a:r>
                <a:r>
                  <a:rPr lang="fr-CA" dirty="0"/>
                  <a:t> </a:t>
                </a:r>
                <a:r>
                  <a:rPr lang="fr-CA" dirty="0" err="1"/>
                  <a:t>that</a:t>
                </a:r>
                <a:r>
                  <a:rPr lang="fr-CA" dirty="0"/>
                  <a:t> </a:t>
                </a:r>
                <a:r>
                  <a:rPr lang="fr-CA" dirty="0">
                    <a:solidFill>
                      <a:srgbClr val="0070C0"/>
                    </a:solidFill>
                  </a:rPr>
                  <a:t>sup(x) </a:t>
                </a:r>
                <a14:m>
                  <m:oMath xmlns:m="http://schemas.openxmlformats.org/officeDocument/2006/math">
                    <m:r>
                      <a:rPr lang="fr-CA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fr-CA" dirty="0">
                    <a:solidFill>
                      <a:srgbClr val="0070C0"/>
                    </a:solidFill>
                  </a:rPr>
                  <a:t> </a:t>
                </a:r>
                <a:r>
                  <a:rPr lang="fr-CA" dirty="0" err="1">
                    <a:solidFill>
                      <a:srgbClr val="0070C0"/>
                    </a:solidFill>
                  </a:rPr>
                  <a:t>maxsup</a:t>
                </a:r>
                <a:r>
                  <a:rPr lang="fr-CA" dirty="0"/>
                  <a:t> </a:t>
                </a:r>
                <a:r>
                  <a:rPr lang="fr-CA" dirty="0" err="1"/>
                  <a:t>because</a:t>
                </a:r>
                <a:r>
                  <a:rPr lang="fr-CA" dirty="0"/>
                  <a:t> </a:t>
                </a:r>
                <a:r>
                  <a:rPr lang="fr-CA" dirty="0" err="1"/>
                  <a:t>we</a:t>
                </a:r>
                <a:r>
                  <a:rPr lang="fr-CA" dirty="0"/>
                  <a:t> </a:t>
                </a:r>
                <a:r>
                  <a:rPr lang="fr-CA" dirty="0" err="1"/>
                  <a:t>don’t</a:t>
                </a:r>
                <a:r>
                  <a:rPr lang="fr-CA" dirty="0"/>
                  <a:t> </a:t>
                </a:r>
                <a:r>
                  <a:rPr lang="fr-CA" dirty="0" err="1"/>
                  <a:t>need</a:t>
                </a:r>
                <a:r>
                  <a:rPr lang="fr-CA" dirty="0"/>
                  <a:t> </a:t>
                </a:r>
                <a:r>
                  <a:rPr lang="fr-CA" dirty="0" err="1"/>
                  <a:t>such</a:t>
                </a:r>
                <a:r>
                  <a:rPr lang="fr-CA" dirty="0"/>
                  <a:t> item.</a:t>
                </a:r>
              </a:p>
              <a:p>
                <a:pPr lvl="1"/>
                <a:r>
                  <a:rPr lang="fr-CA" dirty="0" err="1"/>
                  <a:t>After</a:t>
                </a:r>
                <a:r>
                  <a:rPr lang="fr-CA" dirty="0"/>
                  <a:t> </a:t>
                </a:r>
                <a:r>
                  <a:rPr lang="fr-CA" dirty="0" err="1"/>
                  <a:t>that</a:t>
                </a:r>
                <a:r>
                  <a:rPr lang="fr-CA" dirty="0"/>
                  <a:t> </a:t>
                </a:r>
                <a:r>
                  <a:rPr lang="fr-CA" dirty="0" err="1"/>
                  <a:t>AprioriInverse</a:t>
                </a:r>
                <a:r>
                  <a:rPr lang="fr-CA" dirty="0"/>
                  <a:t> </a:t>
                </a:r>
                <a:r>
                  <a:rPr lang="fr-CA" dirty="0" err="1"/>
                  <a:t>search</a:t>
                </a:r>
                <a:r>
                  <a:rPr lang="fr-CA" dirty="0"/>
                  <a:t> for itemsets </a:t>
                </a:r>
                <a:r>
                  <a:rPr lang="fr-CA" dirty="0" err="1"/>
                  <a:t>using</a:t>
                </a:r>
                <a:r>
                  <a:rPr lang="fr-CA" dirty="0"/>
                  <a:t> the </a:t>
                </a:r>
                <a:r>
                  <a:rPr lang="fr-CA" dirty="0" err="1"/>
                  <a:t>remaining</a:t>
                </a:r>
                <a:r>
                  <a:rPr lang="fr-CA" dirty="0"/>
                  <a:t> items </a:t>
                </a:r>
                <a:r>
                  <a:rPr lang="fr-CA" dirty="0" err="1"/>
                  <a:t>just</a:t>
                </a:r>
                <a:r>
                  <a:rPr lang="fr-CA" dirty="0"/>
                  <a:t> like Apriori to </a:t>
                </a:r>
                <a:r>
                  <a:rPr lang="fr-CA" dirty="0" err="1"/>
                  <a:t>find</a:t>
                </a:r>
                <a:r>
                  <a:rPr lang="fr-CA" dirty="0"/>
                  <a:t> itemsets </a:t>
                </a:r>
                <a:r>
                  <a:rPr lang="fr-CA" dirty="0" err="1"/>
                  <a:t>with</a:t>
                </a:r>
                <a:r>
                  <a:rPr lang="fr-CA" dirty="0"/>
                  <a:t> a support no </a:t>
                </a:r>
                <a:r>
                  <a:rPr lang="fr-CA" dirty="0" err="1"/>
                  <a:t>less</a:t>
                </a:r>
                <a:r>
                  <a:rPr lang="fr-CA" dirty="0"/>
                  <a:t> </a:t>
                </a:r>
                <a:r>
                  <a:rPr lang="fr-CA" dirty="0" err="1"/>
                  <a:t>than</a:t>
                </a:r>
                <a:r>
                  <a:rPr lang="fr-CA" dirty="0"/>
                  <a:t> </a:t>
                </a:r>
                <a:r>
                  <a:rPr lang="fr-CA" i="1" dirty="0">
                    <a:solidFill>
                      <a:srgbClr val="0070C0"/>
                    </a:solidFill>
                  </a:rPr>
                  <a:t>minsup.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20F4F5-51B0-4DA5-A4DB-E683FB1A51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65978-5857-45F6-963B-2564445E7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0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fr-CA" sz="2400" dirty="0"/>
              <a:t>This </a:t>
            </a:r>
            <a:r>
              <a:rPr lang="fr-CA" sz="2400" dirty="0" err="1"/>
              <a:t>video</a:t>
            </a:r>
            <a:r>
              <a:rPr lang="fr-CA" sz="2400" dirty="0"/>
              <a:t> has </a:t>
            </a:r>
            <a:r>
              <a:rPr lang="fr-CA" sz="2400" dirty="0" err="1"/>
              <a:t>presented</a:t>
            </a:r>
            <a:r>
              <a:rPr lang="fr-CA" sz="2400" dirty="0"/>
              <a:t>:</a:t>
            </a:r>
          </a:p>
          <a:p>
            <a:r>
              <a:rPr lang="fr-CA" sz="2400" dirty="0"/>
              <a:t>The </a:t>
            </a:r>
            <a:r>
              <a:rPr lang="fr-CA" sz="2400" dirty="0" err="1"/>
              <a:t>problem</a:t>
            </a:r>
            <a:r>
              <a:rPr lang="fr-CA" sz="2400" dirty="0"/>
              <a:t> of </a:t>
            </a:r>
            <a:r>
              <a:rPr lang="fr-CA" sz="2400" b="1" dirty="0"/>
              <a:t>rare </a:t>
            </a:r>
            <a:r>
              <a:rPr lang="fr-CA" sz="2400" b="1" dirty="0" err="1"/>
              <a:t>itemset</a:t>
            </a:r>
            <a:r>
              <a:rPr lang="fr-CA" sz="2400" b="1" dirty="0"/>
              <a:t> </a:t>
            </a:r>
            <a:r>
              <a:rPr lang="fr-CA" sz="2400" b="1" dirty="0" err="1"/>
              <a:t>mining</a:t>
            </a:r>
            <a:endParaRPr lang="fr-CA" sz="2400" b="1" dirty="0"/>
          </a:p>
          <a:p>
            <a:r>
              <a:rPr lang="fr-CA" sz="2400" b="1" dirty="0" err="1"/>
              <a:t>Three</a:t>
            </a:r>
            <a:r>
              <a:rPr lang="fr-CA" sz="2400" b="1" dirty="0"/>
              <a:t> </a:t>
            </a:r>
            <a:r>
              <a:rPr lang="fr-CA" sz="2400" b="1" dirty="0" err="1"/>
              <a:t>definitions</a:t>
            </a:r>
            <a:r>
              <a:rPr lang="fr-CA" sz="2400" b="1" dirty="0"/>
              <a:t> of rare itemsets:</a:t>
            </a:r>
          </a:p>
          <a:p>
            <a:pPr lvl="1"/>
            <a:r>
              <a:rPr lang="fr-CA" sz="2000" dirty="0" err="1"/>
              <a:t>Infrequent</a:t>
            </a:r>
            <a:r>
              <a:rPr lang="fr-CA" sz="2000" dirty="0"/>
              <a:t> itemsets</a:t>
            </a:r>
          </a:p>
          <a:p>
            <a:pPr lvl="1"/>
            <a:r>
              <a:rPr lang="fr-CA" sz="2000" dirty="0"/>
              <a:t>Minimal rare itemsets</a:t>
            </a:r>
          </a:p>
          <a:p>
            <a:pPr lvl="1"/>
            <a:r>
              <a:rPr lang="fr-CA" sz="2000" dirty="0" err="1"/>
              <a:t>Perfectly</a:t>
            </a:r>
            <a:r>
              <a:rPr lang="fr-CA" sz="2000" dirty="0"/>
              <a:t> rare itemsets</a:t>
            </a:r>
          </a:p>
          <a:p>
            <a:r>
              <a:rPr lang="fr-CA" sz="2400" b="1" dirty="0" err="1"/>
              <a:t>Two</a:t>
            </a:r>
            <a:r>
              <a:rPr lang="fr-CA" sz="2400" b="1" dirty="0"/>
              <a:t> </a:t>
            </a:r>
            <a:r>
              <a:rPr lang="fr-CA" sz="2400" b="1" dirty="0" err="1"/>
              <a:t>algorithms</a:t>
            </a:r>
            <a:r>
              <a:rPr lang="fr-CA" sz="2400" b="1" dirty="0"/>
              <a:t>:</a:t>
            </a:r>
          </a:p>
          <a:p>
            <a:pPr lvl="1"/>
            <a:r>
              <a:rPr lang="fr-CA" sz="2000" dirty="0" err="1"/>
              <a:t>AprioriRare</a:t>
            </a:r>
            <a:endParaRPr lang="fr-CA" sz="2000" dirty="0"/>
          </a:p>
          <a:p>
            <a:pPr lvl="1"/>
            <a:r>
              <a:rPr lang="fr-CA" sz="2000" dirty="0" err="1"/>
              <a:t>AprioriInverse</a:t>
            </a:r>
            <a:endParaRPr lang="fr-CA" sz="2000" dirty="0"/>
          </a:p>
          <a:p>
            <a:r>
              <a:rPr lang="fr-CA" sz="2400" dirty="0"/>
              <a:t>To </a:t>
            </a:r>
            <a:r>
              <a:rPr lang="fr-CA" sz="2400" dirty="0" err="1"/>
              <a:t>find</a:t>
            </a:r>
            <a:r>
              <a:rPr lang="fr-CA" sz="2400" dirty="0"/>
              <a:t> rare itemsets </a:t>
            </a:r>
            <a:r>
              <a:rPr lang="fr-CA" sz="2400" dirty="0" err="1"/>
              <a:t>that</a:t>
            </a:r>
            <a:r>
              <a:rPr lang="fr-CA" sz="2400" dirty="0"/>
              <a:t> are more </a:t>
            </a:r>
            <a:r>
              <a:rPr lang="fr-CA" sz="2400" dirty="0" err="1"/>
              <a:t>interesting</a:t>
            </a:r>
            <a:r>
              <a:rPr lang="fr-CA" sz="2400" dirty="0"/>
              <a:t>, </a:t>
            </a:r>
            <a:r>
              <a:rPr lang="fr-CA" sz="2400" dirty="0" err="1"/>
              <a:t>we</a:t>
            </a:r>
            <a:r>
              <a:rPr lang="fr-CA" sz="2400" dirty="0"/>
              <a:t> can </a:t>
            </a:r>
            <a:r>
              <a:rPr lang="fr-CA" sz="2400" dirty="0" err="1"/>
              <a:t>also</a:t>
            </a:r>
            <a:r>
              <a:rPr lang="fr-CA" sz="2400" dirty="0"/>
              <a:t> combine the concept of rare itemsets </a:t>
            </a:r>
            <a:r>
              <a:rPr lang="fr-CA" sz="2400" dirty="0" err="1"/>
              <a:t>with</a:t>
            </a:r>
            <a:r>
              <a:rPr lang="fr-CA" sz="2400" dirty="0"/>
              <a:t> </a:t>
            </a:r>
            <a:r>
              <a:rPr lang="fr-CA" sz="2400" dirty="0" err="1"/>
              <a:t>that</a:t>
            </a:r>
            <a:r>
              <a:rPr lang="fr-CA" sz="2400" dirty="0"/>
              <a:t> of </a:t>
            </a:r>
            <a:r>
              <a:rPr lang="fr-CA" sz="2400" dirty="0" err="1"/>
              <a:t>correlated</a:t>
            </a:r>
            <a:r>
              <a:rPr lang="fr-CA" sz="2400" dirty="0"/>
              <a:t> </a:t>
            </a:r>
            <a:r>
              <a:rPr lang="fr-CA" sz="2400" dirty="0" err="1"/>
              <a:t>itemset</a:t>
            </a:r>
            <a:r>
              <a:rPr lang="fr-CA" sz="2400" dirty="0"/>
              <a:t> (e.g. the CORI </a:t>
            </a:r>
            <a:r>
              <a:rPr lang="fr-CA" sz="2400" dirty="0" err="1"/>
              <a:t>algorithm</a:t>
            </a:r>
            <a:r>
              <a:rPr lang="fr-CA" sz="2400" dirty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" name="Picture 2" descr="SPMF">
            <a:extLst>
              <a:ext uri="{FF2B5EF4-FFF2-40B4-BE49-F238E27FC236}">
                <a16:creationId xmlns:a16="http://schemas.microsoft.com/office/drawing/2014/main" id="{253523BA-DE8B-40DE-A6BB-AFA1B69C4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5728"/>
            <a:ext cx="259742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92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263E708-2C64-49DC-B309-74C40B600083}"/>
              </a:ext>
            </a:extLst>
          </p:cNvPr>
          <p:cNvSpPr/>
          <p:nvPr/>
        </p:nvSpPr>
        <p:spPr>
          <a:xfrm>
            <a:off x="-76200" y="0"/>
            <a:ext cx="92202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2400" y="304800"/>
            <a:ext cx="8324088" cy="5334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CA" sz="3200" b="1" dirty="0" err="1">
                <a:solidFill>
                  <a:srgbClr val="0070C0"/>
                </a:solidFill>
              </a:rPr>
              <a:t>minsup</a:t>
            </a:r>
            <a:r>
              <a:rPr lang="fr-CA" sz="3200" b="1" dirty="0">
                <a:solidFill>
                  <a:srgbClr val="0070C0"/>
                </a:solidFill>
              </a:rPr>
              <a:t> =2</a:t>
            </a:r>
            <a:endParaRPr lang="en-US" sz="3200" noProof="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55" t="26607" r="41367" b="12679"/>
          <a:stretch/>
        </p:blipFill>
        <p:spPr bwMode="auto">
          <a:xfrm>
            <a:off x="865865" y="922592"/>
            <a:ext cx="7485990" cy="570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>
            <p:custDataLst>
              <p:tags r:id="rId3"/>
            </p:custDataLst>
          </p:nvPr>
        </p:nvSpPr>
        <p:spPr>
          <a:xfrm>
            <a:off x="152399" y="1200090"/>
            <a:ext cx="88391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A" sz="2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4287296" y="60960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lpboc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286000" y="1752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1" name="Ellipse 10"/>
          <p:cNvSpPr/>
          <p:nvPr/>
        </p:nvSpPr>
        <p:spPr>
          <a:xfrm>
            <a:off x="3352800" y="1752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2" name="Ellipse 11"/>
          <p:cNvSpPr/>
          <p:nvPr/>
        </p:nvSpPr>
        <p:spPr>
          <a:xfrm>
            <a:off x="4287296" y="1752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3" name="Ellipse 12"/>
          <p:cNvSpPr/>
          <p:nvPr/>
        </p:nvSpPr>
        <p:spPr>
          <a:xfrm>
            <a:off x="5341536" y="1752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4" name="Ellipse 13"/>
          <p:cNvSpPr/>
          <p:nvPr/>
        </p:nvSpPr>
        <p:spPr>
          <a:xfrm>
            <a:off x="6400800" y="1752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5" name="Ellipse 14"/>
          <p:cNvSpPr/>
          <p:nvPr/>
        </p:nvSpPr>
        <p:spPr>
          <a:xfrm>
            <a:off x="865865" y="2895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676400" y="289308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lb</a:t>
            </a:r>
          </a:p>
        </p:txBody>
      </p:sp>
      <p:sp>
        <p:nvSpPr>
          <p:cNvPr id="17" name="Ellipse 16"/>
          <p:cNvSpPr/>
          <p:nvPr/>
        </p:nvSpPr>
        <p:spPr>
          <a:xfrm>
            <a:off x="2438400" y="2893088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3200400" y="289308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3944396" y="289308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pb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4664110" y="2895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po</a:t>
            </a:r>
          </a:p>
        </p:txBody>
      </p:sp>
      <p:sp>
        <p:nvSpPr>
          <p:cNvPr id="21" name="Ellipse 20"/>
          <p:cNvSpPr/>
          <p:nvPr/>
        </p:nvSpPr>
        <p:spPr>
          <a:xfrm>
            <a:off x="5486400" y="2895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22" name="Ellipse 21"/>
          <p:cNvSpPr/>
          <p:nvPr/>
        </p:nvSpPr>
        <p:spPr>
          <a:xfrm>
            <a:off x="6210718" y="2895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bo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7010400" y="2895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bc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7772400" y="2895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oc</a:t>
            </a:r>
          </a:p>
        </p:txBody>
      </p:sp>
      <p:sp>
        <p:nvSpPr>
          <p:cNvPr id="25" name="Ellipse 24"/>
          <p:cNvSpPr/>
          <p:nvPr/>
        </p:nvSpPr>
        <p:spPr>
          <a:xfrm>
            <a:off x="865865" y="4038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lpb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1662165" y="4038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2438400" y="4038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3200400" y="4038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lbo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3986265" y="4038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lbc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4722306" y="4038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loc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5524918" y="4038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pbo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6243375" y="403106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pbc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7010400" y="4031064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poc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7772400" y="403106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boc</a:t>
            </a:r>
          </a:p>
        </p:txBody>
      </p:sp>
      <p:sp>
        <p:nvSpPr>
          <p:cNvPr id="35" name="Ellipse 34"/>
          <p:cNvSpPr/>
          <p:nvPr/>
        </p:nvSpPr>
        <p:spPr>
          <a:xfrm>
            <a:off x="2286000" y="522335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lpbo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3282880" y="522922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lpbc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4296105" y="522922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lpoc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5333162" y="522335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lboc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6324600" y="522922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pboc</a:t>
            </a:r>
            <a:endParaRPr lang="fr-CA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Ellipse 39"/>
              <p:cNvSpPr/>
              <p:nvPr/>
            </p:nvSpPr>
            <p:spPr>
              <a:xfrm>
                <a:off x="4296105" y="1052826"/>
                <a:ext cx="685800" cy="457200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3600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400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fr-CA" sz="1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∅</m:t>
                      </m:r>
                    </m:oMath>
                  </m:oMathPara>
                </a14:m>
                <a:endParaRPr lang="fr-CA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Ellips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105" y="1052826"/>
                <a:ext cx="685800" cy="457200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rme libre 4"/>
          <p:cNvSpPr/>
          <p:nvPr/>
        </p:nvSpPr>
        <p:spPr>
          <a:xfrm>
            <a:off x="556054" y="1668162"/>
            <a:ext cx="8501449" cy="4250724"/>
          </a:xfrm>
          <a:custGeom>
            <a:avLst/>
            <a:gdLst>
              <a:gd name="connsiteX0" fmla="*/ 1581665 w 8501449"/>
              <a:gd name="connsiteY0" fmla="*/ 4250724 h 4250724"/>
              <a:gd name="connsiteX1" fmla="*/ 1458097 w 8501449"/>
              <a:gd name="connsiteY1" fmla="*/ 4003589 h 4250724"/>
              <a:gd name="connsiteX2" fmla="*/ 1433384 w 8501449"/>
              <a:gd name="connsiteY2" fmla="*/ 3966519 h 4250724"/>
              <a:gd name="connsiteX3" fmla="*/ 1408670 w 8501449"/>
              <a:gd name="connsiteY3" fmla="*/ 3904735 h 4250724"/>
              <a:gd name="connsiteX4" fmla="*/ 1334530 w 8501449"/>
              <a:gd name="connsiteY4" fmla="*/ 3805881 h 4250724"/>
              <a:gd name="connsiteX5" fmla="*/ 1309816 w 8501449"/>
              <a:gd name="connsiteY5" fmla="*/ 3768811 h 4250724"/>
              <a:gd name="connsiteX6" fmla="*/ 1272746 w 8501449"/>
              <a:gd name="connsiteY6" fmla="*/ 3744097 h 4250724"/>
              <a:gd name="connsiteX7" fmla="*/ 1210962 w 8501449"/>
              <a:gd name="connsiteY7" fmla="*/ 3669957 h 4250724"/>
              <a:gd name="connsiteX8" fmla="*/ 1173892 w 8501449"/>
              <a:gd name="connsiteY8" fmla="*/ 3645243 h 4250724"/>
              <a:gd name="connsiteX9" fmla="*/ 1112108 w 8501449"/>
              <a:gd name="connsiteY9" fmla="*/ 3571103 h 4250724"/>
              <a:gd name="connsiteX10" fmla="*/ 1037968 w 8501449"/>
              <a:gd name="connsiteY10" fmla="*/ 3521676 h 4250724"/>
              <a:gd name="connsiteX11" fmla="*/ 914400 w 8501449"/>
              <a:gd name="connsiteY11" fmla="*/ 3398108 h 4250724"/>
              <a:gd name="connsiteX12" fmla="*/ 827903 w 8501449"/>
              <a:gd name="connsiteY12" fmla="*/ 3311611 h 4250724"/>
              <a:gd name="connsiteX13" fmla="*/ 778476 w 8501449"/>
              <a:gd name="connsiteY13" fmla="*/ 3262184 h 4250724"/>
              <a:gd name="connsiteX14" fmla="*/ 729049 w 8501449"/>
              <a:gd name="connsiteY14" fmla="*/ 3188043 h 4250724"/>
              <a:gd name="connsiteX15" fmla="*/ 716692 w 8501449"/>
              <a:gd name="connsiteY15" fmla="*/ 3150973 h 4250724"/>
              <a:gd name="connsiteX16" fmla="*/ 679622 w 8501449"/>
              <a:gd name="connsiteY16" fmla="*/ 3089189 h 4250724"/>
              <a:gd name="connsiteX17" fmla="*/ 654908 w 8501449"/>
              <a:gd name="connsiteY17" fmla="*/ 3052119 h 4250724"/>
              <a:gd name="connsiteX18" fmla="*/ 617838 w 8501449"/>
              <a:gd name="connsiteY18" fmla="*/ 3027406 h 4250724"/>
              <a:gd name="connsiteX19" fmla="*/ 593124 w 8501449"/>
              <a:gd name="connsiteY19" fmla="*/ 2990335 h 4250724"/>
              <a:gd name="connsiteX20" fmla="*/ 518984 w 8501449"/>
              <a:gd name="connsiteY20" fmla="*/ 2953265 h 4250724"/>
              <a:gd name="connsiteX21" fmla="*/ 481914 w 8501449"/>
              <a:gd name="connsiteY21" fmla="*/ 2928552 h 4250724"/>
              <a:gd name="connsiteX22" fmla="*/ 407773 w 8501449"/>
              <a:gd name="connsiteY22" fmla="*/ 2891481 h 4250724"/>
              <a:gd name="connsiteX23" fmla="*/ 358346 w 8501449"/>
              <a:gd name="connsiteY23" fmla="*/ 2854411 h 4250724"/>
              <a:gd name="connsiteX24" fmla="*/ 321276 w 8501449"/>
              <a:gd name="connsiteY24" fmla="*/ 2817341 h 4250724"/>
              <a:gd name="connsiteX25" fmla="*/ 259492 w 8501449"/>
              <a:gd name="connsiteY25" fmla="*/ 2804984 h 4250724"/>
              <a:gd name="connsiteX26" fmla="*/ 185351 w 8501449"/>
              <a:gd name="connsiteY26" fmla="*/ 2743200 h 4250724"/>
              <a:gd name="connsiteX27" fmla="*/ 111211 w 8501449"/>
              <a:gd name="connsiteY27" fmla="*/ 2669060 h 4250724"/>
              <a:gd name="connsiteX28" fmla="*/ 61784 w 8501449"/>
              <a:gd name="connsiteY28" fmla="*/ 2619633 h 4250724"/>
              <a:gd name="connsiteX29" fmla="*/ 0 w 8501449"/>
              <a:gd name="connsiteY29" fmla="*/ 2533135 h 4250724"/>
              <a:gd name="connsiteX30" fmla="*/ 12357 w 8501449"/>
              <a:gd name="connsiteY30" fmla="*/ 2397211 h 4250724"/>
              <a:gd name="connsiteX31" fmla="*/ 74141 w 8501449"/>
              <a:gd name="connsiteY31" fmla="*/ 2335427 h 4250724"/>
              <a:gd name="connsiteX32" fmla="*/ 172995 w 8501449"/>
              <a:gd name="connsiteY32" fmla="*/ 2261287 h 4250724"/>
              <a:gd name="connsiteX33" fmla="*/ 259492 w 8501449"/>
              <a:gd name="connsiteY33" fmla="*/ 2236573 h 4250724"/>
              <a:gd name="connsiteX34" fmla="*/ 308919 w 8501449"/>
              <a:gd name="connsiteY34" fmla="*/ 2211860 h 4250724"/>
              <a:gd name="connsiteX35" fmla="*/ 358346 w 8501449"/>
              <a:gd name="connsiteY35" fmla="*/ 2199503 h 4250724"/>
              <a:gd name="connsiteX36" fmla="*/ 506627 w 8501449"/>
              <a:gd name="connsiteY36" fmla="*/ 2174789 h 4250724"/>
              <a:gd name="connsiteX37" fmla="*/ 667265 w 8501449"/>
              <a:gd name="connsiteY37" fmla="*/ 2187146 h 4250724"/>
              <a:gd name="connsiteX38" fmla="*/ 704335 w 8501449"/>
              <a:gd name="connsiteY38" fmla="*/ 2224216 h 4250724"/>
              <a:gd name="connsiteX39" fmla="*/ 803189 w 8501449"/>
              <a:gd name="connsiteY39" fmla="*/ 2298357 h 4250724"/>
              <a:gd name="connsiteX40" fmla="*/ 877330 w 8501449"/>
              <a:gd name="connsiteY40" fmla="*/ 2347784 h 4250724"/>
              <a:gd name="connsiteX41" fmla="*/ 914400 w 8501449"/>
              <a:gd name="connsiteY41" fmla="*/ 2384854 h 4250724"/>
              <a:gd name="connsiteX42" fmla="*/ 1000897 w 8501449"/>
              <a:gd name="connsiteY42" fmla="*/ 2409568 h 4250724"/>
              <a:gd name="connsiteX43" fmla="*/ 1025611 w 8501449"/>
              <a:gd name="connsiteY43" fmla="*/ 2446638 h 4250724"/>
              <a:gd name="connsiteX44" fmla="*/ 1037968 w 8501449"/>
              <a:gd name="connsiteY44" fmla="*/ 2483708 h 4250724"/>
              <a:gd name="connsiteX45" fmla="*/ 1075038 w 8501449"/>
              <a:gd name="connsiteY45" fmla="*/ 2508422 h 4250724"/>
              <a:gd name="connsiteX46" fmla="*/ 1112108 w 8501449"/>
              <a:gd name="connsiteY46" fmla="*/ 2582562 h 4250724"/>
              <a:gd name="connsiteX47" fmla="*/ 1136822 w 8501449"/>
              <a:gd name="connsiteY47" fmla="*/ 2656703 h 4250724"/>
              <a:gd name="connsiteX48" fmla="*/ 1161535 w 8501449"/>
              <a:gd name="connsiteY48" fmla="*/ 2706130 h 4250724"/>
              <a:gd name="connsiteX49" fmla="*/ 1198605 w 8501449"/>
              <a:gd name="connsiteY49" fmla="*/ 2817341 h 4250724"/>
              <a:gd name="connsiteX50" fmla="*/ 1248032 w 8501449"/>
              <a:gd name="connsiteY50" fmla="*/ 2842054 h 4250724"/>
              <a:gd name="connsiteX51" fmla="*/ 1309816 w 8501449"/>
              <a:gd name="connsiteY51" fmla="*/ 2891481 h 4250724"/>
              <a:gd name="connsiteX52" fmla="*/ 1334530 w 8501449"/>
              <a:gd name="connsiteY52" fmla="*/ 2928552 h 4250724"/>
              <a:gd name="connsiteX53" fmla="*/ 1408670 w 8501449"/>
              <a:gd name="connsiteY53" fmla="*/ 2953265 h 4250724"/>
              <a:gd name="connsiteX54" fmla="*/ 1507524 w 8501449"/>
              <a:gd name="connsiteY54" fmla="*/ 2990335 h 4250724"/>
              <a:gd name="connsiteX55" fmla="*/ 1556951 w 8501449"/>
              <a:gd name="connsiteY55" fmla="*/ 3015049 h 4250724"/>
              <a:gd name="connsiteX56" fmla="*/ 1767016 w 8501449"/>
              <a:gd name="connsiteY56" fmla="*/ 3002692 h 4250724"/>
              <a:gd name="connsiteX57" fmla="*/ 1865870 w 8501449"/>
              <a:gd name="connsiteY57" fmla="*/ 2903838 h 4250724"/>
              <a:gd name="connsiteX58" fmla="*/ 1915297 w 8501449"/>
              <a:gd name="connsiteY58" fmla="*/ 2804984 h 4250724"/>
              <a:gd name="connsiteX59" fmla="*/ 1902941 w 8501449"/>
              <a:gd name="connsiteY59" fmla="*/ 2681416 h 4250724"/>
              <a:gd name="connsiteX60" fmla="*/ 1890584 w 8501449"/>
              <a:gd name="connsiteY60" fmla="*/ 2644346 h 4250724"/>
              <a:gd name="connsiteX61" fmla="*/ 1816443 w 8501449"/>
              <a:gd name="connsiteY61" fmla="*/ 2570206 h 4250724"/>
              <a:gd name="connsiteX62" fmla="*/ 1791730 w 8501449"/>
              <a:gd name="connsiteY62" fmla="*/ 2533135 h 4250724"/>
              <a:gd name="connsiteX63" fmla="*/ 1779373 w 8501449"/>
              <a:gd name="connsiteY63" fmla="*/ 2397211 h 4250724"/>
              <a:gd name="connsiteX64" fmla="*/ 1767016 w 8501449"/>
              <a:gd name="connsiteY64" fmla="*/ 2360141 h 4250724"/>
              <a:gd name="connsiteX65" fmla="*/ 1742303 w 8501449"/>
              <a:gd name="connsiteY65" fmla="*/ 2273643 h 4250724"/>
              <a:gd name="connsiteX66" fmla="*/ 1729946 w 8501449"/>
              <a:gd name="connsiteY66" fmla="*/ 2236573 h 4250724"/>
              <a:gd name="connsiteX67" fmla="*/ 1692876 w 8501449"/>
              <a:gd name="connsiteY67" fmla="*/ 2199503 h 4250724"/>
              <a:gd name="connsiteX68" fmla="*/ 1668162 w 8501449"/>
              <a:gd name="connsiteY68" fmla="*/ 2162433 h 4250724"/>
              <a:gd name="connsiteX69" fmla="*/ 1594022 w 8501449"/>
              <a:gd name="connsiteY69" fmla="*/ 2088292 h 4250724"/>
              <a:gd name="connsiteX70" fmla="*/ 1544595 w 8501449"/>
              <a:gd name="connsiteY70" fmla="*/ 2038865 h 4250724"/>
              <a:gd name="connsiteX71" fmla="*/ 1495168 w 8501449"/>
              <a:gd name="connsiteY71" fmla="*/ 1989438 h 4250724"/>
              <a:gd name="connsiteX72" fmla="*/ 1458097 w 8501449"/>
              <a:gd name="connsiteY72" fmla="*/ 1940011 h 4250724"/>
              <a:gd name="connsiteX73" fmla="*/ 1383957 w 8501449"/>
              <a:gd name="connsiteY73" fmla="*/ 1865870 h 4250724"/>
              <a:gd name="connsiteX74" fmla="*/ 1359243 w 8501449"/>
              <a:gd name="connsiteY74" fmla="*/ 1828800 h 4250724"/>
              <a:gd name="connsiteX75" fmla="*/ 1285103 w 8501449"/>
              <a:gd name="connsiteY75" fmla="*/ 1767016 h 4250724"/>
              <a:gd name="connsiteX76" fmla="*/ 1223319 w 8501449"/>
              <a:gd name="connsiteY76" fmla="*/ 1692876 h 4250724"/>
              <a:gd name="connsiteX77" fmla="*/ 1173892 w 8501449"/>
              <a:gd name="connsiteY77" fmla="*/ 1581665 h 4250724"/>
              <a:gd name="connsiteX78" fmla="*/ 1161535 w 8501449"/>
              <a:gd name="connsiteY78" fmla="*/ 1519881 h 4250724"/>
              <a:gd name="connsiteX79" fmla="*/ 1136822 w 8501449"/>
              <a:gd name="connsiteY79" fmla="*/ 1433384 h 4250724"/>
              <a:gd name="connsiteX80" fmla="*/ 1149178 w 8501449"/>
              <a:gd name="connsiteY80" fmla="*/ 1223319 h 4250724"/>
              <a:gd name="connsiteX81" fmla="*/ 1248032 w 8501449"/>
              <a:gd name="connsiteY81" fmla="*/ 1136822 h 4250724"/>
              <a:gd name="connsiteX82" fmla="*/ 1346887 w 8501449"/>
              <a:gd name="connsiteY82" fmla="*/ 1087395 h 4250724"/>
              <a:gd name="connsiteX83" fmla="*/ 1445741 w 8501449"/>
              <a:gd name="connsiteY83" fmla="*/ 1062681 h 4250724"/>
              <a:gd name="connsiteX84" fmla="*/ 1532238 w 8501449"/>
              <a:gd name="connsiteY84" fmla="*/ 1037968 h 4250724"/>
              <a:gd name="connsiteX85" fmla="*/ 1680519 w 8501449"/>
              <a:gd name="connsiteY85" fmla="*/ 1050324 h 4250724"/>
              <a:gd name="connsiteX86" fmla="*/ 1754660 w 8501449"/>
              <a:gd name="connsiteY86" fmla="*/ 1124465 h 4250724"/>
              <a:gd name="connsiteX87" fmla="*/ 1791730 w 8501449"/>
              <a:gd name="connsiteY87" fmla="*/ 1161535 h 4250724"/>
              <a:gd name="connsiteX88" fmla="*/ 1828800 w 8501449"/>
              <a:gd name="connsiteY88" fmla="*/ 1433384 h 4250724"/>
              <a:gd name="connsiteX89" fmla="*/ 1878227 w 8501449"/>
              <a:gd name="connsiteY89" fmla="*/ 1618735 h 4250724"/>
              <a:gd name="connsiteX90" fmla="*/ 1927654 w 8501449"/>
              <a:gd name="connsiteY90" fmla="*/ 1767016 h 4250724"/>
              <a:gd name="connsiteX91" fmla="*/ 1940011 w 8501449"/>
              <a:gd name="connsiteY91" fmla="*/ 1804087 h 4250724"/>
              <a:gd name="connsiteX92" fmla="*/ 2063578 w 8501449"/>
              <a:gd name="connsiteY92" fmla="*/ 1915297 h 4250724"/>
              <a:gd name="connsiteX93" fmla="*/ 2088292 w 8501449"/>
              <a:gd name="connsiteY93" fmla="*/ 1952368 h 4250724"/>
              <a:gd name="connsiteX94" fmla="*/ 2125362 w 8501449"/>
              <a:gd name="connsiteY94" fmla="*/ 1964724 h 4250724"/>
              <a:gd name="connsiteX95" fmla="*/ 2446638 w 8501449"/>
              <a:gd name="connsiteY95" fmla="*/ 1952368 h 4250724"/>
              <a:gd name="connsiteX96" fmla="*/ 2483708 w 8501449"/>
              <a:gd name="connsiteY96" fmla="*/ 1915297 h 4250724"/>
              <a:gd name="connsiteX97" fmla="*/ 2496065 w 8501449"/>
              <a:gd name="connsiteY97" fmla="*/ 1878227 h 4250724"/>
              <a:gd name="connsiteX98" fmla="*/ 2533135 w 8501449"/>
              <a:gd name="connsiteY98" fmla="*/ 1853514 h 4250724"/>
              <a:gd name="connsiteX99" fmla="*/ 2582562 w 8501449"/>
              <a:gd name="connsiteY99" fmla="*/ 1742303 h 4250724"/>
              <a:gd name="connsiteX100" fmla="*/ 2594919 w 8501449"/>
              <a:gd name="connsiteY100" fmla="*/ 1692876 h 4250724"/>
              <a:gd name="connsiteX101" fmla="*/ 2644346 w 8501449"/>
              <a:gd name="connsiteY101" fmla="*/ 1618735 h 4250724"/>
              <a:gd name="connsiteX102" fmla="*/ 2669060 w 8501449"/>
              <a:gd name="connsiteY102" fmla="*/ 1581665 h 4250724"/>
              <a:gd name="connsiteX103" fmla="*/ 2718487 w 8501449"/>
              <a:gd name="connsiteY103" fmla="*/ 1495168 h 4250724"/>
              <a:gd name="connsiteX104" fmla="*/ 2730843 w 8501449"/>
              <a:gd name="connsiteY104" fmla="*/ 1458097 h 4250724"/>
              <a:gd name="connsiteX105" fmla="*/ 2743200 w 8501449"/>
              <a:gd name="connsiteY105" fmla="*/ 1309816 h 4250724"/>
              <a:gd name="connsiteX106" fmla="*/ 2780270 w 8501449"/>
              <a:gd name="connsiteY106" fmla="*/ 1272746 h 4250724"/>
              <a:gd name="connsiteX107" fmla="*/ 2804984 w 8501449"/>
              <a:gd name="connsiteY107" fmla="*/ 1235676 h 4250724"/>
              <a:gd name="connsiteX108" fmla="*/ 2879124 w 8501449"/>
              <a:gd name="connsiteY108" fmla="*/ 1210962 h 4250724"/>
              <a:gd name="connsiteX109" fmla="*/ 2916195 w 8501449"/>
              <a:gd name="connsiteY109" fmla="*/ 1173892 h 4250724"/>
              <a:gd name="connsiteX110" fmla="*/ 3027405 w 8501449"/>
              <a:gd name="connsiteY110" fmla="*/ 1149179 h 4250724"/>
              <a:gd name="connsiteX111" fmla="*/ 3089189 w 8501449"/>
              <a:gd name="connsiteY111" fmla="*/ 1124465 h 4250724"/>
              <a:gd name="connsiteX112" fmla="*/ 3150973 w 8501449"/>
              <a:gd name="connsiteY112" fmla="*/ 1112108 h 4250724"/>
              <a:gd name="connsiteX113" fmla="*/ 3188043 w 8501449"/>
              <a:gd name="connsiteY113" fmla="*/ 1099752 h 4250724"/>
              <a:gd name="connsiteX114" fmla="*/ 3225114 w 8501449"/>
              <a:gd name="connsiteY114" fmla="*/ 1062681 h 4250724"/>
              <a:gd name="connsiteX115" fmla="*/ 3237470 w 8501449"/>
              <a:gd name="connsiteY115" fmla="*/ 1025611 h 4250724"/>
              <a:gd name="connsiteX116" fmla="*/ 3274541 w 8501449"/>
              <a:gd name="connsiteY116" fmla="*/ 1000897 h 4250724"/>
              <a:gd name="connsiteX117" fmla="*/ 3299254 w 8501449"/>
              <a:gd name="connsiteY117" fmla="*/ 963827 h 4250724"/>
              <a:gd name="connsiteX118" fmla="*/ 3385751 w 8501449"/>
              <a:gd name="connsiteY118" fmla="*/ 889687 h 4250724"/>
              <a:gd name="connsiteX119" fmla="*/ 3447535 w 8501449"/>
              <a:gd name="connsiteY119" fmla="*/ 815546 h 4250724"/>
              <a:gd name="connsiteX120" fmla="*/ 3484605 w 8501449"/>
              <a:gd name="connsiteY120" fmla="*/ 790833 h 4250724"/>
              <a:gd name="connsiteX121" fmla="*/ 3509319 w 8501449"/>
              <a:gd name="connsiteY121" fmla="*/ 716692 h 4250724"/>
              <a:gd name="connsiteX122" fmla="*/ 3534032 w 8501449"/>
              <a:gd name="connsiteY122" fmla="*/ 667265 h 4250724"/>
              <a:gd name="connsiteX123" fmla="*/ 3558746 w 8501449"/>
              <a:gd name="connsiteY123" fmla="*/ 593124 h 4250724"/>
              <a:gd name="connsiteX124" fmla="*/ 3583460 w 8501449"/>
              <a:gd name="connsiteY124" fmla="*/ 518984 h 4250724"/>
              <a:gd name="connsiteX125" fmla="*/ 3608173 w 8501449"/>
              <a:gd name="connsiteY125" fmla="*/ 407773 h 4250724"/>
              <a:gd name="connsiteX126" fmla="*/ 3632887 w 8501449"/>
              <a:gd name="connsiteY126" fmla="*/ 358346 h 4250724"/>
              <a:gd name="connsiteX127" fmla="*/ 3694670 w 8501449"/>
              <a:gd name="connsiteY127" fmla="*/ 222422 h 4250724"/>
              <a:gd name="connsiteX128" fmla="*/ 3719384 w 8501449"/>
              <a:gd name="connsiteY128" fmla="*/ 135924 h 4250724"/>
              <a:gd name="connsiteX129" fmla="*/ 3756454 w 8501449"/>
              <a:gd name="connsiteY129" fmla="*/ 98854 h 4250724"/>
              <a:gd name="connsiteX130" fmla="*/ 3842951 w 8501449"/>
              <a:gd name="connsiteY130" fmla="*/ 49427 h 4250724"/>
              <a:gd name="connsiteX131" fmla="*/ 3892378 w 8501449"/>
              <a:gd name="connsiteY131" fmla="*/ 37070 h 4250724"/>
              <a:gd name="connsiteX132" fmla="*/ 3929449 w 8501449"/>
              <a:gd name="connsiteY132" fmla="*/ 24714 h 4250724"/>
              <a:gd name="connsiteX133" fmla="*/ 4040660 w 8501449"/>
              <a:gd name="connsiteY133" fmla="*/ 0 h 4250724"/>
              <a:gd name="connsiteX134" fmla="*/ 4374292 w 8501449"/>
              <a:gd name="connsiteY134" fmla="*/ 12357 h 4250724"/>
              <a:gd name="connsiteX135" fmla="*/ 4411362 w 8501449"/>
              <a:gd name="connsiteY135" fmla="*/ 24714 h 4250724"/>
              <a:gd name="connsiteX136" fmla="*/ 4448432 w 8501449"/>
              <a:gd name="connsiteY136" fmla="*/ 61784 h 4250724"/>
              <a:gd name="connsiteX137" fmla="*/ 4497860 w 8501449"/>
              <a:gd name="connsiteY137" fmla="*/ 160638 h 4250724"/>
              <a:gd name="connsiteX138" fmla="*/ 4485503 w 8501449"/>
              <a:gd name="connsiteY138" fmla="*/ 420130 h 4250724"/>
              <a:gd name="connsiteX139" fmla="*/ 4473146 w 8501449"/>
              <a:gd name="connsiteY139" fmla="*/ 457200 h 4250724"/>
              <a:gd name="connsiteX140" fmla="*/ 4436076 w 8501449"/>
              <a:gd name="connsiteY140" fmla="*/ 568411 h 4250724"/>
              <a:gd name="connsiteX141" fmla="*/ 4399005 w 8501449"/>
              <a:gd name="connsiteY141" fmla="*/ 605481 h 4250724"/>
              <a:gd name="connsiteX142" fmla="*/ 4386649 w 8501449"/>
              <a:gd name="connsiteY142" fmla="*/ 642552 h 4250724"/>
              <a:gd name="connsiteX143" fmla="*/ 4324865 w 8501449"/>
              <a:gd name="connsiteY143" fmla="*/ 716692 h 4250724"/>
              <a:gd name="connsiteX144" fmla="*/ 4287795 w 8501449"/>
              <a:gd name="connsiteY144" fmla="*/ 741406 h 4250724"/>
              <a:gd name="connsiteX145" fmla="*/ 4238368 w 8501449"/>
              <a:gd name="connsiteY145" fmla="*/ 815546 h 4250724"/>
              <a:gd name="connsiteX146" fmla="*/ 4188941 w 8501449"/>
              <a:gd name="connsiteY146" fmla="*/ 914400 h 4250724"/>
              <a:gd name="connsiteX147" fmla="*/ 4164227 w 8501449"/>
              <a:gd name="connsiteY147" fmla="*/ 963827 h 4250724"/>
              <a:gd name="connsiteX148" fmla="*/ 4127157 w 8501449"/>
              <a:gd name="connsiteY148" fmla="*/ 988541 h 4250724"/>
              <a:gd name="connsiteX149" fmla="*/ 4114800 w 8501449"/>
              <a:gd name="connsiteY149" fmla="*/ 1025611 h 4250724"/>
              <a:gd name="connsiteX150" fmla="*/ 4090087 w 8501449"/>
              <a:gd name="connsiteY150" fmla="*/ 1075038 h 4250724"/>
              <a:gd name="connsiteX151" fmla="*/ 4040660 w 8501449"/>
              <a:gd name="connsiteY151" fmla="*/ 1173892 h 4250724"/>
              <a:gd name="connsiteX152" fmla="*/ 4028303 w 8501449"/>
              <a:gd name="connsiteY152" fmla="*/ 1223319 h 4250724"/>
              <a:gd name="connsiteX153" fmla="*/ 4053016 w 8501449"/>
              <a:gd name="connsiteY153" fmla="*/ 1309816 h 4250724"/>
              <a:gd name="connsiteX154" fmla="*/ 4065373 w 8501449"/>
              <a:gd name="connsiteY154" fmla="*/ 1346887 h 4250724"/>
              <a:gd name="connsiteX155" fmla="*/ 4102443 w 8501449"/>
              <a:gd name="connsiteY155" fmla="*/ 1383957 h 4250724"/>
              <a:gd name="connsiteX156" fmla="*/ 4102443 w 8501449"/>
              <a:gd name="connsiteY156" fmla="*/ 1692876 h 4250724"/>
              <a:gd name="connsiteX157" fmla="*/ 4139514 w 8501449"/>
              <a:gd name="connsiteY157" fmla="*/ 1791730 h 4250724"/>
              <a:gd name="connsiteX158" fmla="*/ 4188941 w 8501449"/>
              <a:gd name="connsiteY158" fmla="*/ 1804087 h 4250724"/>
              <a:gd name="connsiteX159" fmla="*/ 4226011 w 8501449"/>
              <a:gd name="connsiteY159" fmla="*/ 1828800 h 4250724"/>
              <a:gd name="connsiteX160" fmla="*/ 4263081 w 8501449"/>
              <a:gd name="connsiteY160" fmla="*/ 1841157 h 4250724"/>
              <a:gd name="connsiteX161" fmla="*/ 5016843 w 8501449"/>
              <a:gd name="connsiteY161" fmla="*/ 1816443 h 4250724"/>
              <a:gd name="connsiteX162" fmla="*/ 5239265 w 8501449"/>
              <a:gd name="connsiteY162" fmla="*/ 1791730 h 4250724"/>
              <a:gd name="connsiteX163" fmla="*/ 5301049 w 8501449"/>
              <a:gd name="connsiteY163" fmla="*/ 1767016 h 4250724"/>
              <a:gd name="connsiteX164" fmla="*/ 5350476 w 8501449"/>
              <a:gd name="connsiteY164" fmla="*/ 1754660 h 4250724"/>
              <a:gd name="connsiteX165" fmla="*/ 5436973 w 8501449"/>
              <a:gd name="connsiteY165" fmla="*/ 1717589 h 4250724"/>
              <a:gd name="connsiteX166" fmla="*/ 5535827 w 8501449"/>
              <a:gd name="connsiteY166" fmla="*/ 1692876 h 4250724"/>
              <a:gd name="connsiteX167" fmla="*/ 5634681 w 8501449"/>
              <a:gd name="connsiteY167" fmla="*/ 1606379 h 4250724"/>
              <a:gd name="connsiteX168" fmla="*/ 5659395 w 8501449"/>
              <a:gd name="connsiteY168" fmla="*/ 1544595 h 4250724"/>
              <a:gd name="connsiteX169" fmla="*/ 5684108 w 8501449"/>
              <a:gd name="connsiteY169" fmla="*/ 1507524 h 4250724"/>
              <a:gd name="connsiteX170" fmla="*/ 5708822 w 8501449"/>
              <a:gd name="connsiteY170" fmla="*/ 1359243 h 4250724"/>
              <a:gd name="connsiteX171" fmla="*/ 5770605 w 8501449"/>
              <a:gd name="connsiteY171" fmla="*/ 1260389 h 4250724"/>
              <a:gd name="connsiteX172" fmla="*/ 5807676 w 8501449"/>
              <a:gd name="connsiteY172" fmla="*/ 1235676 h 4250724"/>
              <a:gd name="connsiteX173" fmla="*/ 5955957 w 8501449"/>
              <a:gd name="connsiteY173" fmla="*/ 1136822 h 4250724"/>
              <a:gd name="connsiteX174" fmla="*/ 6277232 w 8501449"/>
              <a:gd name="connsiteY174" fmla="*/ 1161535 h 4250724"/>
              <a:gd name="connsiteX175" fmla="*/ 6289589 w 8501449"/>
              <a:gd name="connsiteY175" fmla="*/ 1210962 h 4250724"/>
              <a:gd name="connsiteX176" fmla="*/ 6326660 w 8501449"/>
              <a:gd name="connsiteY176" fmla="*/ 1248033 h 4250724"/>
              <a:gd name="connsiteX177" fmla="*/ 6363730 w 8501449"/>
              <a:gd name="connsiteY177" fmla="*/ 1322173 h 4250724"/>
              <a:gd name="connsiteX178" fmla="*/ 6413157 w 8501449"/>
              <a:gd name="connsiteY178" fmla="*/ 1346887 h 4250724"/>
              <a:gd name="connsiteX179" fmla="*/ 6524368 w 8501449"/>
              <a:gd name="connsiteY179" fmla="*/ 1297460 h 4250724"/>
              <a:gd name="connsiteX180" fmla="*/ 6573795 w 8501449"/>
              <a:gd name="connsiteY180" fmla="*/ 1285103 h 4250724"/>
              <a:gd name="connsiteX181" fmla="*/ 6672649 w 8501449"/>
              <a:gd name="connsiteY181" fmla="*/ 1223319 h 4250724"/>
              <a:gd name="connsiteX182" fmla="*/ 6746789 w 8501449"/>
              <a:gd name="connsiteY182" fmla="*/ 1210962 h 4250724"/>
              <a:gd name="connsiteX183" fmla="*/ 7166919 w 8501449"/>
              <a:gd name="connsiteY183" fmla="*/ 1285103 h 4250724"/>
              <a:gd name="connsiteX184" fmla="*/ 7179276 w 8501449"/>
              <a:gd name="connsiteY184" fmla="*/ 1334530 h 4250724"/>
              <a:gd name="connsiteX185" fmla="*/ 7154562 w 8501449"/>
              <a:gd name="connsiteY185" fmla="*/ 1556952 h 4250724"/>
              <a:gd name="connsiteX186" fmla="*/ 7142205 w 8501449"/>
              <a:gd name="connsiteY186" fmla="*/ 1594022 h 4250724"/>
              <a:gd name="connsiteX187" fmla="*/ 7080422 w 8501449"/>
              <a:gd name="connsiteY187" fmla="*/ 1692876 h 4250724"/>
              <a:gd name="connsiteX188" fmla="*/ 6993924 w 8501449"/>
              <a:gd name="connsiteY188" fmla="*/ 1754660 h 4250724"/>
              <a:gd name="connsiteX189" fmla="*/ 6919784 w 8501449"/>
              <a:gd name="connsiteY189" fmla="*/ 1804087 h 4250724"/>
              <a:gd name="connsiteX190" fmla="*/ 6882714 w 8501449"/>
              <a:gd name="connsiteY190" fmla="*/ 1828800 h 4250724"/>
              <a:gd name="connsiteX191" fmla="*/ 6820930 w 8501449"/>
              <a:gd name="connsiteY191" fmla="*/ 1853514 h 4250724"/>
              <a:gd name="connsiteX192" fmla="*/ 6746789 w 8501449"/>
              <a:gd name="connsiteY192" fmla="*/ 1915297 h 4250724"/>
              <a:gd name="connsiteX193" fmla="*/ 6697362 w 8501449"/>
              <a:gd name="connsiteY193" fmla="*/ 1952368 h 4250724"/>
              <a:gd name="connsiteX194" fmla="*/ 6635578 w 8501449"/>
              <a:gd name="connsiteY194" fmla="*/ 2051222 h 4250724"/>
              <a:gd name="connsiteX195" fmla="*/ 6598508 w 8501449"/>
              <a:gd name="connsiteY195" fmla="*/ 2137719 h 4250724"/>
              <a:gd name="connsiteX196" fmla="*/ 6573795 w 8501449"/>
              <a:gd name="connsiteY196" fmla="*/ 2211860 h 4250724"/>
              <a:gd name="connsiteX197" fmla="*/ 6549081 w 8501449"/>
              <a:gd name="connsiteY197" fmla="*/ 2248930 h 4250724"/>
              <a:gd name="connsiteX198" fmla="*/ 6524368 w 8501449"/>
              <a:gd name="connsiteY198" fmla="*/ 2347784 h 4250724"/>
              <a:gd name="connsiteX199" fmla="*/ 6499654 w 8501449"/>
              <a:gd name="connsiteY199" fmla="*/ 2397211 h 4250724"/>
              <a:gd name="connsiteX200" fmla="*/ 6474941 w 8501449"/>
              <a:gd name="connsiteY200" fmla="*/ 2496065 h 4250724"/>
              <a:gd name="connsiteX201" fmla="*/ 6450227 w 8501449"/>
              <a:gd name="connsiteY201" fmla="*/ 2533135 h 4250724"/>
              <a:gd name="connsiteX202" fmla="*/ 6388443 w 8501449"/>
              <a:gd name="connsiteY202" fmla="*/ 2619633 h 4250724"/>
              <a:gd name="connsiteX203" fmla="*/ 6363730 w 8501449"/>
              <a:gd name="connsiteY203" fmla="*/ 2693773 h 4250724"/>
              <a:gd name="connsiteX204" fmla="*/ 6376087 w 8501449"/>
              <a:gd name="connsiteY204" fmla="*/ 2804984 h 4250724"/>
              <a:gd name="connsiteX205" fmla="*/ 6425514 w 8501449"/>
              <a:gd name="connsiteY205" fmla="*/ 2879124 h 4250724"/>
              <a:gd name="connsiteX206" fmla="*/ 6474941 w 8501449"/>
              <a:gd name="connsiteY206" fmla="*/ 2953265 h 4250724"/>
              <a:gd name="connsiteX207" fmla="*/ 6524368 w 8501449"/>
              <a:gd name="connsiteY207" fmla="*/ 2990335 h 4250724"/>
              <a:gd name="connsiteX208" fmla="*/ 6561438 w 8501449"/>
              <a:gd name="connsiteY208" fmla="*/ 3002692 h 4250724"/>
              <a:gd name="connsiteX209" fmla="*/ 6944497 w 8501449"/>
              <a:gd name="connsiteY209" fmla="*/ 2965622 h 4250724"/>
              <a:gd name="connsiteX210" fmla="*/ 6993924 w 8501449"/>
              <a:gd name="connsiteY210" fmla="*/ 2953265 h 4250724"/>
              <a:gd name="connsiteX211" fmla="*/ 7030995 w 8501449"/>
              <a:gd name="connsiteY211" fmla="*/ 2928552 h 4250724"/>
              <a:gd name="connsiteX212" fmla="*/ 7092778 w 8501449"/>
              <a:gd name="connsiteY212" fmla="*/ 2903838 h 4250724"/>
              <a:gd name="connsiteX213" fmla="*/ 7117492 w 8501449"/>
              <a:gd name="connsiteY213" fmla="*/ 2866768 h 4250724"/>
              <a:gd name="connsiteX214" fmla="*/ 7154562 w 8501449"/>
              <a:gd name="connsiteY214" fmla="*/ 2829697 h 4250724"/>
              <a:gd name="connsiteX215" fmla="*/ 7166919 w 8501449"/>
              <a:gd name="connsiteY215" fmla="*/ 2780270 h 4250724"/>
              <a:gd name="connsiteX216" fmla="*/ 7203989 w 8501449"/>
              <a:gd name="connsiteY216" fmla="*/ 2693773 h 4250724"/>
              <a:gd name="connsiteX217" fmla="*/ 7241060 w 8501449"/>
              <a:gd name="connsiteY217" fmla="*/ 2409568 h 4250724"/>
              <a:gd name="connsiteX218" fmla="*/ 7302843 w 8501449"/>
              <a:gd name="connsiteY218" fmla="*/ 2347784 h 4250724"/>
              <a:gd name="connsiteX219" fmla="*/ 7339914 w 8501449"/>
              <a:gd name="connsiteY219" fmla="*/ 2298357 h 4250724"/>
              <a:gd name="connsiteX220" fmla="*/ 7438768 w 8501449"/>
              <a:gd name="connsiteY220" fmla="*/ 2248930 h 4250724"/>
              <a:gd name="connsiteX221" fmla="*/ 7475838 w 8501449"/>
              <a:gd name="connsiteY221" fmla="*/ 2224216 h 4250724"/>
              <a:gd name="connsiteX222" fmla="*/ 7821827 w 8501449"/>
              <a:gd name="connsiteY222" fmla="*/ 2236573 h 4250724"/>
              <a:gd name="connsiteX223" fmla="*/ 7858897 w 8501449"/>
              <a:gd name="connsiteY223" fmla="*/ 2248930 h 4250724"/>
              <a:gd name="connsiteX224" fmla="*/ 7908324 w 8501449"/>
              <a:gd name="connsiteY224" fmla="*/ 2261287 h 4250724"/>
              <a:gd name="connsiteX225" fmla="*/ 7945395 w 8501449"/>
              <a:gd name="connsiteY225" fmla="*/ 2298357 h 4250724"/>
              <a:gd name="connsiteX226" fmla="*/ 8081319 w 8501449"/>
              <a:gd name="connsiteY226" fmla="*/ 2397211 h 4250724"/>
              <a:gd name="connsiteX227" fmla="*/ 8130746 w 8501449"/>
              <a:gd name="connsiteY227" fmla="*/ 2446638 h 4250724"/>
              <a:gd name="connsiteX228" fmla="*/ 8180173 w 8501449"/>
              <a:gd name="connsiteY228" fmla="*/ 2471352 h 4250724"/>
              <a:gd name="connsiteX229" fmla="*/ 8241957 w 8501449"/>
              <a:gd name="connsiteY229" fmla="*/ 2508422 h 4250724"/>
              <a:gd name="connsiteX230" fmla="*/ 8291384 w 8501449"/>
              <a:gd name="connsiteY230" fmla="*/ 2520779 h 4250724"/>
              <a:gd name="connsiteX231" fmla="*/ 8353168 w 8501449"/>
              <a:gd name="connsiteY231" fmla="*/ 2545492 h 4250724"/>
              <a:gd name="connsiteX232" fmla="*/ 8452022 w 8501449"/>
              <a:gd name="connsiteY232" fmla="*/ 2607276 h 4250724"/>
              <a:gd name="connsiteX233" fmla="*/ 8501449 w 8501449"/>
              <a:gd name="connsiteY233" fmla="*/ 2631989 h 425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8501449" h="4250724">
                <a:moveTo>
                  <a:pt x="1581665" y="4250724"/>
                </a:moveTo>
                <a:cubicBezTo>
                  <a:pt x="1543928" y="4156386"/>
                  <a:pt x="1526402" y="4106048"/>
                  <a:pt x="1458097" y="4003589"/>
                </a:cubicBezTo>
                <a:cubicBezTo>
                  <a:pt x="1449859" y="3991232"/>
                  <a:pt x="1440025" y="3979802"/>
                  <a:pt x="1433384" y="3966519"/>
                </a:cubicBezTo>
                <a:cubicBezTo>
                  <a:pt x="1423464" y="3946680"/>
                  <a:pt x="1418590" y="3924574"/>
                  <a:pt x="1408670" y="3904735"/>
                </a:cubicBezTo>
                <a:cubicBezTo>
                  <a:pt x="1394702" y="3876798"/>
                  <a:pt x="1348172" y="3824070"/>
                  <a:pt x="1334530" y="3805881"/>
                </a:cubicBezTo>
                <a:cubicBezTo>
                  <a:pt x="1325619" y="3794000"/>
                  <a:pt x="1320317" y="3779312"/>
                  <a:pt x="1309816" y="3768811"/>
                </a:cubicBezTo>
                <a:cubicBezTo>
                  <a:pt x="1299315" y="3758310"/>
                  <a:pt x="1284155" y="3753604"/>
                  <a:pt x="1272746" y="3744097"/>
                </a:cubicBezTo>
                <a:cubicBezTo>
                  <a:pt x="1151289" y="3642881"/>
                  <a:pt x="1308161" y="3767156"/>
                  <a:pt x="1210962" y="3669957"/>
                </a:cubicBezTo>
                <a:cubicBezTo>
                  <a:pt x="1200461" y="3659456"/>
                  <a:pt x="1186249" y="3653481"/>
                  <a:pt x="1173892" y="3645243"/>
                </a:cubicBezTo>
                <a:cubicBezTo>
                  <a:pt x="1151924" y="3612293"/>
                  <a:pt x="1145041" y="3596718"/>
                  <a:pt x="1112108" y="3571103"/>
                </a:cubicBezTo>
                <a:cubicBezTo>
                  <a:pt x="1088663" y="3552868"/>
                  <a:pt x="1058970" y="3542678"/>
                  <a:pt x="1037968" y="3521676"/>
                </a:cubicBezTo>
                <a:lnTo>
                  <a:pt x="914400" y="3398108"/>
                </a:lnTo>
                <a:lnTo>
                  <a:pt x="827903" y="3311611"/>
                </a:lnTo>
                <a:lnTo>
                  <a:pt x="778476" y="3262184"/>
                </a:lnTo>
                <a:cubicBezTo>
                  <a:pt x="749094" y="3174041"/>
                  <a:pt x="790756" y="3280604"/>
                  <a:pt x="729049" y="3188043"/>
                </a:cubicBezTo>
                <a:cubicBezTo>
                  <a:pt x="721824" y="3177205"/>
                  <a:pt x="722517" y="3162623"/>
                  <a:pt x="716692" y="3150973"/>
                </a:cubicBezTo>
                <a:cubicBezTo>
                  <a:pt x="705951" y="3129491"/>
                  <a:pt x="692351" y="3109556"/>
                  <a:pt x="679622" y="3089189"/>
                </a:cubicBezTo>
                <a:cubicBezTo>
                  <a:pt x="671751" y="3076595"/>
                  <a:pt x="665409" y="3062620"/>
                  <a:pt x="654908" y="3052119"/>
                </a:cubicBezTo>
                <a:cubicBezTo>
                  <a:pt x="644407" y="3041618"/>
                  <a:pt x="630195" y="3035644"/>
                  <a:pt x="617838" y="3027406"/>
                </a:cubicBezTo>
                <a:cubicBezTo>
                  <a:pt x="609600" y="3015049"/>
                  <a:pt x="603625" y="3000836"/>
                  <a:pt x="593124" y="2990335"/>
                </a:cubicBezTo>
                <a:cubicBezTo>
                  <a:pt x="557714" y="2954925"/>
                  <a:pt x="559182" y="2973364"/>
                  <a:pt x="518984" y="2953265"/>
                </a:cubicBezTo>
                <a:cubicBezTo>
                  <a:pt x="505701" y="2946624"/>
                  <a:pt x="494896" y="2935764"/>
                  <a:pt x="481914" y="2928552"/>
                </a:cubicBezTo>
                <a:cubicBezTo>
                  <a:pt x="457760" y="2915133"/>
                  <a:pt x="431466" y="2905697"/>
                  <a:pt x="407773" y="2891481"/>
                </a:cubicBezTo>
                <a:cubicBezTo>
                  <a:pt x="390113" y="2880885"/>
                  <a:pt x="373983" y="2867814"/>
                  <a:pt x="358346" y="2854411"/>
                </a:cubicBezTo>
                <a:cubicBezTo>
                  <a:pt x="345078" y="2843038"/>
                  <a:pt x="336906" y="2825156"/>
                  <a:pt x="321276" y="2817341"/>
                </a:cubicBezTo>
                <a:cubicBezTo>
                  <a:pt x="302491" y="2807948"/>
                  <a:pt x="280087" y="2809103"/>
                  <a:pt x="259492" y="2804984"/>
                </a:cubicBezTo>
                <a:cubicBezTo>
                  <a:pt x="202891" y="2720085"/>
                  <a:pt x="274938" y="2814870"/>
                  <a:pt x="185351" y="2743200"/>
                </a:cubicBezTo>
                <a:cubicBezTo>
                  <a:pt x="158060" y="2721367"/>
                  <a:pt x="135924" y="2693773"/>
                  <a:pt x="111211" y="2669060"/>
                </a:cubicBezTo>
                <a:cubicBezTo>
                  <a:pt x="94735" y="2652584"/>
                  <a:pt x="75764" y="2638273"/>
                  <a:pt x="61784" y="2619633"/>
                </a:cubicBezTo>
                <a:cubicBezTo>
                  <a:pt x="15803" y="2558325"/>
                  <a:pt x="36138" y="2587342"/>
                  <a:pt x="0" y="2533135"/>
                </a:cubicBezTo>
                <a:cubicBezTo>
                  <a:pt x="4119" y="2487827"/>
                  <a:pt x="2825" y="2441696"/>
                  <a:pt x="12357" y="2397211"/>
                </a:cubicBezTo>
                <a:cubicBezTo>
                  <a:pt x="20237" y="2360439"/>
                  <a:pt x="49785" y="2355723"/>
                  <a:pt x="74141" y="2335427"/>
                </a:cubicBezTo>
                <a:cubicBezTo>
                  <a:pt x="138465" y="2281824"/>
                  <a:pt x="82110" y="2306729"/>
                  <a:pt x="172995" y="2261287"/>
                </a:cubicBezTo>
                <a:cubicBezTo>
                  <a:pt x="202869" y="2246350"/>
                  <a:pt x="227817" y="2248451"/>
                  <a:pt x="259492" y="2236573"/>
                </a:cubicBezTo>
                <a:cubicBezTo>
                  <a:pt x="276739" y="2230105"/>
                  <a:pt x="291672" y="2218328"/>
                  <a:pt x="308919" y="2211860"/>
                </a:cubicBezTo>
                <a:cubicBezTo>
                  <a:pt x="324820" y="2205897"/>
                  <a:pt x="341654" y="2202633"/>
                  <a:pt x="358346" y="2199503"/>
                </a:cubicBezTo>
                <a:cubicBezTo>
                  <a:pt x="407597" y="2190268"/>
                  <a:pt x="457200" y="2183027"/>
                  <a:pt x="506627" y="2174789"/>
                </a:cubicBezTo>
                <a:cubicBezTo>
                  <a:pt x="560173" y="2178908"/>
                  <a:pt x="615164" y="2174121"/>
                  <a:pt x="667265" y="2187146"/>
                </a:cubicBezTo>
                <a:cubicBezTo>
                  <a:pt x="684218" y="2191384"/>
                  <a:pt x="691184" y="2212709"/>
                  <a:pt x="704335" y="2224216"/>
                </a:cubicBezTo>
                <a:cubicBezTo>
                  <a:pt x="751296" y="2265307"/>
                  <a:pt x="759052" y="2268931"/>
                  <a:pt x="803189" y="2298357"/>
                </a:cubicBezTo>
                <a:cubicBezTo>
                  <a:pt x="856647" y="2378542"/>
                  <a:pt x="791398" y="2298680"/>
                  <a:pt x="877330" y="2347784"/>
                </a:cubicBezTo>
                <a:cubicBezTo>
                  <a:pt x="892503" y="2356454"/>
                  <a:pt x="899860" y="2375161"/>
                  <a:pt x="914400" y="2384854"/>
                </a:cubicBezTo>
                <a:cubicBezTo>
                  <a:pt x="925037" y="2391945"/>
                  <a:pt x="994305" y="2407920"/>
                  <a:pt x="1000897" y="2409568"/>
                </a:cubicBezTo>
                <a:cubicBezTo>
                  <a:pt x="1009135" y="2421925"/>
                  <a:pt x="1018969" y="2433355"/>
                  <a:pt x="1025611" y="2446638"/>
                </a:cubicBezTo>
                <a:cubicBezTo>
                  <a:pt x="1031436" y="2458288"/>
                  <a:pt x="1029831" y="2473537"/>
                  <a:pt x="1037968" y="2483708"/>
                </a:cubicBezTo>
                <a:cubicBezTo>
                  <a:pt x="1047245" y="2495305"/>
                  <a:pt x="1062681" y="2500184"/>
                  <a:pt x="1075038" y="2508422"/>
                </a:cubicBezTo>
                <a:cubicBezTo>
                  <a:pt x="1120106" y="2643621"/>
                  <a:pt x="1048229" y="2438834"/>
                  <a:pt x="1112108" y="2582562"/>
                </a:cubicBezTo>
                <a:cubicBezTo>
                  <a:pt x="1122688" y="2606367"/>
                  <a:pt x="1125172" y="2633403"/>
                  <a:pt x="1136822" y="2656703"/>
                </a:cubicBezTo>
                <a:lnTo>
                  <a:pt x="1161535" y="2706130"/>
                </a:lnTo>
                <a:cubicBezTo>
                  <a:pt x="1167928" y="2744486"/>
                  <a:pt x="1164977" y="2789318"/>
                  <a:pt x="1198605" y="2817341"/>
                </a:cubicBezTo>
                <a:cubicBezTo>
                  <a:pt x="1212756" y="2829133"/>
                  <a:pt x="1231556" y="2833816"/>
                  <a:pt x="1248032" y="2842054"/>
                </a:cubicBezTo>
                <a:cubicBezTo>
                  <a:pt x="1318861" y="2948295"/>
                  <a:pt x="1224548" y="2823266"/>
                  <a:pt x="1309816" y="2891481"/>
                </a:cubicBezTo>
                <a:cubicBezTo>
                  <a:pt x="1321413" y="2900759"/>
                  <a:pt x="1321936" y="2920681"/>
                  <a:pt x="1334530" y="2928552"/>
                </a:cubicBezTo>
                <a:cubicBezTo>
                  <a:pt x="1356620" y="2942359"/>
                  <a:pt x="1385370" y="2941615"/>
                  <a:pt x="1408670" y="2953265"/>
                </a:cubicBezTo>
                <a:cubicBezTo>
                  <a:pt x="1473287" y="2985574"/>
                  <a:pt x="1440226" y="2973512"/>
                  <a:pt x="1507524" y="2990335"/>
                </a:cubicBezTo>
                <a:cubicBezTo>
                  <a:pt x="1524000" y="2998573"/>
                  <a:pt x="1539081" y="3010581"/>
                  <a:pt x="1556951" y="3015049"/>
                </a:cubicBezTo>
                <a:cubicBezTo>
                  <a:pt x="1657345" y="3040148"/>
                  <a:pt x="1664718" y="3025425"/>
                  <a:pt x="1767016" y="3002692"/>
                </a:cubicBezTo>
                <a:cubicBezTo>
                  <a:pt x="1799967" y="2969741"/>
                  <a:pt x="1845030" y="2945519"/>
                  <a:pt x="1865870" y="2903838"/>
                </a:cubicBezTo>
                <a:lnTo>
                  <a:pt x="1915297" y="2804984"/>
                </a:lnTo>
                <a:cubicBezTo>
                  <a:pt x="1911178" y="2763795"/>
                  <a:pt x="1909235" y="2722329"/>
                  <a:pt x="1902941" y="2681416"/>
                </a:cubicBezTo>
                <a:cubicBezTo>
                  <a:pt x="1900960" y="2668542"/>
                  <a:pt x="1898581" y="2654627"/>
                  <a:pt x="1890584" y="2644346"/>
                </a:cubicBezTo>
                <a:cubicBezTo>
                  <a:pt x="1869126" y="2616758"/>
                  <a:pt x="1835829" y="2599287"/>
                  <a:pt x="1816443" y="2570206"/>
                </a:cubicBezTo>
                <a:lnTo>
                  <a:pt x="1791730" y="2533135"/>
                </a:lnTo>
                <a:cubicBezTo>
                  <a:pt x="1787611" y="2487827"/>
                  <a:pt x="1785807" y="2442249"/>
                  <a:pt x="1779373" y="2397211"/>
                </a:cubicBezTo>
                <a:cubicBezTo>
                  <a:pt x="1777531" y="2384317"/>
                  <a:pt x="1770759" y="2372617"/>
                  <a:pt x="1767016" y="2360141"/>
                </a:cubicBezTo>
                <a:cubicBezTo>
                  <a:pt x="1758400" y="2331419"/>
                  <a:pt x="1750919" y="2302365"/>
                  <a:pt x="1742303" y="2273643"/>
                </a:cubicBezTo>
                <a:cubicBezTo>
                  <a:pt x="1738560" y="2261167"/>
                  <a:pt x="1737171" y="2247411"/>
                  <a:pt x="1729946" y="2236573"/>
                </a:cubicBezTo>
                <a:cubicBezTo>
                  <a:pt x="1720253" y="2222033"/>
                  <a:pt x="1704063" y="2212928"/>
                  <a:pt x="1692876" y="2199503"/>
                </a:cubicBezTo>
                <a:cubicBezTo>
                  <a:pt x="1683369" y="2188094"/>
                  <a:pt x="1678028" y="2173533"/>
                  <a:pt x="1668162" y="2162433"/>
                </a:cubicBezTo>
                <a:cubicBezTo>
                  <a:pt x="1644942" y="2136311"/>
                  <a:pt x="1618735" y="2113006"/>
                  <a:pt x="1594022" y="2088292"/>
                </a:cubicBezTo>
                <a:lnTo>
                  <a:pt x="1544595" y="2038865"/>
                </a:lnTo>
                <a:cubicBezTo>
                  <a:pt x="1528119" y="2022389"/>
                  <a:pt x="1509148" y="2008078"/>
                  <a:pt x="1495168" y="1989438"/>
                </a:cubicBezTo>
                <a:cubicBezTo>
                  <a:pt x="1482811" y="1972962"/>
                  <a:pt x="1471874" y="1955319"/>
                  <a:pt x="1458097" y="1940011"/>
                </a:cubicBezTo>
                <a:cubicBezTo>
                  <a:pt x="1434717" y="1914033"/>
                  <a:pt x="1403344" y="1894950"/>
                  <a:pt x="1383957" y="1865870"/>
                </a:cubicBezTo>
                <a:cubicBezTo>
                  <a:pt x="1375719" y="1853513"/>
                  <a:pt x="1369744" y="1839301"/>
                  <a:pt x="1359243" y="1828800"/>
                </a:cubicBezTo>
                <a:cubicBezTo>
                  <a:pt x="1262044" y="1731602"/>
                  <a:pt x="1386319" y="1888476"/>
                  <a:pt x="1285103" y="1767016"/>
                </a:cubicBezTo>
                <a:cubicBezTo>
                  <a:pt x="1199092" y="1663803"/>
                  <a:pt x="1331611" y="1801168"/>
                  <a:pt x="1223319" y="1692876"/>
                </a:cubicBezTo>
                <a:cubicBezTo>
                  <a:pt x="1193909" y="1604646"/>
                  <a:pt x="1213055" y="1640410"/>
                  <a:pt x="1173892" y="1581665"/>
                </a:cubicBezTo>
                <a:cubicBezTo>
                  <a:pt x="1169773" y="1561070"/>
                  <a:pt x="1166629" y="1540256"/>
                  <a:pt x="1161535" y="1519881"/>
                </a:cubicBezTo>
                <a:cubicBezTo>
                  <a:pt x="1154262" y="1490790"/>
                  <a:pt x="1138070" y="1463344"/>
                  <a:pt x="1136822" y="1433384"/>
                </a:cubicBezTo>
                <a:cubicBezTo>
                  <a:pt x="1133902" y="1363302"/>
                  <a:pt x="1138773" y="1292686"/>
                  <a:pt x="1149178" y="1223319"/>
                </a:cubicBezTo>
                <a:cubicBezTo>
                  <a:pt x="1154688" y="1186584"/>
                  <a:pt x="1232894" y="1144391"/>
                  <a:pt x="1248032" y="1136822"/>
                </a:cubicBezTo>
                <a:cubicBezTo>
                  <a:pt x="1280984" y="1120346"/>
                  <a:pt x="1311937" y="1099045"/>
                  <a:pt x="1346887" y="1087395"/>
                </a:cubicBezTo>
                <a:cubicBezTo>
                  <a:pt x="1431618" y="1059151"/>
                  <a:pt x="1326461" y="1092501"/>
                  <a:pt x="1445741" y="1062681"/>
                </a:cubicBezTo>
                <a:cubicBezTo>
                  <a:pt x="1474832" y="1055408"/>
                  <a:pt x="1503406" y="1046206"/>
                  <a:pt x="1532238" y="1037968"/>
                </a:cubicBezTo>
                <a:cubicBezTo>
                  <a:pt x="1581665" y="1042087"/>
                  <a:pt x="1632402" y="1038295"/>
                  <a:pt x="1680519" y="1050324"/>
                </a:cubicBezTo>
                <a:cubicBezTo>
                  <a:pt x="1725383" y="1061540"/>
                  <a:pt x="1730380" y="1095329"/>
                  <a:pt x="1754660" y="1124465"/>
                </a:cubicBezTo>
                <a:cubicBezTo>
                  <a:pt x="1765847" y="1137890"/>
                  <a:pt x="1779373" y="1149178"/>
                  <a:pt x="1791730" y="1161535"/>
                </a:cubicBezTo>
                <a:cubicBezTo>
                  <a:pt x="1828233" y="1307545"/>
                  <a:pt x="1775622" y="1087727"/>
                  <a:pt x="1828800" y="1433384"/>
                </a:cubicBezTo>
                <a:cubicBezTo>
                  <a:pt x="1835212" y="1475060"/>
                  <a:pt x="1866762" y="1575741"/>
                  <a:pt x="1878227" y="1618735"/>
                </a:cubicBezTo>
                <a:cubicBezTo>
                  <a:pt x="1929869" y="1812394"/>
                  <a:pt x="1875570" y="1645486"/>
                  <a:pt x="1927654" y="1767016"/>
                </a:cubicBezTo>
                <a:cubicBezTo>
                  <a:pt x="1932785" y="1778988"/>
                  <a:pt x="1932014" y="1793805"/>
                  <a:pt x="1940011" y="1804087"/>
                </a:cubicBezTo>
                <a:cubicBezTo>
                  <a:pt x="1981405" y="1857309"/>
                  <a:pt x="2014068" y="1878164"/>
                  <a:pt x="2063578" y="1915297"/>
                </a:cubicBezTo>
                <a:cubicBezTo>
                  <a:pt x="2071816" y="1927654"/>
                  <a:pt x="2076695" y="1943091"/>
                  <a:pt x="2088292" y="1952368"/>
                </a:cubicBezTo>
                <a:cubicBezTo>
                  <a:pt x="2098463" y="1960505"/>
                  <a:pt x="2112337" y="1964724"/>
                  <a:pt x="2125362" y="1964724"/>
                </a:cubicBezTo>
                <a:cubicBezTo>
                  <a:pt x="2232533" y="1964724"/>
                  <a:pt x="2339546" y="1956487"/>
                  <a:pt x="2446638" y="1952368"/>
                </a:cubicBezTo>
                <a:cubicBezTo>
                  <a:pt x="2458995" y="1940011"/>
                  <a:pt x="2474015" y="1929837"/>
                  <a:pt x="2483708" y="1915297"/>
                </a:cubicBezTo>
                <a:cubicBezTo>
                  <a:pt x="2490933" y="1904459"/>
                  <a:pt x="2487928" y="1888398"/>
                  <a:pt x="2496065" y="1878227"/>
                </a:cubicBezTo>
                <a:cubicBezTo>
                  <a:pt x="2505342" y="1866631"/>
                  <a:pt x="2520778" y="1861752"/>
                  <a:pt x="2533135" y="1853514"/>
                </a:cubicBezTo>
                <a:cubicBezTo>
                  <a:pt x="2560788" y="1715252"/>
                  <a:pt x="2521852" y="1863722"/>
                  <a:pt x="2582562" y="1742303"/>
                </a:cubicBezTo>
                <a:cubicBezTo>
                  <a:pt x="2590157" y="1727113"/>
                  <a:pt x="2587324" y="1708066"/>
                  <a:pt x="2594919" y="1692876"/>
                </a:cubicBezTo>
                <a:cubicBezTo>
                  <a:pt x="2608202" y="1666310"/>
                  <a:pt x="2627870" y="1643449"/>
                  <a:pt x="2644346" y="1618735"/>
                </a:cubicBezTo>
                <a:cubicBezTo>
                  <a:pt x="2652584" y="1606378"/>
                  <a:pt x="2662419" y="1594948"/>
                  <a:pt x="2669060" y="1581665"/>
                </a:cubicBezTo>
                <a:cubicBezTo>
                  <a:pt x="2700414" y="1518955"/>
                  <a:pt x="2683555" y="1547564"/>
                  <a:pt x="2718487" y="1495168"/>
                </a:cubicBezTo>
                <a:cubicBezTo>
                  <a:pt x="2722606" y="1482811"/>
                  <a:pt x="2729122" y="1471008"/>
                  <a:pt x="2730843" y="1458097"/>
                </a:cubicBezTo>
                <a:cubicBezTo>
                  <a:pt x="2737398" y="1408934"/>
                  <a:pt x="2730420" y="1357740"/>
                  <a:pt x="2743200" y="1309816"/>
                </a:cubicBezTo>
                <a:cubicBezTo>
                  <a:pt x="2747703" y="1292931"/>
                  <a:pt x="2769083" y="1286171"/>
                  <a:pt x="2780270" y="1272746"/>
                </a:cubicBezTo>
                <a:cubicBezTo>
                  <a:pt x="2789777" y="1261337"/>
                  <a:pt x="2792390" y="1243547"/>
                  <a:pt x="2804984" y="1235676"/>
                </a:cubicBezTo>
                <a:cubicBezTo>
                  <a:pt x="2827075" y="1221869"/>
                  <a:pt x="2879124" y="1210962"/>
                  <a:pt x="2879124" y="1210962"/>
                </a:cubicBezTo>
                <a:cubicBezTo>
                  <a:pt x="2891481" y="1198605"/>
                  <a:pt x="2901022" y="1182562"/>
                  <a:pt x="2916195" y="1173892"/>
                </a:cubicBezTo>
                <a:cubicBezTo>
                  <a:pt x="2925594" y="1168521"/>
                  <a:pt x="3023668" y="1149926"/>
                  <a:pt x="3027405" y="1149179"/>
                </a:cubicBezTo>
                <a:cubicBezTo>
                  <a:pt x="3048000" y="1140941"/>
                  <a:pt x="3067943" y="1130839"/>
                  <a:pt x="3089189" y="1124465"/>
                </a:cubicBezTo>
                <a:cubicBezTo>
                  <a:pt x="3109306" y="1118430"/>
                  <a:pt x="3130598" y="1117202"/>
                  <a:pt x="3150973" y="1112108"/>
                </a:cubicBezTo>
                <a:cubicBezTo>
                  <a:pt x="3163609" y="1108949"/>
                  <a:pt x="3175686" y="1103871"/>
                  <a:pt x="3188043" y="1099752"/>
                </a:cubicBezTo>
                <a:cubicBezTo>
                  <a:pt x="3200400" y="1087395"/>
                  <a:pt x="3215420" y="1077221"/>
                  <a:pt x="3225114" y="1062681"/>
                </a:cubicBezTo>
                <a:cubicBezTo>
                  <a:pt x="3232339" y="1051844"/>
                  <a:pt x="3229333" y="1035782"/>
                  <a:pt x="3237470" y="1025611"/>
                </a:cubicBezTo>
                <a:cubicBezTo>
                  <a:pt x="3246747" y="1014014"/>
                  <a:pt x="3262184" y="1009135"/>
                  <a:pt x="3274541" y="1000897"/>
                </a:cubicBezTo>
                <a:cubicBezTo>
                  <a:pt x="3282779" y="988540"/>
                  <a:pt x="3289747" y="975236"/>
                  <a:pt x="3299254" y="963827"/>
                </a:cubicBezTo>
                <a:cubicBezTo>
                  <a:pt x="3327939" y="929405"/>
                  <a:pt x="3349389" y="916959"/>
                  <a:pt x="3385751" y="889687"/>
                </a:cubicBezTo>
                <a:cubicBezTo>
                  <a:pt x="3410051" y="853237"/>
                  <a:pt x="3411857" y="845278"/>
                  <a:pt x="3447535" y="815546"/>
                </a:cubicBezTo>
                <a:cubicBezTo>
                  <a:pt x="3458944" y="806039"/>
                  <a:pt x="3472248" y="799071"/>
                  <a:pt x="3484605" y="790833"/>
                </a:cubicBezTo>
                <a:cubicBezTo>
                  <a:pt x="3492843" y="766119"/>
                  <a:pt x="3497669" y="739992"/>
                  <a:pt x="3509319" y="716692"/>
                </a:cubicBezTo>
                <a:cubicBezTo>
                  <a:pt x="3517557" y="700216"/>
                  <a:pt x="3527191" y="684368"/>
                  <a:pt x="3534032" y="667265"/>
                </a:cubicBezTo>
                <a:cubicBezTo>
                  <a:pt x="3543707" y="643078"/>
                  <a:pt x="3550508" y="617838"/>
                  <a:pt x="3558746" y="593124"/>
                </a:cubicBezTo>
                <a:cubicBezTo>
                  <a:pt x="3566984" y="568411"/>
                  <a:pt x="3578351" y="544528"/>
                  <a:pt x="3583460" y="518984"/>
                </a:cubicBezTo>
                <a:cubicBezTo>
                  <a:pt x="3586816" y="502201"/>
                  <a:pt x="3600692" y="427721"/>
                  <a:pt x="3608173" y="407773"/>
                </a:cubicBezTo>
                <a:cubicBezTo>
                  <a:pt x="3614641" y="390525"/>
                  <a:pt x="3624649" y="374822"/>
                  <a:pt x="3632887" y="358346"/>
                </a:cubicBezTo>
                <a:cubicBezTo>
                  <a:pt x="3661838" y="242539"/>
                  <a:pt x="3633583" y="283509"/>
                  <a:pt x="3694670" y="222422"/>
                </a:cubicBezTo>
                <a:cubicBezTo>
                  <a:pt x="3696318" y="215831"/>
                  <a:pt x="3712293" y="146560"/>
                  <a:pt x="3719384" y="135924"/>
                </a:cubicBezTo>
                <a:cubicBezTo>
                  <a:pt x="3729077" y="121384"/>
                  <a:pt x="3743029" y="110041"/>
                  <a:pt x="3756454" y="98854"/>
                </a:cubicBezTo>
                <a:cubicBezTo>
                  <a:pt x="3776007" y="82560"/>
                  <a:pt x="3820979" y="57667"/>
                  <a:pt x="3842951" y="49427"/>
                </a:cubicBezTo>
                <a:cubicBezTo>
                  <a:pt x="3858852" y="43464"/>
                  <a:pt x="3876049" y="41735"/>
                  <a:pt x="3892378" y="37070"/>
                </a:cubicBezTo>
                <a:cubicBezTo>
                  <a:pt x="3904902" y="33492"/>
                  <a:pt x="3916813" y="27873"/>
                  <a:pt x="3929449" y="24714"/>
                </a:cubicBezTo>
                <a:cubicBezTo>
                  <a:pt x="3966290" y="15504"/>
                  <a:pt x="4003590" y="8238"/>
                  <a:pt x="4040660" y="0"/>
                </a:cubicBezTo>
                <a:cubicBezTo>
                  <a:pt x="4151871" y="4119"/>
                  <a:pt x="4263252" y="4954"/>
                  <a:pt x="4374292" y="12357"/>
                </a:cubicBezTo>
                <a:cubicBezTo>
                  <a:pt x="4387288" y="13223"/>
                  <a:pt x="4400524" y="17489"/>
                  <a:pt x="4411362" y="24714"/>
                </a:cubicBezTo>
                <a:cubicBezTo>
                  <a:pt x="4425902" y="34407"/>
                  <a:pt x="4439050" y="47041"/>
                  <a:pt x="4448432" y="61784"/>
                </a:cubicBezTo>
                <a:cubicBezTo>
                  <a:pt x="4468211" y="92865"/>
                  <a:pt x="4497860" y="160638"/>
                  <a:pt x="4497860" y="160638"/>
                </a:cubicBezTo>
                <a:cubicBezTo>
                  <a:pt x="4493741" y="247135"/>
                  <a:pt x="4492694" y="333834"/>
                  <a:pt x="4485503" y="420130"/>
                </a:cubicBezTo>
                <a:cubicBezTo>
                  <a:pt x="4484421" y="433110"/>
                  <a:pt x="4476305" y="444564"/>
                  <a:pt x="4473146" y="457200"/>
                </a:cubicBezTo>
                <a:cubicBezTo>
                  <a:pt x="4460009" y="509747"/>
                  <a:pt x="4467697" y="524142"/>
                  <a:pt x="4436076" y="568411"/>
                </a:cubicBezTo>
                <a:cubicBezTo>
                  <a:pt x="4425919" y="582631"/>
                  <a:pt x="4411362" y="593124"/>
                  <a:pt x="4399005" y="605481"/>
                </a:cubicBezTo>
                <a:cubicBezTo>
                  <a:pt x="4394886" y="617838"/>
                  <a:pt x="4392474" y="630902"/>
                  <a:pt x="4386649" y="642552"/>
                </a:cubicBezTo>
                <a:cubicBezTo>
                  <a:pt x="4372764" y="670322"/>
                  <a:pt x="4348287" y="697173"/>
                  <a:pt x="4324865" y="716692"/>
                </a:cubicBezTo>
                <a:cubicBezTo>
                  <a:pt x="4313456" y="726199"/>
                  <a:pt x="4300152" y="733168"/>
                  <a:pt x="4287795" y="741406"/>
                </a:cubicBezTo>
                <a:cubicBezTo>
                  <a:pt x="4271319" y="766119"/>
                  <a:pt x="4251651" y="788980"/>
                  <a:pt x="4238368" y="815546"/>
                </a:cubicBezTo>
                <a:lnTo>
                  <a:pt x="4188941" y="914400"/>
                </a:lnTo>
                <a:cubicBezTo>
                  <a:pt x="4180703" y="930876"/>
                  <a:pt x="4179554" y="953609"/>
                  <a:pt x="4164227" y="963827"/>
                </a:cubicBezTo>
                <a:lnTo>
                  <a:pt x="4127157" y="988541"/>
                </a:lnTo>
                <a:cubicBezTo>
                  <a:pt x="4123038" y="1000898"/>
                  <a:pt x="4119931" y="1013639"/>
                  <a:pt x="4114800" y="1025611"/>
                </a:cubicBezTo>
                <a:cubicBezTo>
                  <a:pt x="4107544" y="1042542"/>
                  <a:pt x="4096555" y="1057791"/>
                  <a:pt x="4090087" y="1075038"/>
                </a:cubicBezTo>
                <a:cubicBezTo>
                  <a:pt x="4055384" y="1167579"/>
                  <a:pt x="4108960" y="1082824"/>
                  <a:pt x="4040660" y="1173892"/>
                </a:cubicBezTo>
                <a:cubicBezTo>
                  <a:pt x="4036541" y="1190368"/>
                  <a:pt x="4026766" y="1206406"/>
                  <a:pt x="4028303" y="1223319"/>
                </a:cubicBezTo>
                <a:cubicBezTo>
                  <a:pt x="4031018" y="1253182"/>
                  <a:pt x="4044400" y="1281095"/>
                  <a:pt x="4053016" y="1309816"/>
                </a:cubicBezTo>
                <a:cubicBezTo>
                  <a:pt x="4056759" y="1322292"/>
                  <a:pt x="4058148" y="1336049"/>
                  <a:pt x="4065373" y="1346887"/>
                </a:cubicBezTo>
                <a:cubicBezTo>
                  <a:pt x="4075066" y="1361427"/>
                  <a:pt x="4090086" y="1371600"/>
                  <a:pt x="4102443" y="1383957"/>
                </a:cubicBezTo>
                <a:cubicBezTo>
                  <a:pt x="4089752" y="1548954"/>
                  <a:pt x="4082424" y="1532722"/>
                  <a:pt x="4102443" y="1692876"/>
                </a:cubicBezTo>
                <a:cubicBezTo>
                  <a:pt x="4105028" y="1713556"/>
                  <a:pt x="4122650" y="1777677"/>
                  <a:pt x="4139514" y="1791730"/>
                </a:cubicBezTo>
                <a:cubicBezTo>
                  <a:pt x="4152561" y="1802602"/>
                  <a:pt x="4172465" y="1799968"/>
                  <a:pt x="4188941" y="1804087"/>
                </a:cubicBezTo>
                <a:cubicBezTo>
                  <a:pt x="4201298" y="1812325"/>
                  <a:pt x="4212728" y="1822159"/>
                  <a:pt x="4226011" y="1828800"/>
                </a:cubicBezTo>
                <a:cubicBezTo>
                  <a:pt x="4237661" y="1834625"/>
                  <a:pt x="4250057" y="1841360"/>
                  <a:pt x="4263081" y="1841157"/>
                </a:cubicBezTo>
                <a:cubicBezTo>
                  <a:pt x="4514439" y="1837229"/>
                  <a:pt x="4765589" y="1824681"/>
                  <a:pt x="5016843" y="1816443"/>
                </a:cubicBezTo>
                <a:cubicBezTo>
                  <a:pt x="5053669" y="1813374"/>
                  <a:pt x="5185114" y="1806499"/>
                  <a:pt x="5239265" y="1791730"/>
                </a:cubicBezTo>
                <a:cubicBezTo>
                  <a:pt x="5260665" y="1785894"/>
                  <a:pt x="5280006" y="1774030"/>
                  <a:pt x="5301049" y="1767016"/>
                </a:cubicBezTo>
                <a:cubicBezTo>
                  <a:pt x="5317160" y="1761646"/>
                  <a:pt x="5334147" y="1759325"/>
                  <a:pt x="5350476" y="1754660"/>
                </a:cubicBezTo>
                <a:cubicBezTo>
                  <a:pt x="5501616" y="1711478"/>
                  <a:pt x="5239290" y="1783483"/>
                  <a:pt x="5436973" y="1717589"/>
                </a:cubicBezTo>
                <a:cubicBezTo>
                  <a:pt x="5469195" y="1706848"/>
                  <a:pt x="5535827" y="1692876"/>
                  <a:pt x="5535827" y="1692876"/>
                </a:cubicBezTo>
                <a:cubicBezTo>
                  <a:pt x="5566188" y="1670105"/>
                  <a:pt x="5613351" y="1638374"/>
                  <a:pt x="5634681" y="1606379"/>
                </a:cubicBezTo>
                <a:cubicBezTo>
                  <a:pt x="5646985" y="1587923"/>
                  <a:pt x="5649475" y="1564434"/>
                  <a:pt x="5659395" y="1544595"/>
                </a:cubicBezTo>
                <a:cubicBezTo>
                  <a:pt x="5666037" y="1531312"/>
                  <a:pt x="5675870" y="1519881"/>
                  <a:pt x="5684108" y="1507524"/>
                </a:cubicBezTo>
                <a:cubicBezTo>
                  <a:pt x="5685268" y="1498246"/>
                  <a:pt x="5695214" y="1386458"/>
                  <a:pt x="5708822" y="1359243"/>
                </a:cubicBezTo>
                <a:cubicBezTo>
                  <a:pt x="5726200" y="1324488"/>
                  <a:pt x="5738273" y="1281943"/>
                  <a:pt x="5770605" y="1260389"/>
                </a:cubicBezTo>
                <a:cubicBezTo>
                  <a:pt x="5782962" y="1252151"/>
                  <a:pt x="5796637" y="1245611"/>
                  <a:pt x="5807676" y="1235676"/>
                </a:cubicBezTo>
                <a:cubicBezTo>
                  <a:pt x="5923504" y="1131432"/>
                  <a:pt x="5846731" y="1158667"/>
                  <a:pt x="5955957" y="1136822"/>
                </a:cubicBezTo>
                <a:cubicBezTo>
                  <a:pt x="6063049" y="1145060"/>
                  <a:pt x="6172382" y="1138235"/>
                  <a:pt x="6277232" y="1161535"/>
                </a:cubicBezTo>
                <a:cubicBezTo>
                  <a:pt x="6293810" y="1165219"/>
                  <a:pt x="6281163" y="1196217"/>
                  <a:pt x="6289589" y="1210962"/>
                </a:cubicBezTo>
                <a:cubicBezTo>
                  <a:pt x="6298259" y="1226135"/>
                  <a:pt x="6314303" y="1235676"/>
                  <a:pt x="6326660" y="1248033"/>
                </a:cubicBezTo>
                <a:cubicBezTo>
                  <a:pt x="6335094" y="1273337"/>
                  <a:pt x="6341617" y="1303746"/>
                  <a:pt x="6363730" y="1322173"/>
                </a:cubicBezTo>
                <a:cubicBezTo>
                  <a:pt x="6377881" y="1333965"/>
                  <a:pt x="6396681" y="1338649"/>
                  <a:pt x="6413157" y="1346887"/>
                </a:cubicBezTo>
                <a:cubicBezTo>
                  <a:pt x="6529072" y="1317908"/>
                  <a:pt x="6386944" y="1358537"/>
                  <a:pt x="6524368" y="1297460"/>
                </a:cubicBezTo>
                <a:cubicBezTo>
                  <a:pt x="6539887" y="1290563"/>
                  <a:pt x="6557319" y="1289222"/>
                  <a:pt x="6573795" y="1285103"/>
                </a:cubicBezTo>
                <a:cubicBezTo>
                  <a:pt x="6594910" y="1271026"/>
                  <a:pt x="6656250" y="1229282"/>
                  <a:pt x="6672649" y="1223319"/>
                </a:cubicBezTo>
                <a:cubicBezTo>
                  <a:pt x="6696195" y="1214757"/>
                  <a:pt x="6722076" y="1215081"/>
                  <a:pt x="6746789" y="1210962"/>
                </a:cubicBezTo>
                <a:cubicBezTo>
                  <a:pt x="6855815" y="1218231"/>
                  <a:pt x="7083530" y="1151680"/>
                  <a:pt x="7166919" y="1285103"/>
                </a:cubicBezTo>
                <a:cubicBezTo>
                  <a:pt x="7175920" y="1299504"/>
                  <a:pt x="7175157" y="1318054"/>
                  <a:pt x="7179276" y="1334530"/>
                </a:cubicBezTo>
                <a:cubicBezTo>
                  <a:pt x="7171038" y="1408671"/>
                  <a:pt x="7165112" y="1483105"/>
                  <a:pt x="7154562" y="1556952"/>
                </a:cubicBezTo>
                <a:cubicBezTo>
                  <a:pt x="7152720" y="1569846"/>
                  <a:pt x="7148442" y="1582587"/>
                  <a:pt x="7142205" y="1594022"/>
                </a:cubicBezTo>
                <a:cubicBezTo>
                  <a:pt x="7123598" y="1628135"/>
                  <a:pt x="7112754" y="1671322"/>
                  <a:pt x="7080422" y="1692876"/>
                </a:cubicBezTo>
                <a:cubicBezTo>
                  <a:pt x="6959963" y="1773178"/>
                  <a:pt x="7147106" y="1647431"/>
                  <a:pt x="6993924" y="1754660"/>
                </a:cubicBezTo>
                <a:cubicBezTo>
                  <a:pt x="6969591" y="1771693"/>
                  <a:pt x="6944497" y="1787611"/>
                  <a:pt x="6919784" y="1804087"/>
                </a:cubicBezTo>
                <a:cubicBezTo>
                  <a:pt x="6907427" y="1812325"/>
                  <a:pt x="6896503" y="1823284"/>
                  <a:pt x="6882714" y="1828800"/>
                </a:cubicBezTo>
                <a:cubicBezTo>
                  <a:pt x="6862119" y="1837038"/>
                  <a:pt x="6840769" y="1843594"/>
                  <a:pt x="6820930" y="1853514"/>
                </a:cubicBezTo>
                <a:cubicBezTo>
                  <a:pt x="6777235" y="1875362"/>
                  <a:pt x="6785047" y="1882504"/>
                  <a:pt x="6746789" y="1915297"/>
                </a:cubicBezTo>
                <a:cubicBezTo>
                  <a:pt x="6731152" y="1928700"/>
                  <a:pt x="6713838" y="1940011"/>
                  <a:pt x="6697362" y="1952368"/>
                </a:cubicBezTo>
                <a:cubicBezTo>
                  <a:pt x="6667953" y="2040597"/>
                  <a:pt x="6694324" y="2012058"/>
                  <a:pt x="6635578" y="2051222"/>
                </a:cubicBezTo>
                <a:cubicBezTo>
                  <a:pt x="6602893" y="2181971"/>
                  <a:pt x="6647270" y="2028003"/>
                  <a:pt x="6598508" y="2137719"/>
                </a:cubicBezTo>
                <a:cubicBezTo>
                  <a:pt x="6587928" y="2161524"/>
                  <a:pt x="6588245" y="2190185"/>
                  <a:pt x="6573795" y="2211860"/>
                </a:cubicBezTo>
                <a:cubicBezTo>
                  <a:pt x="6565557" y="2224217"/>
                  <a:pt x="6555723" y="2235647"/>
                  <a:pt x="6549081" y="2248930"/>
                </a:cubicBezTo>
                <a:cubicBezTo>
                  <a:pt x="6530584" y="2285923"/>
                  <a:pt x="6538469" y="2305479"/>
                  <a:pt x="6524368" y="2347784"/>
                </a:cubicBezTo>
                <a:cubicBezTo>
                  <a:pt x="6518543" y="2365259"/>
                  <a:pt x="6507892" y="2380735"/>
                  <a:pt x="6499654" y="2397211"/>
                </a:cubicBezTo>
                <a:cubicBezTo>
                  <a:pt x="6494955" y="2420704"/>
                  <a:pt x="6487605" y="2470738"/>
                  <a:pt x="6474941" y="2496065"/>
                </a:cubicBezTo>
                <a:cubicBezTo>
                  <a:pt x="6468299" y="2509348"/>
                  <a:pt x="6457595" y="2520241"/>
                  <a:pt x="6450227" y="2533135"/>
                </a:cubicBezTo>
                <a:cubicBezTo>
                  <a:pt x="6406854" y="2609037"/>
                  <a:pt x="6448828" y="2559248"/>
                  <a:pt x="6388443" y="2619633"/>
                </a:cubicBezTo>
                <a:cubicBezTo>
                  <a:pt x="6380205" y="2644346"/>
                  <a:pt x="6360853" y="2667882"/>
                  <a:pt x="6363730" y="2693773"/>
                </a:cubicBezTo>
                <a:cubicBezTo>
                  <a:pt x="6367849" y="2730843"/>
                  <a:pt x="6364292" y="2769600"/>
                  <a:pt x="6376087" y="2804984"/>
                </a:cubicBezTo>
                <a:cubicBezTo>
                  <a:pt x="6385480" y="2833162"/>
                  <a:pt x="6409039" y="2854411"/>
                  <a:pt x="6425514" y="2879124"/>
                </a:cubicBezTo>
                <a:cubicBezTo>
                  <a:pt x="6425517" y="2879128"/>
                  <a:pt x="6474937" y="2953262"/>
                  <a:pt x="6474941" y="2953265"/>
                </a:cubicBezTo>
                <a:cubicBezTo>
                  <a:pt x="6491417" y="2965622"/>
                  <a:pt x="6506487" y="2980117"/>
                  <a:pt x="6524368" y="2990335"/>
                </a:cubicBezTo>
                <a:cubicBezTo>
                  <a:pt x="6535677" y="2996797"/>
                  <a:pt x="6549081" y="2998573"/>
                  <a:pt x="6561438" y="3002692"/>
                </a:cubicBezTo>
                <a:cubicBezTo>
                  <a:pt x="6693723" y="2992109"/>
                  <a:pt x="6817357" y="2991051"/>
                  <a:pt x="6944497" y="2965622"/>
                </a:cubicBezTo>
                <a:cubicBezTo>
                  <a:pt x="6961150" y="2962291"/>
                  <a:pt x="6977448" y="2957384"/>
                  <a:pt x="6993924" y="2953265"/>
                </a:cubicBezTo>
                <a:cubicBezTo>
                  <a:pt x="7006281" y="2945027"/>
                  <a:pt x="7017712" y="2935194"/>
                  <a:pt x="7030995" y="2928552"/>
                </a:cubicBezTo>
                <a:cubicBezTo>
                  <a:pt x="7050834" y="2918632"/>
                  <a:pt x="7074729" y="2916730"/>
                  <a:pt x="7092778" y="2903838"/>
                </a:cubicBezTo>
                <a:cubicBezTo>
                  <a:pt x="7104863" y="2895206"/>
                  <a:pt x="7107985" y="2878177"/>
                  <a:pt x="7117492" y="2866768"/>
                </a:cubicBezTo>
                <a:cubicBezTo>
                  <a:pt x="7128679" y="2853343"/>
                  <a:pt x="7142205" y="2842054"/>
                  <a:pt x="7154562" y="2829697"/>
                </a:cubicBezTo>
                <a:cubicBezTo>
                  <a:pt x="7158681" y="2813221"/>
                  <a:pt x="7160956" y="2796171"/>
                  <a:pt x="7166919" y="2780270"/>
                </a:cubicBezTo>
                <a:cubicBezTo>
                  <a:pt x="7187523" y="2725326"/>
                  <a:pt x="7192831" y="2743981"/>
                  <a:pt x="7203989" y="2693773"/>
                </a:cubicBezTo>
                <a:cubicBezTo>
                  <a:pt x="7224850" y="2599902"/>
                  <a:pt x="7222107" y="2504333"/>
                  <a:pt x="7241060" y="2409568"/>
                </a:cubicBezTo>
                <a:cubicBezTo>
                  <a:pt x="7249298" y="2368376"/>
                  <a:pt x="7278128" y="2372499"/>
                  <a:pt x="7302843" y="2347784"/>
                </a:cubicBezTo>
                <a:cubicBezTo>
                  <a:pt x="7317406" y="2333221"/>
                  <a:pt x="7325351" y="2312920"/>
                  <a:pt x="7339914" y="2298357"/>
                </a:cubicBezTo>
                <a:cubicBezTo>
                  <a:pt x="7381923" y="2256349"/>
                  <a:pt x="7386682" y="2261952"/>
                  <a:pt x="7438768" y="2248930"/>
                </a:cubicBezTo>
                <a:cubicBezTo>
                  <a:pt x="7451125" y="2240692"/>
                  <a:pt x="7460995" y="2224695"/>
                  <a:pt x="7475838" y="2224216"/>
                </a:cubicBezTo>
                <a:cubicBezTo>
                  <a:pt x="7591181" y="2220495"/>
                  <a:pt x="7706663" y="2229143"/>
                  <a:pt x="7821827" y="2236573"/>
                </a:cubicBezTo>
                <a:cubicBezTo>
                  <a:pt x="7834825" y="2237412"/>
                  <a:pt x="7846373" y="2245352"/>
                  <a:pt x="7858897" y="2248930"/>
                </a:cubicBezTo>
                <a:cubicBezTo>
                  <a:pt x="7875226" y="2253596"/>
                  <a:pt x="7891848" y="2257168"/>
                  <a:pt x="7908324" y="2261287"/>
                </a:cubicBezTo>
                <a:cubicBezTo>
                  <a:pt x="7920681" y="2273644"/>
                  <a:pt x="7931970" y="2287170"/>
                  <a:pt x="7945395" y="2298357"/>
                </a:cubicBezTo>
                <a:cubicBezTo>
                  <a:pt x="8028188" y="2367349"/>
                  <a:pt x="7938825" y="2254717"/>
                  <a:pt x="8081319" y="2397211"/>
                </a:cubicBezTo>
                <a:cubicBezTo>
                  <a:pt x="8097795" y="2413687"/>
                  <a:pt x="8112106" y="2432658"/>
                  <a:pt x="8130746" y="2446638"/>
                </a:cubicBezTo>
                <a:cubicBezTo>
                  <a:pt x="8145482" y="2457690"/>
                  <a:pt x="8164071" y="2462406"/>
                  <a:pt x="8180173" y="2471352"/>
                </a:cubicBezTo>
                <a:cubicBezTo>
                  <a:pt x="8201168" y="2483016"/>
                  <a:pt x="8220010" y="2498668"/>
                  <a:pt x="8241957" y="2508422"/>
                </a:cubicBezTo>
                <a:cubicBezTo>
                  <a:pt x="8257476" y="2515319"/>
                  <a:pt x="8275273" y="2515409"/>
                  <a:pt x="8291384" y="2520779"/>
                </a:cubicBezTo>
                <a:cubicBezTo>
                  <a:pt x="8312427" y="2527793"/>
                  <a:pt x="8332573" y="2537254"/>
                  <a:pt x="8353168" y="2545492"/>
                </a:cubicBezTo>
                <a:cubicBezTo>
                  <a:pt x="8400713" y="2616811"/>
                  <a:pt x="8349089" y="2555811"/>
                  <a:pt x="8452022" y="2607276"/>
                </a:cubicBezTo>
                <a:lnTo>
                  <a:pt x="8501449" y="2631989"/>
                </a:ln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ZoneTexte 6"/>
          <p:cNvSpPr txBox="1"/>
          <p:nvPr/>
        </p:nvSpPr>
        <p:spPr>
          <a:xfrm>
            <a:off x="7734300" y="1989880"/>
            <a:ext cx="140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/>
              <a:t>frequent</a:t>
            </a:r>
            <a:r>
              <a:rPr lang="fr-CA" dirty="0"/>
              <a:t> itemsets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7753350" y="5015805"/>
            <a:ext cx="140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/>
              <a:t>Infrequent</a:t>
            </a:r>
            <a:endParaRPr lang="fr-CA" dirty="0"/>
          </a:p>
          <a:p>
            <a:r>
              <a:rPr lang="fr-CA" dirty="0"/>
              <a:t>itemsets</a:t>
            </a:r>
          </a:p>
        </p:txBody>
      </p:sp>
      <p:sp>
        <p:nvSpPr>
          <p:cNvPr id="42" name="ZoneTexte 5"/>
          <p:cNvSpPr txBox="1"/>
          <p:nvPr/>
        </p:nvSpPr>
        <p:spPr>
          <a:xfrm>
            <a:off x="152400" y="4923472"/>
            <a:ext cx="1371600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/>
              <a:t>l = </a:t>
            </a:r>
            <a:r>
              <a:rPr lang="fr-CA" dirty="0" err="1"/>
              <a:t>lemon</a:t>
            </a:r>
            <a:endParaRPr lang="fr-CA" dirty="0"/>
          </a:p>
          <a:p>
            <a:r>
              <a:rPr lang="fr-CA" dirty="0"/>
              <a:t>p = </a:t>
            </a:r>
            <a:r>
              <a:rPr lang="fr-CA" dirty="0" err="1"/>
              <a:t>pasta</a:t>
            </a:r>
            <a:endParaRPr lang="fr-CA" dirty="0"/>
          </a:p>
          <a:p>
            <a:r>
              <a:rPr lang="fr-CA" dirty="0"/>
              <a:t>b = </a:t>
            </a:r>
            <a:r>
              <a:rPr lang="fr-CA" dirty="0" err="1"/>
              <a:t>bread</a:t>
            </a:r>
            <a:endParaRPr lang="fr-CA" dirty="0"/>
          </a:p>
          <a:p>
            <a:r>
              <a:rPr lang="fr-CA" dirty="0"/>
              <a:t>0 = orange</a:t>
            </a:r>
          </a:p>
          <a:p>
            <a:r>
              <a:rPr lang="fr-CA" dirty="0"/>
              <a:t>c = cake</a:t>
            </a:r>
          </a:p>
        </p:txBody>
      </p:sp>
    </p:spTree>
    <p:extLst>
      <p:ext uri="{BB962C8B-B14F-4D97-AF65-F5344CB8AC3E}">
        <p14:creationId xmlns:p14="http://schemas.microsoft.com/office/powerpoint/2010/main" val="63356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52399" y="62805"/>
                <a:ext cx="8839199" cy="138499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4752975" algn="l"/>
                  </a:tabLst>
                </a:pPr>
                <a:r>
                  <a:rPr lang="fr-CA" sz="2800" b="1" dirty="0" err="1"/>
                  <a:t>Property</a:t>
                </a:r>
                <a:r>
                  <a:rPr lang="fr-CA" sz="2800" b="1" dirty="0"/>
                  <a:t> 2</a:t>
                </a:r>
                <a:r>
                  <a:rPr lang="fr-CA" sz="2800" dirty="0"/>
                  <a:t>: Let </a:t>
                </a:r>
                <a:r>
                  <a:rPr lang="fr-CA" sz="2800" dirty="0" err="1"/>
                  <a:t>there</a:t>
                </a:r>
                <a:r>
                  <a:rPr lang="fr-CA" sz="2800" dirty="0"/>
                  <a:t> </a:t>
                </a:r>
                <a:r>
                  <a:rPr lang="fr-CA" sz="2800" dirty="0" err="1"/>
                  <a:t>be</a:t>
                </a:r>
                <a:r>
                  <a:rPr lang="fr-CA" sz="2800" dirty="0"/>
                  <a:t> an itemset </a:t>
                </a:r>
                <a:r>
                  <a:rPr lang="fr-CA" sz="2800" dirty="0">
                    <a:solidFill>
                      <a:srgbClr val="0070C0"/>
                    </a:solidFill>
                  </a:rPr>
                  <a:t>Y. </a:t>
                </a:r>
                <a:r>
                  <a:rPr lang="fr-CA" sz="2800" dirty="0"/>
                  <a:t> </a:t>
                </a:r>
                <a:br>
                  <a:rPr lang="fr-CA" sz="2800" dirty="0"/>
                </a:br>
                <a:r>
                  <a:rPr lang="fr-CA" sz="2800" dirty="0"/>
                  <a:t>If </a:t>
                </a:r>
                <a:r>
                  <a:rPr lang="fr-CA" sz="2800" dirty="0" err="1"/>
                  <a:t>there</a:t>
                </a:r>
                <a:r>
                  <a:rPr lang="fr-CA" sz="2800" dirty="0"/>
                  <a:t> </a:t>
                </a:r>
                <a:r>
                  <a:rPr lang="fr-CA" sz="2800" dirty="0" err="1"/>
                  <a:t>exists</a:t>
                </a:r>
                <a:r>
                  <a:rPr lang="fr-CA" sz="2800" dirty="0"/>
                  <a:t> an itemset </a:t>
                </a:r>
                <a:r>
                  <a:rPr lang="fr-CA" sz="2800" dirty="0">
                    <a:solidFill>
                      <a:srgbClr val="0070C0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fr-CA" sz="28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m:rPr>
                        <m:sty m:val="p"/>
                      </m:rPr>
                      <a:rPr lang="fr-CA" sz="2800" b="0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Y</m:t>
                    </m:r>
                    <m:r>
                      <a:rPr lang="fr-CA" sz="2800" b="0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fr-CA" sz="2800" b="0" i="0" dirty="0" err="1">
                    <a:latin typeface="Cambria Math"/>
                    <a:ea typeface="Cambria Math"/>
                  </a:rPr>
                  <a:t>such</a:t>
                </a:r>
                <a:r>
                  <a:rPr lang="fr-CA" sz="2800" b="0" i="0" dirty="0">
                    <a:latin typeface="Cambria Math"/>
                    <a:ea typeface="Cambria Math"/>
                  </a:rPr>
                  <a:t> </a:t>
                </a:r>
                <a:r>
                  <a:rPr lang="fr-CA" sz="2800" b="0" i="0" dirty="0" err="1">
                    <a:latin typeface="Cambria Math"/>
                    <a:ea typeface="Cambria Math"/>
                  </a:rPr>
                  <a:t>that</a:t>
                </a:r>
                <a:r>
                  <a:rPr lang="fr-CA" sz="2800" b="0" i="0" dirty="0">
                    <a:latin typeface="Cambria Math"/>
                    <a:ea typeface="Cambria Math"/>
                  </a:rPr>
                  <a:t> </a:t>
                </a:r>
                <a:r>
                  <a:rPr lang="fr-CA" sz="2800" b="0" i="0" dirty="0">
                    <a:solidFill>
                      <a:srgbClr val="0070C0"/>
                    </a:solidFill>
                    <a:latin typeface="Cambria Math"/>
                    <a:ea typeface="Cambria Math"/>
                  </a:rPr>
                  <a:t>X</a:t>
                </a:r>
                <a:r>
                  <a:rPr lang="fr-CA" sz="2800" b="0" i="0" dirty="0">
                    <a:latin typeface="Cambria Math"/>
                    <a:ea typeface="Cambria Math"/>
                  </a:rPr>
                  <a:t> </a:t>
                </a:r>
                <a:r>
                  <a:rPr lang="fr-CA" sz="2800" b="0" i="0" dirty="0" err="1">
                    <a:latin typeface="Cambria Math"/>
                    <a:ea typeface="Cambria Math"/>
                  </a:rPr>
                  <a:t>is</a:t>
                </a:r>
                <a:r>
                  <a:rPr lang="fr-CA" sz="2800" b="0" i="0" dirty="0">
                    <a:latin typeface="Cambria Math"/>
                    <a:ea typeface="Cambria Math"/>
                  </a:rPr>
                  <a:t> </a:t>
                </a:r>
                <a:r>
                  <a:rPr lang="fr-CA" sz="2800" b="0" i="0" dirty="0" err="1">
                    <a:latin typeface="Cambria Math"/>
                    <a:ea typeface="Cambria Math"/>
                  </a:rPr>
                  <a:t>infrequent</a:t>
                </a:r>
                <a:r>
                  <a:rPr lang="fr-CA" sz="2800" dirty="0">
                    <a:latin typeface="Cambria Math"/>
                    <a:ea typeface="Cambria Math"/>
                  </a:rPr>
                  <a:t>, </a:t>
                </a:r>
                <a:r>
                  <a:rPr lang="fr-CA" sz="2800" dirty="0" err="1">
                    <a:latin typeface="Cambria Math"/>
                    <a:ea typeface="Cambria Math"/>
                  </a:rPr>
                  <a:t>then</a:t>
                </a:r>
                <a:r>
                  <a:rPr lang="fr-CA" sz="2800" dirty="0">
                    <a:latin typeface="Cambria Math"/>
                    <a:ea typeface="Cambria Math"/>
                  </a:rPr>
                  <a:t> </a:t>
                </a:r>
                <a:r>
                  <a:rPr lang="fr-CA" sz="2800" b="0" i="0" dirty="0">
                    <a:solidFill>
                      <a:srgbClr val="0070C0"/>
                    </a:solidFill>
                    <a:latin typeface="Cambria Math"/>
                    <a:ea typeface="Cambria Math"/>
                  </a:rPr>
                  <a:t>Y</a:t>
                </a:r>
                <a:r>
                  <a:rPr lang="fr-CA" sz="2800" b="0" i="0" dirty="0">
                    <a:latin typeface="Cambria Math"/>
                    <a:ea typeface="Cambria Math"/>
                  </a:rPr>
                  <a:t> is infrequent.</a:t>
                </a:r>
                <a14:m>
                  <m:oMath xmlns:m="http://schemas.openxmlformats.org/officeDocument/2006/math">
                    <m:r>
                      <a:rPr lang="fr-CA" sz="2800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fr-CA" sz="280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52399" y="62805"/>
                <a:ext cx="8839199" cy="1384995"/>
              </a:xfrm>
              <a:prstGeom prst="rect">
                <a:avLst/>
              </a:prstGeom>
              <a:blipFill rotWithShape="1">
                <a:blip r:embed="rId5"/>
                <a:stretch>
                  <a:fillRect l="-1309" t="-3478" b="-1043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41" name="Tableau 40"/>
          <p:cNvGraphicFramePr>
            <a:graphicFrameLocks noGrp="1"/>
          </p:cNvGraphicFramePr>
          <p:nvPr>
            <p:custDataLst>
              <p:tags r:id="rId2"/>
            </p:custDataLst>
            <p:extLst/>
          </p:nvPr>
        </p:nvGraphicFramePr>
        <p:xfrm>
          <a:off x="1066800" y="3390360"/>
          <a:ext cx="7467599" cy="27818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33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8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Transaction</a:t>
                      </a:r>
                      <a:r>
                        <a:rPr lang="fr-CA" sz="2000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fr-C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0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CA" sz="2000" dirty="0">
                          <a:solidFill>
                            <a:sysClr val="windowText" lastClr="000000"/>
                          </a:solidFill>
                        </a:rPr>
                        <a:t>Items appearing in the transaction</a:t>
                      </a:r>
                      <a:endParaRPr lang="fr-CA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</a:t>
                      </a:r>
                      <a:r>
                        <a:rPr lang="fr-CA" sz="2800" baseline="0" dirty="0"/>
                        <a:t>  </a:t>
                      </a:r>
                      <a:r>
                        <a:rPr lang="fr-CA" sz="2800" baseline="0" dirty="0" err="1"/>
                        <a:t>lemon</a:t>
                      </a:r>
                      <a:r>
                        <a:rPr lang="fr-CA" sz="2800" baseline="0" dirty="0"/>
                        <a:t>,  </a:t>
                      </a:r>
                      <a:r>
                        <a:rPr lang="fr-CA" sz="2800" baseline="0" dirty="0" err="1"/>
                        <a:t>bread</a:t>
                      </a:r>
                      <a:r>
                        <a:rPr lang="fr-CA" sz="2800" baseline="0" dirty="0"/>
                        <a:t>, orange</a:t>
                      </a:r>
                      <a:r>
                        <a:rPr lang="fr-CA" sz="2800" dirty="0"/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</a:t>
                      </a:r>
                      <a:r>
                        <a:rPr lang="fr-CA" sz="2800" baseline="0" dirty="0"/>
                        <a:t>  </a:t>
                      </a:r>
                      <a:r>
                        <a:rPr lang="fr-CA" sz="2800" baseline="0" dirty="0" err="1"/>
                        <a:t>lemon</a:t>
                      </a:r>
                      <a:r>
                        <a:rPr lang="fr-CA" sz="2800" dirty="0"/>
                        <a:t>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232">
                <a:tc>
                  <a:txBody>
                    <a:bodyPr/>
                    <a:lstStyle/>
                    <a:p>
                      <a:r>
                        <a:rPr lang="fr-CA" sz="2800" dirty="0"/>
                        <a:t>T3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 orange, cake}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104">
                <a:tc>
                  <a:txBody>
                    <a:bodyPr/>
                    <a:lstStyle/>
                    <a:p>
                      <a:r>
                        <a:rPr lang="fr-CA" sz="2800" dirty="0"/>
                        <a:t>T4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/>
                        <a:t>{</a:t>
                      </a:r>
                      <a:r>
                        <a:rPr lang="fr-CA" sz="2800" dirty="0" err="1"/>
                        <a:t>pasta</a:t>
                      </a:r>
                      <a:r>
                        <a:rPr lang="fr-CA" sz="2800" dirty="0"/>
                        <a:t>, </a:t>
                      </a:r>
                      <a:r>
                        <a:rPr lang="fr-CA" sz="2800" dirty="0" err="1"/>
                        <a:t>lemon</a:t>
                      </a:r>
                      <a:r>
                        <a:rPr lang="fr-CA" sz="2800" dirty="0"/>
                        <a:t>, orange, cake}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143000" y="1524000"/>
            <a:ext cx="716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err="1"/>
              <a:t>Example</a:t>
            </a:r>
            <a:r>
              <a:rPr lang="fr-CA" sz="28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err="1"/>
              <a:t>Consider</a:t>
            </a:r>
            <a:r>
              <a:rPr lang="fr-CA" sz="2400" dirty="0"/>
              <a:t> </a:t>
            </a:r>
            <a:r>
              <a:rPr lang="fr-CA" sz="2400" b="1" dirty="0">
                <a:solidFill>
                  <a:srgbClr val="0070C0"/>
                </a:solidFill>
              </a:rPr>
              <a:t>{</a:t>
            </a:r>
            <a:r>
              <a:rPr lang="fr-CA" sz="2400" b="1" dirty="0" err="1">
                <a:solidFill>
                  <a:srgbClr val="0070C0"/>
                </a:solidFill>
              </a:rPr>
              <a:t>bread</a:t>
            </a:r>
            <a:r>
              <a:rPr lang="fr-CA" sz="2400" b="1" dirty="0">
                <a:solidFill>
                  <a:srgbClr val="0070C0"/>
                </a:solidFill>
              </a:rPr>
              <a:t>, </a:t>
            </a:r>
            <a:r>
              <a:rPr lang="fr-CA" sz="2400" b="1" dirty="0" err="1">
                <a:solidFill>
                  <a:srgbClr val="0070C0"/>
                </a:solidFill>
              </a:rPr>
              <a:t>lemon</a:t>
            </a:r>
            <a:r>
              <a:rPr lang="fr-CA" sz="2400" b="1" dirty="0">
                <a:solidFill>
                  <a:srgbClr val="0070C0"/>
                </a:solidFill>
              </a:rPr>
              <a:t>}.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If </a:t>
            </a:r>
            <a:r>
              <a:rPr lang="fr-CA" sz="2400" dirty="0" err="1"/>
              <a:t>we</a:t>
            </a:r>
            <a:r>
              <a:rPr lang="fr-CA" sz="2400" dirty="0"/>
              <a:t> know </a:t>
            </a:r>
            <a:r>
              <a:rPr lang="fr-CA" sz="2400" dirty="0" err="1"/>
              <a:t>that</a:t>
            </a:r>
            <a:r>
              <a:rPr lang="fr-CA" sz="2400" dirty="0"/>
              <a:t> </a:t>
            </a:r>
            <a:r>
              <a:rPr lang="fr-CA" sz="2400" b="1" dirty="0">
                <a:solidFill>
                  <a:srgbClr val="0070C0"/>
                </a:solidFill>
              </a:rPr>
              <a:t>{</a:t>
            </a:r>
            <a:r>
              <a:rPr lang="fr-CA" sz="2400" b="1" dirty="0" err="1">
                <a:solidFill>
                  <a:srgbClr val="0070C0"/>
                </a:solidFill>
              </a:rPr>
              <a:t>bread</a:t>
            </a:r>
            <a:r>
              <a:rPr lang="fr-CA" sz="2400" b="1" dirty="0">
                <a:solidFill>
                  <a:srgbClr val="0070C0"/>
                </a:solidFill>
              </a:rPr>
              <a:t>} </a:t>
            </a:r>
            <a:r>
              <a:rPr lang="fr-CA" sz="2400" dirty="0" err="1"/>
              <a:t>is</a:t>
            </a:r>
            <a:r>
              <a:rPr lang="fr-CA" sz="2400" dirty="0"/>
              <a:t> </a:t>
            </a:r>
            <a:r>
              <a:rPr lang="fr-CA" sz="2400" dirty="0" err="1"/>
              <a:t>infrequent</a:t>
            </a:r>
            <a:r>
              <a:rPr lang="fr-CA" sz="2400" dirty="0"/>
              <a:t>, </a:t>
            </a:r>
            <a:r>
              <a:rPr lang="fr-CA" sz="2400" dirty="0" err="1"/>
              <a:t>then</a:t>
            </a:r>
            <a:r>
              <a:rPr lang="fr-CA" sz="2400" dirty="0"/>
              <a:t> </a:t>
            </a:r>
            <a:r>
              <a:rPr lang="fr-CA" sz="2400" dirty="0" err="1"/>
              <a:t>we</a:t>
            </a:r>
            <a:r>
              <a:rPr lang="fr-CA" sz="2400" dirty="0"/>
              <a:t> </a:t>
            </a:r>
            <a:r>
              <a:rPr lang="fr-CA" sz="2400" dirty="0" err="1"/>
              <a:t>can</a:t>
            </a:r>
            <a:r>
              <a:rPr lang="fr-CA" sz="2400" dirty="0"/>
              <a:t> </a:t>
            </a:r>
            <a:r>
              <a:rPr lang="fr-CA" sz="2400" dirty="0" err="1"/>
              <a:t>infer</a:t>
            </a:r>
            <a:r>
              <a:rPr lang="fr-CA" sz="2400" dirty="0"/>
              <a:t> </a:t>
            </a:r>
            <a:r>
              <a:rPr lang="fr-CA" sz="2400" dirty="0" err="1"/>
              <a:t>that</a:t>
            </a:r>
            <a:r>
              <a:rPr lang="fr-CA" sz="2400" dirty="0"/>
              <a:t> </a:t>
            </a:r>
            <a:r>
              <a:rPr lang="fr-CA" sz="2400" b="1" dirty="0">
                <a:solidFill>
                  <a:srgbClr val="0070C0"/>
                </a:solidFill>
              </a:rPr>
              <a:t>{</a:t>
            </a:r>
            <a:r>
              <a:rPr lang="fr-CA" sz="2400" b="1" dirty="0" err="1">
                <a:solidFill>
                  <a:srgbClr val="0070C0"/>
                </a:solidFill>
              </a:rPr>
              <a:t>bread</a:t>
            </a:r>
            <a:r>
              <a:rPr lang="fr-CA" sz="2400" b="1" dirty="0">
                <a:solidFill>
                  <a:srgbClr val="0070C0"/>
                </a:solidFill>
              </a:rPr>
              <a:t>, </a:t>
            </a:r>
            <a:r>
              <a:rPr lang="fr-CA" sz="2400" b="1" dirty="0" err="1">
                <a:solidFill>
                  <a:srgbClr val="0070C0"/>
                </a:solidFill>
              </a:rPr>
              <a:t>lemon</a:t>
            </a:r>
            <a:r>
              <a:rPr lang="fr-CA" sz="2400" b="1" dirty="0">
                <a:solidFill>
                  <a:srgbClr val="0070C0"/>
                </a:solidFill>
              </a:rPr>
              <a:t>} </a:t>
            </a:r>
            <a:r>
              <a:rPr lang="fr-CA" sz="2400" dirty="0" err="1"/>
              <a:t>is</a:t>
            </a:r>
            <a:r>
              <a:rPr lang="fr-CA" sz="2400" dirty="0"/>
              <a:t> </a:t>
            </a:r>
            <a:r>
              <a:rPr lang="fr-CA" sz="2400" dirty="0" err="1"/>
              <a:t>also</a:t>
            </a:r>
            <a:r>
              <a:rPr lang="fr-CA" sz="2400" dirty="0"/>
              <a:t> </a:t>
            </a:r>
            <a:r>
              <a:rPr lang="fr-CA" sz="2400" dirty="0" err="1"/>
              <a:t>infrequent</a:t>
            </a:r>
            <a:r>
              <a:rPr lang="fr-CA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972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B43C1DDA-5E99-4A29-A921-B255F9816D3F}"/>
              </a:ext>
            </a:extLst>
          </p:cNvPr>
          <p:cNvSpPr/>
          <p:nvPr/>
        </p:nvSpPr>
        <p:spPr>
          <a:xfrm>
            <a:off x="-76200" y="0"/>
            <a:ext cx="92202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2400" y="304800"/>
            <a:ext cx="8324088" cy="5334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>
                <a:effectLst/>
              </a:rPr>
              <a:t>This property is useful to reduce the search space.  </a:t>
            </a:r>
            <a:r>
              <a:rPr lang="en-US" sz="2800" b="1" dirty="0">
                <a:effectLst/>
              </a:rPr>
              <a:t>Example: </a:t>
            </a:r>
            <a:endParaRPr lang="en-US" sz="2800" b="1" noProof="0" dirty="0">
              <a:effectLst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55" t="26607" r="41367" b="12679"/>
          <a:stretch/>
        </p:blipFill>
        <p:spPr bwMode="auto">
          <a:xfrm>
            <a:off x="865865" y="922592"/>
            <a:ext cx="7485990" cy="570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>
            <p:custDataLst>
              <p:tags r:id="rId3"/>
            </p:custDataLst>
          </p:nvPr>
        </p:nvSpPr>
        <p:spPr>
          <a:xfrm>
            <a:off x="152399" y="1200090"/>
            <a:ext cx="88391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0070C0"/>
                </a:solidFill>
              </a:rPr>
              <a:t>minsup =2</a:t>
            </a:r>
            <a:endParaRPr lang="fr-CA" sz="2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4287296" y="60960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lpboc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286000" y="1752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1" name="Ellipse 10"/>
          <p:cNvSpPr/>
          <p:nvPr/>
        </p:nvSpPr>
        <p:spPr>
          <a:xfrm>
            <a:off x="3352800" y="1752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2" name="Ellipse 11"/>
          <p:cNvSpPr/>
          <p:nvPr/>
        </p:nvSpPr>
        <p:spPr>
          <a:xfrm>
            <a:off x="4287296" y="1752600"/>
            <a:ext cx="6858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3" name="Ellipse 12"/>
          <p:cNvSpPr/>
          <p:nvPr/>
        </p:nvSpPr>
        <p:spPr>
          <a:xfrm>
            <a:off x="5341536" y="1752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4" name="Ellipse 13"/>
          <p:cNvSpPr/>
          <p:nvPr/>
        </p:nvSpPr>
        <p:spPr>
          <a:xfrm>
            <a:off x="6400800" y="1752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5" name="Ellipse 14"/>
          <p:cNvSpPr/>
          <p:nvPr/>
        </p:nvSpPr>
        <p:spPr>
          <a:xfrm>
            <a:off x="865865" y="2895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676400" y="289308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lb</a:t>
            </a:r>
          </a:p>
        </p:txBody>
      </p:sp>
      <p:sp>
        <p:nvSpPr>
          <p:cNvPr id="17" name="Ellipse 16"/>
          <p:cNvSpPr/>
          <p:nvPr/>
        </p:nvSpPr>
        <p:spPr>
          <a:xfrm>
            <a:off x="2438400" y="2893088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3200400" y="289308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3944396" y="289308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pb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4664110" y="2895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po</a:t>
            </a:r>
          </a:p>
        </p:txBody>
      </p:sp>
      <p:sp>
        <p:nvSpPr>
          <p:cNvPr id="21" name="Ellipse 20"/>
          <p:cNvSpPr/>
          <p:nvPr/>
        </p:nvSpPr>
        <p:spPr>
          <a:xfrm>
            <a:off x="5486400" y="2895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22" name="Ellipse 21"/>
          <p:cNvSpPr/>
          <p:nvPr/>
        </p:nvSpPr>
        <p:spPr>
          <a:xfrm>
            <a:off x="6210718" y="2895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bo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7010400" y="2895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bc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7772400" y="2895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oc</a:t>
            </a:r>
          </a:p>
        </p:txBody>
      </p:sp>
      <p:sp>
        <p:nvSpPr>
          <p:cNvPr id="25" name="Ellipse 24"/>
          <p:cNvSpPr/>
          <p:nvPr/>
        </p:nvSpPr>
        <p:spPr>
          <a:xfrm>
            <a:off x="865865" y="4038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lpb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1662165" y="4038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2438400" y="4038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3200400" y="4038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lbo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3986265" y="4038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lbc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4722306" y="4038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loc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5524918" y="4038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pbo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6243375" y="403106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pbc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7010400" y="4031064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poc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7772400" y="4031064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boc</a:t>
            </a:r>
          </a:p>
        </p:txBody>
      </p:sp>
      <p:sp>
        <p:nvSpPr>
          <p:cNvPr id="35" name="Ellipse 34"/>
          <p:cNvSpPr/>
          <p:nvPr/>
        </p:nvSpPr>
        <p:spPr>
          <a:xfrm>
            <a:off x="2286000" y="522335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lpbo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3282880" y="522922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lpbc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4296105" y="522922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lpoc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5333162" y="522335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lboc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6324600" y="522922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pboc</a:t>
            </a:r>
            <a:endParaRPr lang="fr-CA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Ellipse 39"/>
              <p:cNvSpPr/>
              <p:nvPr/>
            </p:nvSpPr>
            <p:spPr>
              <a:xfrm>
                <a:off x="4296105" y="1052826"/>
                <a:ext cx="685800" cy="457200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3600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400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fr-CA" sz="1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∅</m:t>
                      </m:r>
                    </m:oMath>
                  </m:oMathPara>
                </a14:m>
                <a:endParaRPr lang="fr-CA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Ellips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105" y="1052826"/>
                <a:ext cx="685800" cy="457200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rme libre 4"/>
          <p:cNvSpPr/>
          <p:nvPr/>
        </p:nvSpPr>
        <p:spPr>
          <a:xfrm>
            <a:off x="556054" y="1668162"/>
            <a:ext cx="8501449" cy="4250724"/>
          </a:xfrm>
          <a:custGeom>
            <a:avLst/>
            <a:gdLst>
              <a:gd name="connsiteX0" fmla="*/ 1581665 w 8501449"/>
              <a:gd name="connsiteY0" fmla="*/ 4250724 h 4250724"/>
              <a:gd name="connsiteX1" fmla="*/ 1458097 w 8501449"/>
              <a:gd name="connsiteY1" fmla="*/ 4003589 h 4250724"/>
              <a:gd name="connsiteX2" fmla="*/ 1433384 w 8501449"/>
              <a:gd name="connsiteY2" fmla="*/ 3966519 h 4250724"/>
              <a:gd name="connsiteX3" fmla="*/ 1408670 w 8501449"/>
              <a:gd name="connsiteY3" fmla="*/ 3904735 h 4250724"/>
              <a:gd name="connsiteX4" fmla="*/ 1334530 w 8501449"/>
              <a:gd name="connsiteY4" fmla="*/ 3805881 h 4250724"/>
              <a:gd name="connsiteX5" fmla="*/ 1309816 w 8501449"/>
              <a:gd name="connsiteY5" fmla="*/ 3768811 h 4250724"/>
              <a:gd name="connsiteX6" fmla="*/ 1272746 w 8501449"/>
              <a:gd name="connsiteY6" fmla="*/ 3744097 h 4250724"/>
              <a:gd name="connsiteX7" fmla="*/ 1210962 w 8501449"/>
              <a:gd name="connsiteY7" fmla="*/ 3669957 h 4250724"/>
              <a:gd name="connsiteX8" fmla="*/ 1173892 w 8501449"/>
              <a:gd name="connsiteY8" fmla="*/ 3645243 h 4250724"/>
              <a:gd name="connsiteX9" fmla="*/ 1112108 w 8501449"/>
              <a:gd name="connsiteY9" fmla="*/ 3571103 h 4250724"/>
              <a:gd name="connsiteX10" fmla="*/ 1037968 w 8501449"/>
              <a:gd name="connsiteY10" fmla="*/ 3521676 h 4250724"/>
              <a:gd name="connsiteX11" fmla="*/ 914400 w 8501449"/>
              <a:gd name="connsiteY11" fmla="*/ 3398108 h 4250724"/>
              <a:gd name="connsiteX12" fmla="*/ 827903 w 8501449"/>
              <a:gd name="connsiteY12" fmla="*/ 3311611 h 4250724"/>
              <a:gd name="connsiteX13" fmla="*/ 778476 w 8501449"/>
              <a:gd name="connsiteY13" fmla="*/ 3262184 h 4250724"/>
              <a:gd name="connsiteX14" fmla="*/ 729049 w 8501449"/>
              <a:gd name="connsiteY14" fmla="*/ 3188043 h 4250724"/>
              <a:gd name="connsiteX15" fmla="*/ 716692 w 8501449"/>
              <a:gd name="connsiteY15" fmla="*/ 3150973 h 4250724"/>
              <a:gd name="connsiteX16" fmla="*/ 679622 w 8501449"/>
              <a:gd name="connsiteY16" fmla="*/ 3089189 h 4250724"/>
              <a:gd name="connsiteX17" fmla="*/ 654908 w 8501449"/>
              <a:gd name="connsiteY17" fmla="*/ 3052119 h 4250724"/>
              <a:gd name="connsiteX18" fmla="*/ 617838 w 8501449"/>
              <a:gd name="connsiteY18" fmla="*/ 3027406 h 4250724"/>
              <a:gd name="connsiteX19" fmla="*/ 593124 w 8501449"/>
              <a:gd name="connsiteY19" fmla="*/ 2990335 h 4250724"/>
              <a:gd name="connsiteX20" fmla="*/ 518984 w 8501449"/>
              <a:gd name="connsiteY20" fmla="*/ 2953265 h 4250724"/>
              <a:gd name="connsiteX21" fmla="*/ 481914 w 8501449"/>
              <a:gd name="connsiteY21" fmla="*/ 2928552 h 4250724"/>
              <a:gd name="connsiteX22" fmla="*/ 407773 w 8501449"/>
              <a:gd name="connsiteY22" fmla="*/ 2891481 h 4250724"/>
              <a:gd name="connsiteX23" fmla="*/ 358346 w 8501449"/>
              <a:gd name="connsiteY23" fmla="*/ 2854411 h 4250724"/>
              <a:gd name="connsiteX24" fmla="*/ 321276 w 8501449"/>
              <a:gd name="connsiteY24" fmla="*/ 2817341 h 4250724"/>
              <a:gd name="connsiteX25" fmla="*/ 259492 w 8501449"/>
              <a:gd name="connsiteY25" fmla="*/ 2804984 h 4250724"/>
              <a:gd name="connsiteX26" fmla="*/ 185351 w 8501449"/>
              <a:gd name="connsiteY26" fmla="*/ 2743200 h 4250724"/>
              <a:gd name="connsiteX27" fmla="*/ 111211 w 8501449"/>
              <a:gd name="connsiteY27" fmla="*/ 2669060 h 4250724"/>
              <a:gd name="connsiteX28" fmla="*/ 61784 w 8501449"/>
              <a:gd name="connsiteY28" fmla="*/ 2619633 h 4250724"/>
              <a:gd name="connsiteX29" fmla="*/ 0 w 8501449"/>
              <a:gd name="connsiteY29" fmla="*/ 2533135 h 4250724"/>
              <a:gd name="connsiteX30" fmla="*/ 12357 w 8501449"/>
              <a:gd name="connsiteY30" fmla="*/ 2397211 h 4250724"/>
              <a:gd name="connsiteX31" fmla="*/ 74141 w 8501449"/>
              <a:gd name="connsiteY31" fmla="*/ 2335427 h 4250724"/>
              <a:gd name="connsiteX32" fmla="*/ 172995 w 8501449"/>
              <a:gd name="connsiteY32" fmla="*/ 2261287 h 4250724"/>
              <a:gd name="connsiteX33" fmla="*/ 259492 w 8501449"/>
              <a:gd name="connsiteY33" fmla="*/ 2236573 h 4250724"/>
              <a:gd name="connsiteX34" fmla="*/ 308919 w 8501449"/>
              <a:gd name="connsiteY34" fmla="*/ 2211860 h 4250724"/>
              <a:gd name="connsiteX35" fmla="*/ 358346 w 8501449"/>
              <a:gd name="connsiteY35" fmla="*/ 2199503 h 4250724"/>
              <a:gd name="connsiteX36" fmla="*/ 506627 w 8501449"/>
              <a:gd name="connsiteY36" fmla="*/ 2174789 h 4250724"/>
              <a:gd name="connsiteX37" fmla="*/ 667265 w 8501449"/>
              <a:gd name="connsiteY37" fmla="*/ 2187146 h 4250724"/>
              <a:gd name="connsiteX38" fmla="*/ 704335 w 8501449"/>
              <a:gd name="connsiteY38" fmla="*/ 2224216 h 4250724"/>
              <a:gd name="connsiteX39" fmla="*/ 803189 w 8501449"/>
              <a:gd name="connsiteY39" fmla="*/ 2298357 h 4250724"/>
              <a:gd name="connsiteX40" fmla="*/ 877330 w 8501449"/>
              <a:gd name="connsiteY40" fmla="*/ 2347784 h 4250724"/>
              <a:gd name="connsiteX41" fmla="*/ 914400 w 8501449"/>
              <a:gd name="connsiteY41" fmla="*/ 2384854 h 4250724"/>
              <a:gd name="connsiteX42" fmla="*/ 1000897 w 8501449"/>
              <a:gd name="connsiteY42" fmla="*/ 2409568 h 4250724"/>
              <a:gd name="connsiteX43" fmla="*/ 1025611 w 8501449"/>
              <a:gd name="connsiteY43" fmla="*/ 2446638 h 4250724"/>
              <a:gd name="connsiteX44" fmla="*/ 1037968 w 8501449"/>
              <a:gd name="connsiteY44" fmla="*/ 2483708 h 4250724"/>
              <a:gd name="connsiteX45" fmla="*/ 1075038 w 8501449"/>
              <a:gd name="connsiteY45" fmla="*/ 2508422 h 4250724"/>
              <a:gd name="connsiteX46" fmla="*/ 1112108 w 8501449"/>
              <a:gd name="connsiteY46" fmla="*/ 2582562 h 4250724"/>
              <a:gd name="connsiteX47" fmla="*/ 1136822 w 8501449"/>
              <a:gd name="connsiteY47" fmla="*/ 2656703 h 4250724"/>
              <a:gd name="connsiteX48" fmla="*/ 1161535 w 8501449"/>
              <a:gd name="connsiteY48" fmla="*/ 2706130 h 4250724"/>
              <a:gd name="connsiteX49" fmla="*/ 1198605 w 8501449"/>
              <a:gd name="connsiteY49" fmla="*/ 2817341 h 4250724"/>
              <a:gd name="connsiteX50" fmla="*/ 1248032 w 8501449"/>
              <a:gd name="connsiteY50" fmla="*/ 2842054 h 4250724"/>
              <a:gd name="connsiteX51" fmla="*/ 1309816 w 8501449"/>
              <a:gd name="connsiteY51" fmla="*/ 2891481 h 4250724"/>
              <a:gd name="connsiteX52" fmla="*/ 1334530 w 8501449"/>
              <a:gd name="connsiteY52" fmla="*/ 2928552 h 4250724"/>
              <a:gd name="connsiteX53" fmla="*/ 1408670 w 8501449"/>
              <a:gd name="connsiteY53" fmla="*/ 2953265 h 4250724"/>
              <a:gd name="connsiteX54" fmla="*/ 1507524 w 8501449"/>
              <a:gd name="connsiteY54" fmla="*/ 2990335 h 4250724"/>
              <a:gd name="connsiteX55" fmla="*/ 1556951 w 8501449"/>
              <a:gd name="connsiteY55" fmla="*/ 3015049 h 4250724"/>
              <a:gd name="connsiteX56" fmla="*/ 1767016 w 8501449"/>
              <a:gd name="connsiteY56" fmla="*/ 3002692 h 4250724"/>
              <a:gd name="connsiteX57" fmla="*/ 1865870 w 8501449"/>
              <a:gd name="connsiteY57" fmla="*/ 2903838 h 4250724"/>
              <a:gd name="connsiteX58" fmla="*/ 1915297 w 8501449"/>
              <a:gd name="connsiteY58" fmla="*/ 2804984 h 4250724"/>
              <a:gd name="connsiteX59" fmla="*/ 1902941 w 8501449"/>
              <a:gd name="connsiteY59" fmla="*/ 2681416 h 4250724"/>
              <a:gd name="connsiteX60" fmla="*/ 1890584 w 8501449"/>
              <a:gd name="connsiteY60" fmla="*/ 2644346 h 4250724"/>
              <a:gd name="connsiteX61" fmla="*/ 1816443 w 8501449"/>
              <a:gd name="connsiteY61" fmla="*/ 2570206 h 4250724"/>
              <a:gd name="connsiteX62" fmla="*/ 1791730 w 8501449"/>
              <a:gd name="connsiteY62" fmla="*/ 2533135 h 4250724"/>
              <a:gd name="connsiteX63" fmla="*/ 1779373 w 8501449"/>
              <a:gd name="connsiteY63" fmla="*/ 2397211 h 4250724"/>
              <a:gd name="connsiteX64" fmla="*/ 1767016 w 8501449"/>
              <a:gd name="connsiteY64" fmla="*/ 2360141 h 4250724"/>
              <a:gd name="connsiteX65" fmla="*/ 1742303 w 8501449"/>
              <a:gd name="connsiteY65" fmla="*/ 2273643 h 4250724"/>
              <a:gd name="connsiteX66" fmla="*/ 1729946 w 8501449"/>
              <a:gd name="connsiteY66" fmla="*/ 2236573 h 4250724"/>
              <a:gd name="connsiteX67" fmla="*/ 1692876 w 8501449"/>
              <a:gd name="connsiteY67" fmla="*/ 2199503 h 4250724"/>
              <a:gd name="connsiteX68" fmla="*/ 1668162 w 8501449"/>
              <a:gd name="connsiteY68" fmla="*/ 2162433 h 4250724"/>
              <a:gd name="connsiteX69" fmla="*/ 1594022 w 8501449"/>
              <a:gd name="connsiteY69" fmla="*/ 2088292 h 4250724"/>
              <a:gd name="connsiteX70" fmla="*/ 1544595 w 8501449"/>
              <a:gd name="connsiteY70" fmla="*/ 2038865 h 4250724"/>
              <a:gd name="connsiteX71" fmla="*/ 1495168 w 8501449"/>
              <a:gd name="connsiteY71" fmla="*/ 1989438 h 4250724"/>
              <a:gd name="connsiteX72" fmla="*/ 1458097 w 8501449"/>
              <a:gd name="connsiteY72" fmla="*/ 1940011 h 4250724"/>
              <a:gd name="connsiteX73" fmla="*/ 1383957 w 8501449"/>
              <a:gd name="connsiteY73" fmla="*/ 1865870 h 4250724"/>
              <a:gd name="connsiteX74" fmla="*/ 1359243 w 8501449"/>
              <a:gd name="connsiteY74" fmla="*/ 1828800 h 4250724"/>
              <a:gd name="connsiteX75" fmla="*/ 1285103 w 8501449"/>
              <a:gd name="connsiteY75" fmla="*/ 1767016 h 4250724"/>
              <a:gd name="connsiteX76" fmla="*/ 1223319 w 8501449"/>
              <a:gd name="connsiteY76" fmla="*/ 1692876 h 4250724"/>
              <a:gd name="connsiteX77" fmla="*/ 1173892 w 8501449"/>
              <a:gd name="connsiteY77" fmla="*/ 1581665 h 4250724"/>
              <a:gd name="connsiteX78" fmla="*/ 1161535 w 8501449"/>
              <a:gd name="connsiteY78" fmla="*/ 1519881 h 4250724"/>
              <a:gd name="connsiteX79" fmla="*/ 1136822 w 8501449"/>
              <a:gd name="connsiteY79" fmla="*/ 1433384 h 4250724"/>
              <a:gd name="connsiteX80" fmla="*/ 1149178 w 8501449"/>
              <a:gd name="connsiteY80" fmla="*/ 1223319 h 4250724"/>
              <a:gd name="connsiteX81" fmla="*/ 1248032 w 8501449"/>
              <a:gd name="connsiteY81" fmla="*/ 1136822 h 4250724"/>
              <a:gd name="connsiteX82" fmla="*/ 1346887 w 8501449"/>
              <a:gd name="connsiteY82" fmla="*/ 1087395 h 4250724"/>
              <a:gd name="connsiteX83" fmla="*/ 1445741 w 8501449"/>
              <a:gd name="connsiteY83" fmla="*/ 1062681 h 4250724"/>
              <a:gd name="connsiteX84" fmla="*/ 1532238 w 8501449"/>
              <a:gd name="connsiteY84" fmla="*/ 1037968 h 4250724"/>
              <a:gd name="connsiteX85" fmla="*/ 1680519 w 8501449"/>
              <a:gd name="connsiteY85" fmla="*/ 1050324 h 4250724"/>
              <a:gd name="connsiteX86" fmla="*/ 1754660 w 8501449"/>
              <a:gd name="connsiteY86" fmla="*/ 1124465 h 4250724"/>
              <a:gd name="connsiteX87" fmla="*/ 1791730 w 8501449"/>
              <a:gd name="connsiteY87" fmla="*/ 1161535 h 4250724"/>
              <a:gd name="connsiteX88" fmla="*/ 1828800 w 8501449"/>
              <a:gd name="connsiteY88" fmla="*/ 1433384 h 4250724"/>
              <a:gd name="connsiteX89" fmla="*/ 1878227 w 8501449"/>
              <a:gd name="connsiteY89" fmla="*/ 1618735 h 4250724"/>
              <a:gd name="connsiteX90" fmla="*/ 1927654 w 8501449"/>
              <a:gd name="connsiteY90" fmla="*/ 1767016 h 4250724"/>
              <a:gd name="connsiteX91" fmla="*/ 1940011 w 8501449"/>
              <a:gd name="connsiteY91" fmla="*/ 1804087 h 4250724"/>
              <a:gd name="connsiteX92" fmla="*/ 2063578 w 8501449"/>
              <a:gd name="connsiteY92" fmla="*/ 1915297 h 4250724"/>
              <a:gd name="connsiteX93" fmla="*/ 2088292 w 8501449"/>
              <a:gd name="connsiteY93" fmla="*/ 1952368 h 4250724"/>
              <a:gd name="connsiteX94" fmla="*/ 2125362 w 8501449"/>
              <a:gd name="connsiteY94" fmla="*/ 1964724 h 4250724"/>
              <a:gd name="connsiteX95" fmla="*/ 2446638 w 8501449"/>
              <a:gd name="connsiteY95" fmla="*/ 1952368 h 4250724"/>
              <a:gd name="connsiteX96" fmla="*/ 2483708 w 8501449"/>
              <a:gd name="connsiteY96" fmla="*/ 1915297 h 4250724"/>
              <a:gd name="connsiteX97" fmla="*/ 2496065 w 8501449"/>
              <a:gd name="connsiteY97" fmla="*/ 1878227 h 4250724"/>
              <a:gd name="connsiteX98" fmla="*/ 2533135 w 8501449"/>
              <a:gd name="connsiteY98" fmla="*/ 1853514 h 4250724"/>
              <a:gd name="connsiteX99" fmla="*/ 2582562 w 8501449"/>
              <a:gd name="connsiteY99" fmla="*/ 1742303 h 4250724"/>
              <a:gd name="connsiteX100" fmla="*/ 2594919 w 8501449"/>
              <a:gd name="connsiteY100" fmla="*/ 1692876 h 4250724"/>
              <a:gd name="connsiteX101" fmla="*/ 2644346 w 8501449"/>
              <a:gd name="connsiteY101" fmla="*/ 1618735 h 4250724"/>
              <a:gd name="connsiteX102" fmla="*/ 2669060 w 8501449"/>
              <a:gd name="connsiteY102" fmla="*/ 1581665 h 4250724"/>
              <a:gd name="connsiteX103" fmla="*/ 2718487 w 8501449"/>
              <a:gd name="connsiteY103" fmla="*/ 1495168 h 4250724"/>
              <a:gd name="connsiteX104" fmla="*/ 2730843 w 8501449"/>
              <a:gd name="connsiteY104" fmla="*/ 1458097 h 4250724"/>
              <a:gd name="connsiteX105" fmla="*/ 2743200 w 8501449"/>
              <a:gd name="connsiteY105" fmla="*/ 1309816 h 4250724"/>
              <a:gd name="connsiteX106" fmla="*/ 2780270 w 8501449"/>
              <a:gd name="connsiteY106" fmla="*/ 1272746 h 4250724"/>
              <a:gd name="connsiteX107" fmla="*/ 2804984 w 8501449"/>
              <a:gd name="connsiteY107" fmla="*/ 1235676 h 4250724"/>
              <a:gd name="connsiteX108" fmla="*/ 2879124 w 8501449"/>
              <a:gd name="connsiteY108" fmla="*/ 1210962 h 4250724"/>
              <a:gd name="connsiteX109" fmla="*/ 2916195 w 8501449"/>
              <a:gd name="connsiteY109" fmla="*/ 1173892 h 4250724"/>
              <a:gd name="connsiteX110" fmla="*/ 3027405 w 8501449"/>
              <a:gd name="connsiteY110" fmla="*/ 1149179 h 4250724"/>
              <a:gd name="connsiteX111" fmla="*/ 3089189 w 8501449"/>
              <a:gd name="connsiteY111" fmla="*/ 1124465 h 4250724"/>
              <a:gd name="connsiteX112" fmla="*/ 3150973 w 8501449"/>
              <a:gd name="connsiteY112" fmla="*/ 1112108 h 4250724"/>
              <a:gd name="connsiteX113" fmla="*/ 3188043 w 8501449"/>
              <a:gd name="connsiteY113" fmla="*/ 1099752 h 4250724"/>
              <a:gd name="connsiteX114" fmla="*/ 3225114 w 8501449"/>
              <a:gd name="connsiteY114" fmla="*/ 1062681 h 4250724"/>
              <a:gd name="connsiteX115" fmla="*/ 3237470 w 8501449"/>
              <a:gd name="connsiteY115" fmla="*/ 1025611 h 4250724"/>
              <a:gd name="connsiteX116" fmla="*/ 3274541 w 8501449"/>
              <a:gd name="connsiteY116" fmla="*/ 1000897 h 4250724"/>
              <a:gd name="connsiteX117" fmla="*/ 3299254 w 8501449"/>
              <a:gd name="connsiteY117" fmla="*/ 963827 h 4250724"/>
              <a:gd name="connsiteX118" fmla="*/ 3385751 w 8501449"/>
              <a:gd name="connsiteY118" fmla="*/ 889687 h 4250724"/>
              <a:gd name="connsiteX119" fmla="*/ 3447535 w 8501449"/>
              <a:gd name="connsiteY119" fmla="*/ 815546 h 4250724"/>
              <a:gd name="connsiteX120" fmla="*/ 3484605 w 8501449"/>
              <a:gd name="connsiteY120" fmla="*/ 790833 h 4250724"/>
              <a:gd name="connsiteX121" fmla="*/ 3509319 w 8501449"/>
              <a:gd name="connsiteY121" fmla="*/ 716692 h 4250724"/>
              <a:gd name="connsiteX122" fmla="*/ 3534032 w 8501449"/>
              <a:gd name="connsiteY122" fmla="*/ 667265 h 4250724"/>
              <a:gd name="connsiteX123" fmla="*/ 3558746 w 8501449"/>
              <a:gd name="connsiteY123" fmla="*/ 593124 h 4250724"/>
              <a:gd name="connsiteX124" fmla="*/ 3583460 w 8501449"/>
              <a:gd name="connsiteY124" fmla="*/ 518984 h 4250724"/>
              <a:gd name="connsiteX125" fmla="*/ 3608173 w 8501449"/>
              <a:gd name="connsiteY125" fmla="*/ 407773 h 4250724"/>
              <a:gd name="connsiteX126" fmla="*/ 3632887 w 8501449"/>
              <a:gd name="connsiteY126" fmla="*/ 358346 h 4250724"/>
              <a:gd name="connsiteX127" fmla="*/ 3694670 w 8501449"/>
              <a:gd name="connsiteY127" fmla="*/ 222422 h 4250724"/>
              <a:gd name="connsiteX128" fmla="*/ 3719384 w 8501449"/>
              <a:gd name="connsiteY128" fmla="*/ 135924 h 4250724"/>
              <a:gd name="connsiteX129" fmla="*/ 3756454 w 8501449"/>
              <a:gd name="connsiteY129" fmla="*/ 98854 h 4250724"/>
              <a:gd name="connsiteX130" fmla="*/ 3842951 w 8501449"/>
              <a:gd name="connsiteY130" fmla="*/ 49427 h 4250724"/>
              <a:gd name="connsiteX131" fmla="*/ 3892378 w 8501449"/>
              <a:gd name="connsiteY131" fmla="*/ 37070 h 4250724"/>
              <a:gd name="connsiteX132" fmla="*/ 3929449 w 8501449"/>
              <a:gd name="connsiteY132" fmla="*/ 24714 h 4250724"/>
              <a:gd name="connsiteX133" fmla="*/ 4040660 w 8501449"/>
              <a:gd name="connsiteY133" fmla="*/ 0 h 4250724"/>
              <a:gd name="connsiteX134" fmla="*/ 4374292 w 8501449"/>
              <a:gd name="connsiteY134" fmla="*/ 12357 h 4250724"/>
              <a:gd name="connsiteX135" fmla="*/ 4411362 w 8501449"/>
              <a:gd name="connsiteY135" fmla="*/ 24714 h 4250724"/>
              <a:gd name="connsiteX136" fmla="*/ 4448432 w 8501449"/>
              <a:gd name="connsiteY136" fmla="*/ 61784 h 4250724"/>
              <a:gd name="connsiteX137" fmla="*/ 4497860 w 8501449"/>
              <a:gd name="connsiteY137" fmla="*/ 160638 h 4250724"/>
              <a:gd name="connsiteX138" fmla="*/ 4485503 w 8501449"/>
              <a:gd name="connsiteY138" fmla="*/ 420130 h 4250724"/>
              <a:gd name="connsiteX139" fmla="*/ 4473146 w 8501449"/>
              <a:gd name="connsiteY139" fmla="*/ 457200 h 4250724"/>
              <a:gd name="connsiteX140" fmla="*/ 4436076 w 8501449"/>
              <a:gd name="connsiteY140" fmla="*/ 568411 h 4250724"/>
              <a:gd name="connsiteX141" fmla="*/ 4399005 w 8501449"/>
              <a:gd name="connsiteY141" fmla="*/ 605481 h 4250724"/>
              <a:gd name="connsiteX142" fmla="*/ 4386649 w 8501449"/>
              <a:gd name="connsiteY142" fmla="*/ 642552 h 4250724"/>
              <a:gd name="connsiteX143" fmla="*/ 4324865 w 8501449"/>
              <a:gd name="connsiteY143" fmla="*/ 716692 h 4250724"/>
              <a:gd name="connsiteX144" fmla="*/ 4287795 w 8501449"/>
              <a:gd name="connsiteY144" fmla="*/ 741406 h 4250724"/>
              <a:gd name="connsiteX145" fmla="*/ 4238368 w 8501449"/>
              <a:gd name="connsiteY145" fmla="*/ 815546 h 4250724"/>
              <a:gd name="connsiteX146" fmla="*/ 4188941 w 8501449"/>
              <a:gd name="connsiteY146" fmla="*/ 914400 h 4250724"/>
              <a:gd name="connsiteX147" fmla="*/ 4164227 w 8501449"/>
              <a:gd name="connsiteY147" fmla="*/ 963827 h 4250724"/>
              <a:gd name="connsiteX148" fmla="*/ 4127157 w 8501449"/>
              <a:gd name="connsiteY148" fmla="*/ 988541 h 4250724"/>
              <a:gd name="connsiteX149" fmla="*/ 4114800 w 8501449"/>
              <a:gd name="connsiteY149" fmla="*/ 1025611 h 4250724"/>
              <a:gd name="connsiteX150" fmla="*/ 4090087 w 8501449"/>
              <a:gd name="connsiteY150" fmla="*/ 1075038 h 4250724"/>
              <a:gd name="connsiteX151" fmla="*/ 4040660 w 8501449"/>
              <a:gd name="connsiteY151" fmla="*/ 1173892 h 4250724"/>
              <a:gd name="connsiteX152" fmla="*/ 4028303 w 8501449"/>
              <a:gd name="connsiteY152" fmla="*/ 1223319 h 4250724"/>
              <a:gd name="connsiteX153" fmla="*/ 4053016 w 8501449"/>
              <a:gd name="connsiteY153" fmla="*/ 1309816 h 4250724"/>
              <a:gd name="connsiteX154" fmla="*/ 4065373 w 8501449"/>
              <a:gd name="connsiteY154" fmla="*/ 1346887 h 4250724"/>
              <a:gd name="connsiteX155" fmla="*/ 4102443 w 8501449"/>
              <a:gd name="connsiteY155" fmla="*/ 1383957 h 4250724"/>
              <a:gd name="connsiteX156" fmla="*/ 4102443 w 8501449"/>
              <a:gd name="connsiteY156" fmla="*/ 1692876 h 4250724"/>
              <a:gd name="connsiteX157" fmla="*/ 4139514 w 8501449"/>
              <a:gd name="connsiteY157" fmla="*/ 1791730 h 4250724"/>
              <a:gd name="connsiteX158" fmla="*/ 4188941 w 8501449"/>
              <a:gd name="connsiteY158" fmla="*/ 1804087 h 4250724"/>
              <a:gd name="connsiteX159" fmla="*/ 4226011 w 8501449"/>
              <a:gd name="connsiteY159" fmla="*/ 1828800 h 4250724"/>
              <a:gd name="connsiteX160" fmla="*/ 4263081 w 8501449"/>
              <a:gd name="connsiteY160" fmla="*/ 1841157 h 4250724"/>
              <a:gd name="connsiteX161" fmla="*/ 5016843 w 8501449"/>
              <a:gd name="connsiteY161" fmla="*/ 1816443 h 4250724"/>
              <a:gd name="connsiteX162" fmla="*/ 5239265 w 8501449"/>
              <a:gd name="connsiteY162" fmla="*/ 1791730 h 4250724"/>
              <a:gd name="connsiteX163" fmla="*/ 5301049 w 8501449"/>
              <a:gd name="connsiteY163" fmla="*/ 1767016 h 4250724"/>
              <a:gd name="connsiteX164" fmla="*/ 5350476 w 8501449"/>
              <a:gd name="connsiteY164" fmla="*/ 1754660 h 4250724"/>
              <a:gd name="connsiteX165" fmla="*/ 5436973 w 8501449"/>
              <a:gd name="connsiteY165" fmla="*/ 1717589 h 4250724"/>
              <a:gd name="connsiteX166" fmla="*/ 5535827 w 8501449"/>
              <a:gd name="connsiteY166" fmla="*/ 1692876 h 4250724"/>
              <a:gd name="connsiteX167" fmla="*/ 5634681 w 8501449"/>
              <a:gd name="connsiteY167" fmla="*/ 1606379 h 4250724"/>
              <a:gd name="connsiteX168" fmla="*/ 5659395 w 8501449"/>
              <a:gd name="connsiteY168" fmla="*/ 1544595 h 4250724"/>
              <a:gd name="connsiteX169" fmla="*/ 5684108 w 8501449"/>
              <a:gd name="connsiteY169" fmla="*/ 1507524 h 4250724"/>
              <a:gd name="connsiteX170" fmla="*/ 5708822 w 8501449"/>
              <a:gd name="connsiteY170" fmla="*/ 1359243 h 4250724"/>
              <a:gd name="connsiteX171" fmla="*/ 5770605 w 8501449"/>
              <a:gd name="connsiteY171" fmla="*/ 1260389 h 4250724"/>
              <a:gd name="connsiteX172" fmla="*/ 5807676 w 8501449"/>
              <a:gd name="connsiteY172" fmla="*/ 1235676 h 4250724"/>
              <a:gd name="connsiteX173" fmla="*/ 5955957 w 8501449"/>
              <a:gd name="connsiteY173" fmla="*/ 1136822 h 4250724"/>
              <a:gd name="connsiteX174" fmla="*/ 6277232 w 8501449"/>
              <a:gd name="connsiteY174" fmla="*/ 1161535 h 4250724"/>
              <a:gd name="connsiteX175" fmla="*/ 6289589 w 8501449"/>
              <a:gd name="connsiteY175" fmla="*/ 1210962 h 4250724"/>
              <a:gd name="connsiteX176" fmla="*/ 6326660 w 8501449"/>
              <a:gd name="connsiteY176" fmla="*/ 1248033 h 4250724"/>
              <a:gd name="connsiteX177" fmla="*/ 6363730 w 8501449"/>
              <a:gd name="connsiteY177" fmla="*/ 1322173 h 4250724"/>
              <a:gd name="connsiteX178" fmla="*/ 6413157 w 8501449"/>
              <a:gd name="connsiteY178" fmla="*/ 1346887 h 4250724"/>
              <a:gd name="connsiteX179" fmla="*/ 6524368 w 8501449"/>
              <a:gd name="connsiteY179" fmla="*/ 1297460 h 4250724"/>
              <a:gd name="connsiteX180" fmla="*/ 6573795 w 8501449"/>
              <a:gd name="connsiteY180" fmla="*/ 1285103 h 4250724"/>
              <a:gd name="connsiteX181" fmla="*/ 6672649 w 8501449"/>
              <a:gd name="connsiteY181" fmla="*/ 1223319 h 4250724"/>
              <a:gd name="connsiteX182" fmla="*/ 6746789 w 8501449"/>
              <a:gd name="connsiteY182" fmla="*/ 1210962 h 4250724"/>
              <a:gd name="connsiteX183" fmla="*/ 7166919 w 8501449"/>
              <a:gd name="connsiteY183" fmla="*/ 1285103 h 4250724"/>
              <a:gd name="connsiteX184" fmla="*/ 7179276 w 8501449"/>
              <a:gd name="connsiteY184" fmla="*/ 1334530 h 4250724"/>
              <a:gd name="connsiteX185" fmla="*/ 7154562 w 8501449"/>
              <a:gd name="connsiteY185" fmla="*/ 1556952 h 4250724"/>
              <a:gd name="connsiteX186" fmla="*/ 7142205 w 8501449"/>
              <a:gd name="connsiteY186" fmla="*/ 1594022 h 4250724"/>
              <a:gd name="connsiteX187" fmla="*/ 7080422 w 8501449"/>
              <a:gd name="connsiteY187" fmla="*/ 1692876 h 4250724"/>
              <a:gd name="connsiteX188" fmla="*/ 6993924 w 8501449"/>
              <a:gd name="connsiteY188" fmla="*/ 1754660 h 4250724"/>
              <a:gd name="connsiteX189" fmla="*/ 6919784 w 8501449"/>
              <a:gd name="connsiteY189" fmla="*/ 1804087 h 4250724"/>
              <a:gd name="connsiteX190" fmla="*/ 6882714 w 8501449"/>
              <a:gd name="connsiteY190" fmla="*/ 1828800 h 4250724"/>
              <a:gd name="connsiteX191" fmla="*/ 6820930 w 8501449"/>
              <a:gd name="connsiteY191" fmla="*/ 1853514 h 4250724"/>
              <a:gd name="connsiteX192" fmla="*/ 6746789 w 8501449"/>
              <a:gd name="connsiteY192" fmla="*/ 1915297 h 4250724"/>
              <a:gd name="connsiteX193" fmla="*/ 6697362 w 8501449"/>
              <a:gd name="connsiteY193" fmla="*/ 1952368 h 4250724"/>
              <a:gd name="connsiteX194" fmla="*/ 6635578 w 8501449"/>
              <a:gd name="connsiteY194" fmla="*/ 2051222 h 4250724"/>
              <a:gd name="connsiteX195" fmla="*/ 6598508 w 8501449"/>
              <a:gd name="connsiteY195" fmla="*/ 2137719 h 4250724"/>
              <a:gd name="connsiteX196" fmla="*/ 6573795 w 8501449"/>
              <a:gd name="connsiteY196" fmla="*/ 2211860 h 4250724"/>
              <a:gd name="connsiteX197" fmla="*/ 6549081 w 8501449"/>
              <a:gd name="connsiteY197" fmla="*/ 2248930 h 4250724"/>
              <a:gd name="connsiteX198" fmla="*/ 6524368 w 8501449"/>
              <a:gd name="connsiteY198" fmla="*/ 2347784 h 4250724"/>
              <a:gd name="connsiteX199" fmla="*/ 6499654 w 8501449"/>
              <a:gd name="connsiteY199" fmla="*/ 2397211 h 4250724"/>
              <a:gd name="connsiteX200" fmla="*/ 6474941 w 8501449"/>
              <a:gd name="connsiteY200" fmla="*/ 2496065 h 4250724"/>
              <a:gd name="connsiteX201" fmla="*/ 6450227 w 8501449"/>
              <a:gd name="connsiteY201" fmla="*/ 2533135 h 4250724"/>
              <a:gd name="connsiteX202" fmla="*/ 6388443 w 8501449"/>
              <a:gd name="connsiteY202" fmla="*/ 2619633 h 4250724"/>
              <a:gd name="connsiteX203" fmla="*/ 6363730 w 8501449"/>
              <a:gd name="connsiteY203" fmla="*/ 2693773 h 4250724"/>
              <a:gd name="connsiteX204" fmla="*/ 6376087 w 8501449"/>
              <a:gd name="connsiteY204" fmla="*/ 2804984 h 4250724"/>
              <a:gd name="connsiteX205" fmla="*/ 6425514 w 8501449"/>
              <a:gd name="connsiteY205" fmla="*/ 2879124 h 4250724"/>
              <a:gd name="connsiteX206" fmla="*/ 6474941 w 8501449"/>
              <a:gd name="connsiteY206" fmla="*/ 2953265 h 4250724"/>
              <a:gd name="connsiteX207" fmla="*/ 6524368 w 8501449"/>
              <a:gd name="connsiteY207" fmla="*/ 2990335 h 4250724"/>
              <a:gd name="connsiteX208" fmla="*/ 6561438 w 8501449"/>
              <a:gd name="connsiteY208" fmla="*/ 3002692 h 4250724"/>
              <a:gd name="connsiteX209" fmla="*/ 6944497 w 8501449"/>
              <a:gd name="connsiteY209" fmla="*/ 2965622 h 4250724"/>
              <a:gd name="connsiteX210" fmla="*/ 6993924 w 8501449"/>
              <a:gd name="connsiteY210" fmla="*/ 2953265 h 4250724"/>
              <a:gd name="connsiteX211" fmla="*/ 7030995 w 8501449"/>
              <a:gd name="connsiteY211" fmla="*/ 2928552 h 4250724"/>
              <a:gd name="connsiteX212" fmla="*/ 7092778 w 8501449"/>
              <a:gd name="connsiteY212" fmla="*/ 2903838 h 4250724"/>
              <a:gd name="connsiteX213" fmla="*/ 7117492 w 8501449"/>
              <a:gd name="connsiteY213" fmla="*/ 2866768 h 4250724"/>
              <a:gd name="connsiteX214" fmla="*/ 7154562 w 8501449"/>
              <a:gd name="connsiteY214" fmla="*/ 2829697 h 4250724"/>
              <a:gd name="connsiteX215" fmla="*/ 7166919 w 8501449"/>
              <a:gd name="connsiteY215" fmla="*/ 2780270 h 4250724"/>
              <a:gd name="connsiteX216" fmla="*/ 7203989 w 8501449"/>
              <a:gd name="connsiteY216" fmla="*/ 2693773 h 4250724"/>
              <a:gd name="connsiteX217" fmla="*/ 7241060 w 8501449"/>
              <a:gd name="connsiteY217" fmla="*/ 2409568 h 4250724"/>
              <a:gd name="connsiteX218" fmla="*/ 7302843 w 8501449"/>
              <a:gd name="connsiteY218" fmla="*/ 2347784 h 4250724"/>
              <a:gd name="connsiteX219" fmla="*/ 7339914 w 8501449"/>
              <a:gd name="connsiteY219" fmla="*/ 2298357 h 4250724"/>
              <a:gd name="connsiteX220" fmla="*/ 7438768 w 8501449"/>
              <a:gd name="connsiteY220" fmla="*/ 2248930 h 4250724"/>
              <a:gd name="connsiteX221" fmla="*/ 7475838 w 8501449"/>
              <a:gd name="connsiteY221" fmla="*/ 2224216 h 4250724"/>
              <a:gd name="connsiteX222" fmla="*/ 7821827 w 8501449"/>
              <a:gd name="connsiteY222" fmla="*/ 2236573 h 4250724"/>
              <a:gd name="connsiteX223" fmla="*/ 7858897 w 8501449"/>
              <a:gd name="connsiteY223" fmla="*/ 2248930 h 4250724"/>
              <a:gd name="connsiteX224" fmla="*/ 7908324 w 8501449"/>
              <a:gd name="connsiteY224" fmla="*/ 2261287 h 4250724"/>
              <a:gd name="connsiteX225" fmla="*/ 7945395 w 8501449"/>
              <a:gd name="connsiteY225" fmla="*/ 2298357 h 4250724"/>
              <a:gd name="connsiteX226" fmla="*/ 8081319 w 8501449"/>
              <a:gd name="connsiteY226" fmla="*/ 2397211 h 4250724"/>
              <a:gd name="connsiteX227" fmla="*/ 8130746 w 8501449"/>
              <a:gd name="connsiteY227" fmla="*/ 2446638 h 4250724"/>
              <a:gd name="connsiteX228" fmla="*/ 8180173 w 8501449"/>
              <a:gd name="connsiteY228" fmla="*/ 2471352 h 4250724"/>
              <a:gd name="connsiteX229" fmla="*/ 8241957 w 8501449"/>
              <a:gd name="connsiteY229" fmla="*/ 2508422 h 4250724"/>
              <a:gd name="connsiteX230" fmla="*/ 8291384 w 8501449"/>
              <a:gd name="connsiteY230" fmla="*/ 2520779 h 4250724"/>
              <a:gd name="connsiteX231" fmla="*/ 8353168 w 8501449"/>
              <a:gd name="connsiteY231" fmla="*/ 2545492 h 4250724"/>
              <a:gd name="connsiteX232" fmla="*/ 8452022 w 8501449"/>
              <a:gd name="connsiteY232" fmla="*/ 2607276 h 4250724"/>
              <a:gd name="connsiteX233" fmla="*/ 8501449 w 8501449"/>
              <a:gd name="connsiteY233" fmla="*/ 2631989 h 425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8501449" h="4250724">
                <a:moveTo>
                  <a:pt x="1581665" y="4250724"/>
                </a:moveTo>
                <a:cubicBezTo>
                  <a:pt x="1543928" y="4156386"/>
                  <a:pt x="1526402" y="4106048"/>
                  <a:pt x="1458097" y="4003589"/>
                </a:cubicBezTo>
                <a:cubicBezTo>
                  <a:pt x="1449859" y="3991232"/>
                  <a:pt x="1440025" y="3979802"/>
                  <a:pt x="1433384" y="3966519"/>
                </a:cubicBezTo>
                <a:cubicBezTo>
                  <a:pt x="1423464" y="3946680"/>
                  <a:pt x="1418590" y="3924574"/>
                  <a:pt x="1408670" y="3904735"/>
                </a:cubicBezTo>
                <a:cubicBezTo>
                  <a:pt x="1394702" y="3876798"/>
                  <a:pt x="1348172" y="3824070"/>
                  <a:pt x="1334530" y="3805881"/>
                </a:cubicBezTo>
                <a:cubicBezTo>
                  <a:pt x="1325619" y="3794000"/>
                  <a:pt x="1320317" y="3779312"/>
                  <a:pt x="1309816" y="3768811"/>
                </a:cubicBezTo>
                <a:cubicBezTo>
                  <a:pt x="1299315" y="3758310"/>
                  <a:pt x="1284155" y="3753604"/>
                  <a:pt x="1272746" y="3744097"/>
                </a:cubicBezTo>
                <a:cubicBezTo>
                  <a:pt x="1151289" y="3642881"/>
                  <a:pt x="1308161" y="3767156"/>
                  <a:pt x="1210962" y="3669957"/>
                </a:cubicBezTo>
                <a:cubicBezTo>
                  <a:pt x="1200461" y="3659456"/>
                  <a:pt x="1186249" y="3653481"/>
                  <a:pt x="1173892" y="3645243"/>
                </a:cubicBezTo>
                <a:cubicBezTo>
                  <a:pt x="1151924" y="3612293"/>
                  <a:pt x="1145041" y="3596718"/>
                  <a:pt x="1112108" y="3571103"/>
                </a:cubicBezTo>
                <a:cubicBezTo>
                  <a:pt x="1088663" y="3552868"/>
                  <a:pt x="1058970" y="3542678"/>
                  <a:pt x="1037968" y="3521676"/>
                </a:cubicBezTo>
                <a:lnTo>
                  <a:pt x="914400" y="3398108"/>
                </a:lnTo>
                <a:lnTo>
                  <a:pt x="827903" y="3311611"/>
                </a:lnTo>
                <a:lnTo>
                  <a:pt x="778476" y="3262184"/>
                </a:lnTo>
                <a:cubicBezTo>
                  <a:pt x="749094" y="3174041"/>
                  <a:pt x="790756" y="3280604"/>
                  <a:pt x="729049" y="3188043"/>
                </a:cubicBezTo>
                <a:cubicBezTo>
                  <a:pt x="721824" y="3177205"/>
                  <a:pt x="722517" y="3162623"/>
                  <a:pt x="716692" y="3150973"/>
                </a:cubicBezTo>
                <a:cubicBezTo>
                  <a:pt x="705951" y="3129491"/>
                  <a:pt x="692351" y="3109556"/>
                  <a:pt x="679622" y="3089189"/>
                </a:cubicBezTo>
                <a:cubicBezTo>
                  <a:pt x="671751" y="3076595"/>
                  <a:pt x="665409" y="3062620"/>
                  <a:pt x="654908" y="3052119"/>
                </a:cubicBezTo>
                <a:cubicBezTo>
                  <a:pt x="644407" y="3041618"/>
                  <a:pt x="630195" y="3035644"/>
                  <a:pt x="617838" y="3027406"/>
                </a:cubicBezTo>
                <a:cubicBezTo>
                  <a:pt x="609600" y="3015049"/>
                  <a:pt x="603625" y="3000836"/>
                  <a:pt x="593124" y="2990335"/>
                </a:cubicBezTo>
                <a:cubicBezTo>
                  <a:pt x="557714" y="2954925"/>
                  <a:pt x="559182" y="2973364"/>
                  <a:pt x="518984" y="2953265"/>
                </a:cubicBezTo>
                <a:cubicBezTo>
                  <a:pt x="505701" y="2946624"/>
                  <a:pt x="494896" y="2935764"/>
                  <a:pt x="481914" y="2928552"/>
                </a:cubicBezTo>
                <a:cubicBezTo>
                  <a:pt x="457760" y="2915133"/>
                  <a:pt x="431466" y="2905697"/>
                  <a:pt x="407773" y="2891481"/>
                </a:cubicBezTo>
                <a:cubicBezTo>
                  <a:pt x="390113" y="2880885"/>
                  <a:pt x="373983" y="2867814"/>
                  <a:pt x="358346" y="2854411"/>
                </a:cubicBezTo>
                <a:cubicBezTo>
                  <a:pt x="345078" y="2843038"/>
                  <a:pt x="336906" y="2825156"/>
                  <a:pt x="321276" y="2817341"/>
                </a:cubicBezTo>
                <a:cubicBezTo>
                  <a:pt x="302491" y="2807948"/>
                  <a:pt x="280087" y="2809103"/>
                  <a:pt x="259492" y="2804984"/>
                </a:cubicBezTo>
                <a:cubicBezTo>
                  <a:pt x="202891" y="2720085"/>
                  <a:pt x="274938" y="2814870"/>
                  <a:pt x="185351" y="2743200"/>
                </a:cubicBezTo>
                <a:cubicBezTo>
                  <a:pt x="158060" y="2721367"/>
                  <a:pt x="135924" y="2693773"/>
                  <a:pt x="111211" y="2669060"/>
                </a:cubicBezTo>
                <a:cubicBezTo>
                  <a:pt x="94735" y="2652584"/>
                  <a:pt x="75764" y="2638273"/>
                  <a:pt x="61784" y="2619633"/>
                </a:cubicBezTo>
                <a:cubicBezTo>
                  <a:pt x="15803" y="2558325"/>
                  <a:pt x="36138" y="2587342"/>
                  <a:pt x="0" y="2533135"/>
                </a:cubicBezTo>
                <a:cubicBezTo>
                  <a:pt x="4119" y="2487827"/>
                  <a:pt x="2825" y="2441696"/>
                  <a:pt x="12357" y="2397211"/>
                </a:cubicBezTo>
                <a:cubicBezTo>
                  <a:pt x="20237" y="2360439"/>
                  <a:pt x="49785" y="2355723"/>
                  <a:pt x="74141" y="2335427"/>
                </a:cubicBezTo>
                <a:cubicBezTo>
                  <a:pt x="138465" y="2281824"/>
                  <a:pt x="82110" y="2306729"/>
                  <a:pt x="172995" y="2261287"/>
                </a:cubicBezTo>
                <a:cubicBezTo>
                  <a:pt x="202869" y="2246350"/>
                  <a:pt x="227817" y="2248451"/>
                  <a:pt x="259492" y="2236573"/>
                </a:cubicBezTo>
                <a:cubicBezTo>
                  <a:pt x="276739" y="2230105"/>
                  <a:pt x="291672" y="2218328"/>
                  <a:pt x="308919" y="2211860"/>
                </a:cubicBezTo>
                <a:cubicBezTo>
                  <a:pt x="324820" y="2205897"/>
                  <a:pt x="341654" y="2202633"/>
                  <a:pt x="358346" y="2199503"/>
                </a:cubicBezTo>
                <a:cubicBezTo>
                  <a:pt x="407597" y="2190268"/>
                  <a:pt x="457200" y="2183027"/>
                  <a:pt x="506627" y="2174789"/>
                </a:cubicBezTo>
                <a:cubicBezTo>
                  <a:pt x="560173" y="2178908"/>
                  <a:pt x="615164" y="2174121"/>
                  <a:pt x="667265" y="2187146"/>
                </a:cubicBezTo>
                <a:cubicBezTo>
                  <a:pt x="684218" y="2191384"/>
                  <a:pt x="691184" y="2212709"/>
                  <a:pt x="704335" y="2224216"/>
                </a:cubicBezTo>
                <a:cubicBezTo>
                  <a:pt x="751296" y="2265307"/>
                  <a:pt x="759052" y="2268931"/>
                  <a:pt x="803189" y="2298357"/>
                </a:cubicBezTo>
                <a:cubicBezTo>
                  <a:pt x="856647" y="2378542"/>
                  <a:pt x="791398" y="2298680"/>
                  <a:pt x="877330" y="2347784"/>
                </a:cubicBezTo>
                <a:cubicBezTo>
                  <a:pt x="892503" y="2356454"/>
                  <a:pt x="899860" y="2375161"/>
                  <a:pt x="914400" y="2384854"/>
                </a:cubicBezTo>
                <a:cubicBezTo>
                  <a:pt x="925037" y="2391945"/>
                  <a:pt x="994305" y="2407920"/>
                  <a:pt x="1000897" y="2409568"/>
                </a:cubicBezTo>
                <a:cubicBezTo>
                  <a:pt x="1009135" y="2421925"/>
                  <a:pt x="1018969" y="2433355"/>
                  <a:pt x="1025611" y="2446638"/>
                </a:cubicBezTo>
                <a:cubicBezTo>
                  <a:pt x="1031436" y="2458288"/>
                  <a:pt x="1029831" y="2473537"/>
                  <a:pt x="1037968" y="2483708"/>
                </a:cubicBezTo>
                <a:cubicBezTo>
                  <a:pt x="1047245" y="2495305"/>
                  <a:pt x="1062681" y="2500184"/>
                  <a:pt x="1075038" y="2508422"/>
                </a:cubicBezTo>
                <a:cubicBezTo>
                  <a:pt x="1120106" y="2643621"/>
                  <a:pt x="1048229" y="2438834"/>
                  <a:pt x="1112108" y="2582562"/>
                </a:cubicBezTo>
                <a:cubicBezTo>
                  <a:pt x="1122688" y="2606367"/>
                  <a:pt x="1125172" y="2633403"/>
                  <a:pt x="1136822" y="2656703"/>
                </a:cubicBezTo>
                <a:lnTo>
                  <a:pt x="1161535" y="2706130"/>
                </a:lnTo>
                <a:cubicBezTo>
                  <a:pt x="1167928" y="2744486"/>
                  <a:pt x="1164977" y="2789318"/>
                  <a:pt x="1198605" y="2817341"/>
                </a:cubicBezTo>
                <a:cubicBezTo>
                  <a:pt x="1212756" y="2829133"/>
                  <a:pt x="1231556" y="2833816"/>
                  <a:pt x="1248032" y="2842054"/>
                </a:cubicBezTo>
                <a:cubicBezTo>
                  <a:pt x="1318861" y="2948295"/>
                  <a:pt x="1224548" y="2823266"/>
                  <a:pt x="1309816" y="2891481"/>
                </a:cubicBezTo>
                <a:cubicBezTo>
                  <a:pt x="1321413" y="2900759"/>
                  <a:pt x="1321936" y="2920681"/>
                  <a:pt x="1334530" y="2928552"/>
                </a:cubicBezTo>
                <a:cubicBezTo>
                  <a:pt x="1356620" y="2942359"/>
                  <a:pt x="1385370" y="2941615"/>
                  <a:pt x="1408670" y="2953265"/>
                </a:cubicBezTo>
                <a:cubicBezTo>
                  <a:pt x="1473287" y="2985574"/>
                  <a:pt x="1440226" y="2973512"/>
                  <a:pt x="1507524" y="2990335"/>
                </a:cubicBezTo>
                <a:cubicBezTo>
                  <a:pt x="1524000" y="2998573"/>
                  <a:pt x="1539081" y="3010581"/>
                  <a:pt x="1556951" y="3015049"/>
                </a:cubicBezTo>
                <a:cubicBezTo>
                  <a:pt x="1657345" y="3040148"/>
                  <a:pt x="1664718" y="3025425"/>
                  <a:pt x="1767016" y="3002692"/>
                </a:cubicBezTo>
                <a:cubicBezTo>
                  <a:pt x="1799967" y="2969741"/>
                  <a:pt x="1845030" y="2945519"/>
                  <a:pt x="1865870" y="2903838"/>
                </a:cubicBezTo>
                <a:lnTo>
                  <a:pt x="1915297" y="2804984"/>
                </a:lnTo>
                <a:cubicBezTo>
                  <a:pt x="1911178" y="2763795"/>
                  <a:pt x="1909235" y="2722329"/>
                  <a:pt x="1902941" y="2681416"/>
                </a:cubicBezTo>
                <a:cubicBezTo>
                  <a:pt x="1900960" y="2668542"/>
                  <a:pt x="1898581" y="2654627"/>
                  <a:pt x="1890584" y="2644346"/>
                </a:cubicBezTo>
                <a:cubicBezTo>
                  <a:pt x="1869126" y="2616758"/>
                  <a:pt x="1835829" y="2599287"/>
                  <a:pt x="1816443" y="2570206"/>
                </a:cubicBezTo>
                <a:lnTo>
                  <a:pt x="1791730" y="2533135"/>
                </a:lnTo>
                <a:cubicBezTo>
                  <a:pt x="1787611" y="2487827"/>
                  <a:pt x="1785807" y="2442249"/>
                  <a:pt x="1779373" y="2397211"/>
                </a:cubicBezTo>
                <a:cubicBezTo>
                  <a:pt x="1777531" y="2384317"/>
                  <a:pt x="1770759" y="2372617"/>
                  <a:pt x="1767016" y="2360141"/>
                </a:cubicBezTo>
                <a:cubicBezTo>
                  <a:pt x="1758400" y="2331419"/>
                  <a:pt x="1750919" y="2302365"/>
                  <a:pt x="1742303" y="2273643"/>
                </a:cubicBezTo>
                <a:cubicBezTo>
                  <a:pt x="1738560" y="2261167"/>
                  <a:pt x="1737171" y="2247411"/>
                  <a:pt x="1729946" y="2236573"/>
                </a:cubicBezTo>
                <a:cubicBezTo>
                  <a:pt x="1720253" y="2222033"/>
                  <a:pt x="1704063" y="2212928"/>
                  <a:pt x="1692876" y="2199503"/>
                </a:cubicBezTo>
                <a:cubicBezTo>
                  <a:pt x="1683369" y="2188094"/>
                  <a:pt x="1678028" y="2173533"/>
                  <a:pt x="1668162" y="2162433"/>
                </a:cubicBezTo>
                <a:cubicBezTo>
                  <a:pt x="1644942" y="2136311"/>
                  <a:pt x="1618735" y="2113006"/>
                  <a:pt x="1594022" y="2088292"/>
                </a:cubicBezTo>
                <a:lnTo>
                  <a:pt x="1544595" y="2038865"/>
                </a:lnTo>
                <a:cubicBezTo>
                  <a:pt x="1528119" y="2022389"/>
                  <a:pt x="1509148" y="2008078"/>
                  <a:pt x="1495168" y="1989438"/>
                </a:cubicBezTo>
                <a:cubicBezTo>
                  <a:pt x="1482811" y="1972962"/>
                  <a:pt x="1471874" y="1955319"/>
                  <a:pt x="1458097" y="1940011"/>
                </a:cubicBezTo>
                <a:cubicBezTo>
                  <a:pt x="1434717" y="1914033"/>
                  <a:pt x="1403344" y="1894950"/>
                  <a:pt x="1383957" y="1865870"/>
                </a:cubicBezTo>
                <a:cubicBezTo>
                  <a:pt x="1375719" y="1853513"/>
                  <a:pt x="1369744" y="1839301"/>
                  <a:pt x="1359243" y="1828800"/>
                </a:cubicBezTo>
                <a:cubicBezTo>
                  <a:pt x="1262044" y="1731602"/>
                  <a:pt x="1386319" y="1888476"/>
                  <a:pt x="1285103" y="1767016"/>
                </a:cubicBezTo>
                <a:cubicBezTo>
                  <a:pt x="1199092" y="1663803"/>
                  <a:pt x="1331611" y="1801168"/>
                  <a:pt x="1223319" y="1692876"/>
                </a:cubicBezTo>
                <a:cubicBezTo>
                  <a:pt x="1193909" y="1604646"/>
                  <a:pt x="1213055" y="1640410"/>
                  <a:pt x="1173892" y="1581665"/>
                </a:cubicBezTo>
                <a:cubicBezTo>
                  <a:pt x="1169773" y="1561070"/>
                  <a:pt x="1166629" y="1540256"/>
                  <a:pt x="1161535" y="1519881"/>
                </a:cubicBezTo>
                <a:cubicBezTo>
                  <a:pt x="1154262" y="1490790"/>
                  <a:pt x="1138070" y="1463344"/>
                  <a:pt x="1136822" y="1433384"/>
                </a:cubicBezTo>
                <a:cubicBezTo>
                  <a:pt x="1133902" y="1363302"/>
                  <a:pt x="1138773" y="1292686"/>
                  <a:pt x="1149178" y="1223319"/>
                </a:cubicBezTo>
                <a:cubicBezTo>
                  <a:pt x="1154688" y="1186584"/>
                  <a:pt x="1232894" y="1144391"/>
                  <a:pt x="1248032" y="1136822"/>
                </a:cubicBezTo>
                <a:cubicBezTo>
                  <a:pt x="1280984" y="1120346"/>
                  <a:pt x="1311937" y="1099045"/>
                  <a:pt x="1346887" y="1087395"/>
                </a:cubicBezTo>
                <a:cubicBezTo>
                  <a:pt x="1431618" y="1059151"/>
                  <a:pt x="1326461" y="1092501"/>
                  <a:pt x="1445741" y="1062681"/>
                </a:cubicBezTo>
                <a:cubicBezTo>
                  <a:pt x="1474832" y="1055408"/>
                  <a:pt x="1503406" y="1046206"/>
                  <a:pt x="1532238" y="1037968"/>
                </a:cubicBezTo>
                <a:cubicBezTo>
                  <a:pt x="1581665" y="1042087"/>
                  <a:pt x="1632402" y="1038295"/>
                  <a:pt x="1680519" y="1050324"/>
                </a:cubicBezTo>
                <a:cubicBezTo>
                  <a:pt x="1725383" y="1061540"/>
                  <a:pt x="1730380" y="1095329"/>
                  <a:pt x="1754660" y="1124465"/>
                </a:cubicBezTo>
                <a:cubicBezTo>
                  <a:pt x="1765847" y="1137890"/>
                  <a:pt x="1779373" y="1149178"/>
                  <a:pt x="1791730" y="1161535"/>
                </a:cubicBezTo>
                <a:cubicBezTo>
                  <a:pt x="1828233" y="1307545"/>
                  <a:pt x="1775622" y="1087727"/>
                  <a:pt x="1828800" y="1433384"/>
                </a:cubicBezTo>
                <a:cubicBezTo>
                  <a:pt x="1835212" y="1475060"/>
                  <a:pt x="1866762" y="1575741"/>
                  <a:pt x="1878227" y="1618735"/>
                </a:cubicBezTo>
                <a:cubicBezTo>
                  <a:pt x="1929869" y="1812394"/>
                  <a:pt x="1875570" y="1645486"/>
                  <a:pt x="1927654" y="1767016"/>
                </a:cubicBezTo>
                <a:cubicBezTo>
                  <a:pt x="1932785" y="1778988"/>
                  <a:pt x="1932014" y="1793805"/>
                  <a:pt x="1940011" y="1804087"/>
                </a:cubicBezTo>
                <a:cubicBezTo>
                  <a:pt x="1981405" y="1857309"/>
                  <a:pt x="2014068" y="1878164"/>
                  <a:pt x="2063578" y="1915297"/>
                </a:cubicBezTo>
                <a:cubicBezTo>
                  <a:pt x="2071816" y="1927654"/>
                  <a:pt x="2076695" y="1943091"/>
                  <a:pt x="2088292" y="1952368"/>
                </a:cubicBezTo>
                <a:cubicBezTo>
                  <a:pt x="2098463" y="1960505"/>
                  <a:pt x="2112337" y="1964724"/>
                  <a:pt x="2125362" y="1964724"/>
                </a:cubicBezTo>
                <a:cubicBezTo>
                  <a:pt x="2232533" y="1964724"/>
                  <a:pt x="2339546" y="1956487"/>
                  <a:pt x="2446638" y="1952368"/>
                </a:cubicBezTo>
                <a:cubicBezTo>
                  <a:pt x="2458995" y="1940011"/>
                  <a:pt x="2474015" y="1929837"/>
                  <a:pt x="2483708" y="1915297"/>
                </a:cubicBezTo>
                <a:cubicBezTo>
                  <a:pt x="2490933" y="1904459"/>
                  <a:pt x="2487928" y="1888398"/>
                  <a:pt x="2496065" y="1878227"/>
                </a:cubicBezTo>
                <a:cubicBezTo>
                  <a:pt x="2505342" y="1866631"/>
                  <a:pt x="2520778" y="1861752"/>
                  <a:pt x="2533135" y="1853514"/>
                </a:cubicBezTo>
                <a:cubicBezTo>
                  <a:pt x="2560788" y="1715252"/>
                  <a:pt x="2521852" y="1863722"/>
                  <a:pt x="2582562" y="1742303"/>
                </a:cubicBezTo>
                <a:cubicBezTo>
                  <a:pt x="2590157" y="1727113"/>
                  <a:pt x="2587324" y="1708066"/>
                  <a:pt x="2594919" y="1692876"/>
                </a:cubicBezTo>
                <a:cubicBezTo>
                  <a:pt x="2608202" y="1666310"/>
                  <a:pt x="2627870" y="1643449"/>
                  <a:pt x="2644346" y="1618735"/>
                </a:cubicBezTo>
                <a:cubicBezTo>
                  <a:pt x="2652584" y="1606378"/>
                  <a:pt x="2662419" y="1594948"/>
                  <a:pt x="2669060" y="1581665"/>
                </a:cubicBezTo>
                <a:cubicBezTo>
                  <a:pt x="2700414" y="1518955"/>
                  <a:pt x="2683555" y="1547564"/>
                  <a:pt x="2718487" y="1495168"/>
                </a:cubicBezTo>
                <a:cubicBezTo>
                  <a:pt x="2722606" y="1482811"/>
                  <a:pt x="2729122" y="1471008"/>
                  <a:pt x="2730843" y="1458097"/>
                </a:cubicBezTo>
                <a:cubicBezTo>
                  <a:pt x="2737398" y="1408934"/>
                  <a:pt x="2730420" y="1357740"/>
                  <a:pt x="2743200" y="1309816"/>
                </a:cubicBezTo>
                <a:cubicBezTo>
                  <a:pt x="2747703" y="1292931"/>
                  <a:pt x="2769083" y="1286171"/>
                  <a:pt x="2780270" y="1272746"/>
                </a:cubicBezTo>
                <a:cubicBezTo>
                  <a:pt x="2789777" y="1261337"/>
                  <a:pt x="2792390" y="1243547"/>
                  <a:pt x="2804984" y="1235676"/>
                </a:cubicBezTo>
                <a:cubicBezTo>
                  <a:pt x="2827075" y="1221869"/>
                  <a:pt x="2879124" y="1210962"/>
                  <a:pt x="2879124" y="1210962"/>
                </a:cubicBezTo>
                <a:cubicBezTo>
                  <a:pt x="2891481" y="1198605"/>
                  <a:pt x="2901022" y="1182562"/>
                  <a:pt x="2916195" y="1173892"/>
                </a:cubicBezTo>
                <a:cubicBezTo>
                  <a:pt x="2925594" y="1168521"/>
                  <a:pt x="3023668" y="1149926"/>
                  <a:pt x="3027405" y="1149179"/>
                </a:cubicBezTo>
                <a:cubicBezTo>
                  <a:pt x="3048000" y="1140941"/>
                  <a:pt x="3067943" y="1130839"/>
                  <a:pt x="3089189" y="1124465"/>
                </a:cubicBezTo>
                <a:cubicBezTo>
                  <a:pt x="3109306" y="1118430"/>
                  <a:pt x="3130598" y="1117202"/>
                  <a:pt x="3150973" y="1112108"/>
                </a:cubicBezTo>
                <a:cubicBezTo>
                  <a:pt x="3163609" y="1108949"/>
                  <a:pt x="3175686" y="1103871"/>
                  <a:pt x="3188043" y="1099752"/>
                </a:cubicBezTo>
                <a:cubicBezTo>
                  <a:pt x="3200400" y="1087395"/>
                  <a:pt x="3215420" y="1077221"/>
                  <a:pt x="3225114" y="1062681"/>
                </a:cubicBezTo>
                <a:cubicBezTo>
                  <a:pt x="3232339" y="1051844"/>
                  <a:pt x="3229333" y="1035782"/>
                  <a:pt x="3237470" y="1025611"/>
                </a:cubicBezTo>
                <a:cubicBezTo>
                  <a:pt x="3246747" y="1014014"/>
                  <a:pt x="3262184" y="1009135"/>
                  <a:pt x="3274541" y="1000897"/>
                </a:cubicBezTo>
                <a:cubicBezTo>
                  <a:pt x="3282779" y="988540"/>
                  <a:pt x="3289747" y="975236"/>
                  <a:pt x="3299254" y="963827"/>
                </a:cubicBezTo>
                <a:cubicBezTo>
                  <a:pt x="3327939" y="929405"/>
                  <a:pt x="3349389" y="916959"/>
                  <a:pt x="3385751" y="889687"/>
                </a:cubicBezTo>
                <a:cubicBezTo>
                  <a:pt x="3410051" y="853237"/>
                  <a:pt x="3411857" y="845278"/>
                  <a:pt x="3447535" y="815546"/>
                </a:cubicBezTo>
                <a:cubicBezTo>
                  <a:pt x="3458944" y="806039"/>
                  <a:pt x="3472248" y="799071"/>
                  <a:pt x="3484605" y="790833"/>
                </a:cubicBezTo>
                <a:cubicBezTo>
                  <a:pt x="3492843" y="766119"/>
                  <a:pt x="3497669" y="739992"/>
                  <a:pt x="3509319" y="716692"/>
                </a:cubicBezTo>
                <a:cubicBezTo>
                  <a:pt x="3517557" y="700216"/>
                  <a:pt x="3527191" y="684368"/>
                  <a:pt x="3534032" y="667265"/>
                </a:cubicBezTo>
                <a:cubicBezTo>
                  <a:pt x="3543707" y="643078"/>
                  <a:pt x="3550508" y="617838"/>
                  <a:pt x="3558746" y="593124"/>
                </a:cubicBezTo>
                <a:cubicBezTo>
                  <a:pt x="3566984" y="568411"/>
                  <a:pt x="3578351" y="544528"/>
                  <a:pt x="3583460" y="518984"/>
                </a:cubicBezTo>
                <a:cubicBezTo>
                  <a:pt x="3586816" y="502201"/>
                  <a:pt x="3600692" y="427721"/>
                  <a:pt x="3608173" y="407773"/>
                </a:cubicBezTo>
                <a:cubicBezTo>
                  <a:pt x="3614641" y="390525"/>
                  <a:pt x="3624649" y="374822"/>
                  <a:pt x="3632887" y="358346"/>
                </a:cubicBezTo>
                <a:cubicBezTo>
                  <a:pt x="3661838" y="242539"/>
                  <a:pt x="3633583" y="283509"/>
                  <a:pt x="3694670" y="222422"/>
                </a:cubicBezTo>
                <a:cubicBezTo>
                  <a:pt x="3696318" y="215831"/>
                  <a:pt x="3712293" y="146560"/>
                  <a:pt x="3719384" y="135924"/>
                </a:cubicBezTo>
                <a:cubicBezTo>
                  <a:pt x="3729077" y="121384"/>
                  <a:pt x="3743029" y="110041"/>
                  <a:pt x="3756454" y="98854"/>
                </a:cubicBezTo>
                <a:cubicBezTo>
                  <a:pt x="3776007" y="82560"/>
                  <a:pt x="3820979" y="57667"/>
                  <a:pt x="3842951" y="49427"/>
                </a:cubicBezTo>
                <a:cubicBezTo>
                  <a:pt x="3858852" y="43464"/>
                  <a:pt x="3876049" y="41735"/>
                  <a:pt x="3892378" y="37070"/>
                </a:cubicBezTo>
                <a:cubicBezTo>
                  <a:pt x="3904902" y="33492"/>
                  <a:pt x="3916813" y="27873"/>
                  <a:pt x="3929449" y="24714"/>
                </a:cubicBezTo>
                <a:cubicBezTo>
                  <a:pt x="3966290" y="15504"/>
                  <a:pt x="4003590" y="8238"/>
                  <a:pt x="4040660" y="0"/>
                </a:cubicBezTo>
                <a:cubicBezTo>
                  <a:pt x="4151871" y="4119"/>
                  <a:pt x="4263252" y="4954"/>
                  <a:pt x="4374292" y="12357"/>
                </a:cubicBezTo>
                <a:cubicBezTo>
                  <a:pt x="4387288" y="13223"/>
                  <a:pt x="4400524" y="17489"/>
                  <a:pt x="4411362" y="24714"/>
                </a:cubicBezTo>
                <a:cubicBezTo>
                  <a:pt x="4425902" y="34407"/>
                  <a:pt x="4439050" y="47041"/>
                  <a:pt x="4448432" y="61784"/>
                </a:cubicBezTo>
                <a:cubicBezTo>
                  <a:pt x="4468211" y="92865"/>
                  <a:pt x="4497860" y="160638"/>
                  <a:pt x="4497860" y="160638"/>
                </a:cubicBezTo>
                <a:cubicBezTo>
                  <a:pt x="4493741" y="247135"/>
                  <a:pt x="4492694" y="333834"/>
                  <a:pt x="4485503" y="420130"/>
                </a:cubicBezTo>
                <a:cubicBezTo>
                  <a:pt x="4484421" y="433110"/>
                  <a:pt x="4476305" y="444564"/>
                  <a:pt x="4473146" y="457200"/>
                </a:cubicBezTo>
                <a:cubicBezTo>
                  <a:pt x="4460009" y="509747"/>
                  <a:pt x="4467697" y="524142"/>
                  <a:pt x="4436076" y="568411"/>
                </a:cubicBezTo>
                <a:cubicBezTo>
                  <a:pt x="4425919" y="582631"/>
                  <a:pt x="4411362" y="593124"/>
                  <a:pt x="4399005" y="605481"/>
                </a:cubicBezTo>
                <a:cubicBezTo>
                  <a:pt x="4394886" y="617838"/>
                  <a:pt x="4392474" y="630902"/>
                  <a:pt x="4386649" y="642552"/>
                </a:cubicBezTo>
                <a:cubicBezTo>
                  <a:pt x="4372764" y="670322"/>
                  <a:pt x="4348287" y="697173"/>
                  <a:pt x="4324865" y="716692"/>
                </a:cubicBezTo>
                <a:cubicBezTo>
                  <a:pt x="4313456" y="726199"/>
                  <a:pt x="4300152" y="733168"/>
                  <a:pt x="4287795" y="741406"/>
                </a:cubicBezTo>
                <a:cubicBezTo>
                  <a:pt x="4271319" y="766119"/>
                  <a:pt x="4251651" y="788980"/>
                  <a:pt x="4238368" y="815546"/>
                </a:cubicBezTo>
                <a:lnTo>
                  <a:pt x="4188941" y="914400"/>
                </a:lnTo>
                <a:cubicBezTo>
                  <a:pt x="4180703" y="930876"/>
                  <a:pt x="4179554" y="953609"/>
                  <a:pt x="4164227" y="963827"/>
                </a:cubicBezTo>
                <a:lnTo>
                  <a:pt x="4127157" y="988541"/>
                </a:lnTo>
                <a:cubicBezTo>
                  <a:pt x="4123038" y="1000898"/>
                  <a:pt x="4119931" y="1013639"/>
                  <a:pt x="4114800" y="1025611"/>
                </a:cubicBezTo>
                <a:cubicBezTo>
                  <a:pt x="4107544" y="1042542"/>
                  <a:pt x="4096555" y="1057791"/>
                  <a:pt x="4090087" y="1075038"/>
                </a:cubicBezTo>
                <a:cubicBezTo>
                  <a:pt x="4055384" y="1167579"/>
                  <a:pt x="4108960" y="1082824"/>
                  <a:pt x="4040660" y="1173892"/>
                </a:cubicBezTo>
                <a:cubicBezTo>
                  <a:pt x="4036541" y="1190368"/>
                  <a:pt x="4026766" y="1206406"/>
                  <a:pt x="4028303" y="1223319"/>
                </a:cubicBezTo>
                <a:cubicBezTo>
                  <a:pt x="4031018" y="1253182"/>
                  <a:pt x="4044400" y="1281095"/>
                  <a:pt x="4053016" y="1309816"/>
                </a:cubicBezTo>
                <a:cubicBezTo>
                  <a:pt x="4056759" y="1322292"/>
                  <a:pt x="4058148" y="1336049"/>
                  <a:pt x="4065373" y="1346887"/>
                </a:cubicBezTo>
                <a:cubicBezTo>
                  <a:pt x="4075066" y="1361427"/>
                  <a:pt x="4090086" y="1371600"/>
                  <a:pt x="4102443" y="1383957"/>
                </a:cubicBezTo>
                <a:cubicBezTo>
                  <a:pt x="4089752" y="1548954"/>
                  <a:pt x="4082424" y="1532722"/>
                  <a:pt x="4102443" y="1692876"/>
                </a:cubicBezTo>
                <a:cubicBezTo>
                  <a:pt x="4105028" y="1713556"/>
                  <a:pt x="4122650" y="1777677"/>
                  <a:pt x="4139514" y="1791730"/>
                </a:cubicBezTo>
                <a:cubicBezTo>
                  <a:pt x="4152561" y="1802602"/>
                  <a:pt x="4172465" y="1799968"/>
                  <a:pt x="4188941" y="1804087"/>
                </a:cubicBezTo>
                <a:cubicBezTo>
                  <a:pt x="4201298" y="1812325"/>
                  <a:pt x="4212728" y="1822159"/>
                  <a:pt x="4226011" y="1828800"/>
                </a:cubicBezTo>
                <a:cubicBezTo>
                  <a:pt x="4237661" y="1834625"/>
                  <a:pt x="4250057" y="1841360"/>
                  <a:pt x="4263081" y="1841157"/>
                </a:cubicBezTo>
                <a:cubicBezTo>
                  <a:pt x="4514439" y="1837229"/>
                  <a:pt x="4765589" y="1824681"/>
                  <a:pt x="5016843" y="1816443"/>
                </a:cubicBezTo>
                <a:cubicBezTo>
                  <a:pt x="5053669" y="1813374"/>
                  <a:pt x="5185114" y="1806499"/>
                  <a:pt x="5239265" y="1791730"/>
                </a:cubicBezTo>
                <a:cubicBezTo>
                  <a:pt x="5260665" y="1785894"/>
                  <a:pt x="5280006" y="1774030"/>
                  <a:pt x="5301049" y="1767016"/>
                </a:cubicBezTo>
                <a:cubicBezTo>
                  <a:pt x="5317160" y="1761646"/>
                  <a:pt x="5334147" y="1759325"/>
                  <a:pt x="5350476" y="1754660"/>
                </a:cubicBezTo>
                <a:cubicBezTo>
                  <a:pt x="5501616" y="1711478"/>
                  <a:pt x="5239290" y="1783483"/>
                  <a:pt x="5436973" y="1717589"/>
                </a:cubicBezTo>
                <a:cubicBezTo>
                  <a:pt x="5469195" y="1706848"/>
                  <a:pt x="5535827" y="1692876"/>
                  <a:pt x="5535827" y="1692876"/>
                </a:cubicBezTo>
                <a:cubicBezTo>
                  <a:pt x="5566188" y="1670105"/>
                  <a:pt x="5613351" y="1638374"/>
                  <a:pt x="5634681" y="1606379"/>
                </a:cubicBezTo>
                <a:cubicBezTo>
                  <a:pt x="5646985" y="1587923"/>
                  <a:pt x="5649475" y="1564434"/>
                  <a:pt x="5659395" y="1544595"/>
                </a:cubicBezTo>
                <a:cubicBezTo>
                  <a:pt x="5666037" y="1531312"/>
                  <a:pt x="5675870" y="1519881"/>
                  <a:pt x="5684108" y="1507524"/>
                </a:cubicBezTo>
                <a:cubicBezTo>
                  <a:pt x="5685268" y="1498246"/>
                  <a:pt x="5695214" y="1386458"/>
                  <a:pt x="5708822" y="1359243"/>
                </a:cubicBezTo>
                <a:cubicBezTo>
                  <a:pt x="5726200" y="1324488"/>
                  <a:pt x="5738273" y="1281943"/>
                  <a:pt x="5770605" y="1260389"/>
                </a:cubicBezTo>
                <a:cubicBezTo>
                  <a:pt x="5782962" y="1252151"/>
                  <a:pt x="5796637" y="1245611"/>
                  <a:pt x="5807676" y="1235676"/>
                </a:cubicBezTo>
                <a:cubicBezTo>
                  <a:pt x="5923504" y="1131432"/>
                  <a:pt x="5846731" y="1158667"/>
                  <a:pt x="5955957" y="1136822"/>
                </a:cubicBezTo>
                <a:cubicBezTo>
                  <a:pt x="6063049" y="1145060"/>
                  <a:pt x="6172382" y="1138235"/>
                  <a:pt x="6277232" y="1161535"/>
                </a:cubicBezTo>
                <a:cubicBezTo>
                  <a:pt x="6293810" y="1165219"/>
                  <a:pt x="6281163" y="1196217"/>
                  <a:pt x="6289589" y="1210962"/>
                </a:cubicBezTo>
                <a:cubicBezTo>
                  <a:pt x="6298259" y="1226135"/>
                  <a:pt x="6314303" y="1235676"/>
                  <a:pt x="6326660" y="1248033"/>
                </a:cubicBezTo>
                <a:cubicBezTo>
                  <a:pt x="6335094" y="1273337"/>
                  <a:pt x="6341617" y="1303746"/>
                  <a:pt x="6363730" y="1322173"/>
                </a:cubicBezTo>
                <a:cubicBezTo>
                  <a:pt x="6377881" y="1333965"/>
                  <a:pt x="6396681" y="1338649"/>
                  <a:pt x="6413157" y="1346887"/>
                </a:cubicBezTo>
                <a:cubicBezTo>
                  <a:pt x="6529072" y="1317908"/>
                  <a:pt x="6386944" y="1358537"/>
                  <a:pt x="6524368" y="1297460"/>
                </a:cubicBezTo>
                <a:cubicBezTo>
                  <a:pt x="6539887" y="1290563"/>
                  <a:pt x="6557319" y="1289222"/>
                  <a:pt x="6573795" y="1285103"/>
                </a:cubicBezTo>
                <a:cubicBezTo>
                  <a:pt x="6594910" y="1271026"/>
                  <a:pt x="6656250" y="1229282"/>
                  <a:pt x="6672649" y="1223319"/>
                </a:cubicBezTo>
                <a:cubicBezTo>
                  <a:pt x="6696195" y="1214757"/>
                  <a:pt x="6722076" y="1215081"/>
                  <a:pt x="6746789" y="1210962"/>
                </a:cubicBezTo>
                <a:cubicBezTo>
                  <a:pt x="6855815" y="1218231"/>
                  <a:pt x="7083530" y="1151680"/>
                  <a:pt x="7166919" y="1285103"/>
                </a:cubicBezTo>
                <a:cubicBezTo>
                  <a:pt x="7175920" y="1299504"/>
                  <a:pt x="7175157" y="1318054"/>
                  <a:pt x="7179276" y="1334530"/>
                </a:cubicBezTo>
                <a:cubicBezTo>
                  <a:pt x="7171038" y="1408671"/>
                  <a:pt x="7165112" y="1483105"/>
                  <a:pt x="7154562" y="1556952"/>
                </a:cubicBezTo>
                <a:cubicBezTo>
                  <a:pt x="7152720" y="1569846"/>
                  <a:pt x="7148442" y="1582587"/>
                  <a:pt x="7142205" y="1594022"/>
                </a:cubicBezTo>
                <a:cubicBezTo>
                  <a:pt x="7123598" y="1628135"/>
                  <a:pt x="7112754" y="1671322"/>
                  <a:pt x="7080422" y="1692876"/>
                </a:cubicBezTo>
                <a:cubicBezTo>
                  <a:pt x="6959963" y="1773178"/>
                  <a:pt x="7147106" y="1647431"/>
                  <a:pt x="6993924" y="1754660"/>
                </a:cubicBezTo>
                <a:cubicBezTo>
                  <a:pt x="6969591" y="1771693"/>
                  <a:pt x="6944497" y="1787611"/>
                  <a:pt x="6919784" y="1804087"/>
                </a:cubicBezTo>
                <a:cubicBezTo>
                  <a:pt x="6907427" y="1812325"/>
                  <a:pt x="6896503" y="1823284"/>
                  <a:pt x="6882714" y="1828800"/>
                </a:cubicBezTo>
                <a:cubicBezTo>
                  <a:pt x="6862119" y="1837038"/>
                  <a:pt x="6840769" y="1843594"/>
                  <a:pt x="6820930" y="1853514"/>
                </a:cubicBezTo>
                <a:cubicBezTo>
                  <a:pt x="6777235" y="1875362"/>
                  <a:pt x="6785047" y="1882504"/>
                  <a:pt x="6746789" y="1915297"/>
                </a:cubicBezTo>
                <a:cubicBezTo>
                  <a:pt x="6731152" y="1928700"/>
                  <a:pt x="6713838" y="1940011"/>
                  <a:pt x="6697362" y="1952368"/>
                </a:cubicBezTo>
                <a:cubicBezTo>
                  <a:pt x="6667953" y="2040597"/>
                  <a:pt x="6694324" y="2012058"/>
                  <a:pt x="6635578" y="2051222"/>
                </a:cubicBezTo>
                <a:cubicBezTo>
                  <a:pt x="6602893" y="2181971"/>
                  <a:pt x="6647270" y="2028003"/>
                  <a:pt x="6598508" y="2137719"/>
                </a:cubicBezTo>
                <a:cubicBezTo>
                  <a:pt x="6587928" y="2161524"/>
                  <a:pt x="6588245" y="2190185"/>
                  <a:pt x="6573795" y="2211860"/>
                </a:cubicBezTo>
                <a:cubicBezTo>
                  <a:pt x="6565557" y="2224217"/>
                  <a:pt x="6555723" y="2235647"/>
                  <a:pt x="6549081" y="2248930"/>
                </a:cubicBezTo>
                <a:cubicBezTo>
                  <a:pt x="6530584" y="2285923"/>
                  <a:pt x="6538469" y="2305479"/>
                  <a:pt x="6524368" y="2347784"/>
                </a:cubicBezTo>
                <a:cubicBezTo>
                  <a:pt x="6518543" y="2365259"/>
                  <a:pt x="6507892" y="2380735"/>
                  <a:pt x="6499654" y="2397211"/>
                </a:cubicBezTo>
                <a:cubicBezTo>
                  <a:pt x="6494955" y="2420704"/>
                  <a:pt x="6487605" y="2470738"/>
                  <a:pt x="6474941" y="2496065"/>
                </a:cubicBezTo>
                <a:cubicBezTo>
                  <a:pt x="6468299" y="2509348"/>
                  <a:pt x="6457595" y="2520241"/>
                  <a:pt x="6450227" y="2533135"/>
                </a:cubicBezTo>
                <a:cubicBezTo>
                  <a:pt x="6406854" y="2609037"/>
                  <a:pt x="6448828" y="2559248"/>
                  <a:pt x="6388443" y="2619633"/>
                </a:cubicBezTo>
                <a:cubicBezTo>
                  <a:pt x="6380205" y="2644346"/>
                  <a:pt x="6360853" y="2667882"/>
                  <a:pt x="6363730" y="2693773"/>
                </a:cubicBezTo>
                <a:cubicBezTo>
                  <a:pt x="6367849" y="2730843"/>
                  <a:pt x="6364292" y="2769600"/>
                  <a:pt x="6376087" y="2804984"/>
                </a:cubicBezTo>
                <a:cubicBezTo>
                  <a:pt x="6385480" y="2833162"/>
                  <a:pt x="6409039" y="2854411"/>
                  <a:pt x="6425514" y="2879124"/>
                </a:cubicBezTo>
                <a:cubicBezTo>
                  <a:pt x="6425517" y="2879128"/>
                  <a:pt x="6474937" y="2953262"/>
                  <a:pt x="6474941" y="2953265"/>
                </a:cubicBezTo>
                <a:cubicBezTo>
                  <a:pt x="6491417" y="2965622"/>
                  <a:pt x="6506487" y="2980117"/>
                  <a:pt x="6524368" y="2990335"/>
                </a:cubicBezTo>
                <a:cubicBezTo>
                  <a:pt x="6535677" y="2996797"/>
                  <a:pt x="6549081" y="2998573"/>
                  <a:pt x="6561438" y="3002692"/>
                </a:cubicBezTo>
                <a:cubicBezTo>
                  <a:pt x="6693723" y="2992109"/>
                  <a:pt x="6817357" y="2991051"/>
                  <a:pt x="6944497" y="2965622"/>
                </a:cubicBezTo>
                <a:cubicBezTo>
                  <a:pt x="6961150" y="2962291"/>
                  <a:pt x="6977448" y="2957384"/>
                  <a:pt x="6993924" y="2953265"/>
                </a:cubicBezTo>
                <a:cubicBezTo>
                  <a:pt x="7006281" y="2945027"/>
                  <a:pt x="7017712" y="2935194"/>
                  <a:pt x="7030995" y="2928552"/>
                </a:cubicBezTo>
                <a:cubicBezTo>
                  <a:pt x="7050834" y="2918632"/>
                  <a:pt x="7074729" y="2916730"/>
                  <a:pt x="7092778" y="2903838"/>
                </a:cubicBezTo>
                <a:cubicBezTo>
                  <a:pt x="7104863" y="2895206"/>
                  <a:pt x="7107985" y="2878177"/>
                  <a:pt x="7117492" y="2866768"/>
                </a:cubicBezTo>
                <a:cubicBezTo>
                  <a:pt x="7128679" y="2853343"/>
                  <a:pt x="7142205" y="2842054"/>
                  <a:pt x="7154562" y="2829697"/>
                </a:cubicBezTo>
                <a:cubicBezTo>
                  <a:pt x="7158681" y="2813221"/>
                  <a:pt x="7160956" y="2796171"/>
                  <a:pt x="7166919" y="2780270"/>
                </a:cubicBezTo>
                <a:cubicBezTo>
                  <a:pt x="7187523" y="2725326"/>
                  <a:pt x="7192831" y="2743981"/>
                  <a:pt x="7203989" y="2693773"/>
                </a:cubicBezTo>
                <a:cubicBezTo>
                  <a:pt x="7224850" y="2599902"/>
                  <a:pt x="7222107" y="2504333"/>
                  <a:pt x="7241060" y="2409568"/>
                </a:cubicBezTo>
                <a:cubicBezTo>
                  <a:pt x="7249298" y="2368376"/>
                  <a:pt x="7278128" y="2372499"/>
                  <a:pt x="7302843" y="2347784"/>
                </a:cubicBezTo>
                <a:cubicBezTo>
                  <a:pt x="7317406" y="2333221"/>
                  <a:pt x="7325351" y="2312920"/>
                  <a:pt x="7339914" y="2298357"/>
                </a:cubicBezTo>
                <a:cubicBezTo>
                  <a:pt x="7381923" y="2256349"/>
                  <a:pt x="7386682" y="2261952"/>
                  <a:pt x="7438768" y="2248930"/>
                </a:cubicBezTo>
                <a:cubicBezTo>
                  <a:pt x="7451125" y="2240692"/>
                  <a:pt x="7460995" y="2224695"/>
                  <a:pt x="7475838" y="2224216"/>
                </a:cubicBezTo>
                <a:cubicBezTo>
                  <a:pt x="7591181" y="2220495"/>
                  <a:pt x="7706663" y="2229143"/>
                  <a:pt x="7821827" y="2236573"/>
                </a:cubicBezTo>
                <a:cubicBezTo>
                  <a:pt x="7834825" y="2237412"/>
                  <a:pt x="7846373" y="2245352"/>
                  <a:pt x="7858897" y="2248930"/>
                </a:cubicBezTo>
                <a:cubicBezTo>
                  <a:pt x="7875226" y="2253596"/>
                  <a:pt x="7891848" y="2257168"/>
                  <a:pt x="7908324" y="2261287"/>
                </a:cubicBezTo>
                <a:cubicBezTo>
                  <a:pt x="7920681" y="2273644"/>
                  <a:pt x="7931970" y="2287170"/>
                  <a:pt x="7945395" y="2298357"/>
                </a:cubicBezTo>
                <a:cubicBezTo>
                  <a:pt x="8028188" y="2367349"/>
                  <a:pt x="7938825" y="2254717"/>
                  <a:pt x="8081319" y="2397211"/>
                </a:cubicBezTo>
                <a:cubicBezTo>
                  <a:pt x="8097795" y="2413687"/>
                  <a:pt x="8112106" y="2432658"/>
                  <a:pt x="8130746" y="2446638"/>
                </a:cubicBezTo>
                <a:cubicBezTo>
                  <a:pt x="8145482" y="2457690"/>
                  <a:pt x="8164071" y="2462406"/>
                  <a:pt x="8180173" y="2471352"/>
                </a:cubicBezTo>
                <a:cubicBezTo>
                  <a:pt x="8201168" y="2483016"/>
                  <a:pt x="8220010" y="2498668"/>
                  <a:pt x="8241957" y="2508422"/>
                </a:cubicBezTo>
                <a:cubicBezTo>
                  <a:pt x="8257476" y="2515319"/>
                  <a:pt x="8275273" y="2515409"/>
                  <a:pt x="8291384" y="2520779"/>
                </a:cubicBezTo>
                <a:cubicBezTo>
                  <a:pt x="8312427" y="2527793"/>
                  <a:pt x="8332573" y="2537254"/>
                  <a:pt x="8353168" y="2545492"/>
                </a:cubicBezTo>
                <a:cubicBezTo>
                  <a:pt x="8400713" y="2616811"/>
                  <a:pt x="8349089" y="2555811"/>
                  <a:pt x="8452022" y="2607276"/>
                </a:cubicBezTo>
                <a:lnTo>
                  <a:pt x="8501449" y="2631989"/>
                </a:ln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1" name="ZoneTexte 40"/>
          <p:cNvSpPr txBox="1"/>
          <p:nvPr/>
        </p:nvSpPr>
        <p:spPr>
          <a:xfrm>
            <a:off x="5829300" y="876924"/>
            <a:ext cx="3228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7030A0"/>
                </a:solidFill>
              </a:rPr>
              <a:t>If « </a:t>
            </a:r>
            <a:r>
              <a:rPr lang="fr-CA" b="1" dirty="0" err="1">
                <a:solidFill>
                  <a:srgbClr val="7030A0"/>
                </a:solidFill>
              </a:rPr>
              <a:t>bread</a:t>
            </a:r>
            <a:r>
              <a:rPr lang="fr-CA" b="1" dirty="0">
                <a:solidFill>
                  <a:srgbClr val="7030A0"/>
                </a:solidFill>
              </a:rPr>
              <a:t> » </a:t>
            </a:r>
            <a:r>
              <a:rPr lang="fr-CA" b="1" dirty="0" err="1">
                <a:solidFill>
                  <a:srgbClr val="7030A0"/>
                </a:solidFill>
              </a:rPr>
              <a:t>is</a:t>
            </a:r>
            <a:r>
              <a:rPr lang="fr-CA" b="1" dirty="0">
                <a:solidFill>
                  <a:srgbClr val="7030A0"/>
                </a:solidFill>
              </a:rPr>
              <a:t> </a:t>
            </a:r>
            <a:r>
              <a:rPr lang="fr-CA" b="1" dirty="0" err="1">
                <a:solidFill>
                  <a:srgbClr val="7030A0"/>
                </a:solidFill>
              </a:rPr>
              <a:t>infrequent</a:t>
            </a:r>
            <a:endParaRPr lang="fr-CA" b="1" dirty="0">
              <a:solidFill>
                <a:srgbClr val="7030A0"/>
              </a:solidFill>
            </a:endParaRPr>
          </a:p>
        </p:txBody>
      </p:sp>
      <p:cxnSp>
        <p:nvCxnSpPr>
          <p:cNvPr id="42" name="Connecteur droit avec flèche 41"/>
          <p:cNvCxnSpPr>
            <a:endCxn id="12" idx="7"/>
          </p:cNvCxnSpPr>
          <p:nvPr/>
        </p:nvCxnSpPr>
        <p:spPr>
          <a:xfrm flipH="1">
            <a:off x="4872663" y="1246256"/>
            <a:ext cx="1451937" cy="5732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93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B631DFB0-ECFB-4BF3-A86D-42F83B135640}"/>
              </a:ext>
            </a:extLst>
          </p:cNvPr>
          <p:cNvSpPr/>
          <p:nvPr/>
        </p:nvSpPr>
        <p:spPr>
          <a:xfrm>
            <a:off x="-76200" y="0"/>
            <a:ext cx="92202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55" t="26607" r="41367" b="12679"/>
          <a:stretch/>
        </p:blipFill>
        <p:spPr bwMode="auto">
          <a:xfrm>
            <a:off x="865865" y="922592"/>
            <a:ext cx="7485990" cy="570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>
            <p:custDataLst>
              <p:tags r:id="rId2"/>
            </p:custDataLst>
          </p:nvPr>
        </p:nvSpPr>
        <p:spPr>
          <a:xfrm>
            <a:off x="152399" y="1200090"/>
            <a:ext cx="88391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0070C0"/>
                </a:solidFill>
              </a:rPr>
              <a:t>minsup =2</a:t>
            </a:r>
            <a:endParaRPr lang="fr-CA" sz="2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4287296" y="6096000"/>
            <a:ext cx="6858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lpboc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286000" y="1752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1" name="Ellipse 10"/>
          <p:cNvSpPr/>
          <p:nvPr/>
        </p:nvSpPr>
        <p:spPr>
          <a:xfrm>
            <a:off x="3352800" y="1752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2" name="Ellipse 11"/>
          <p:cNvSpPr/>
          <p:nvPr/>
        </p:nvSpPr>
        <p:spPr>
          <a:xfrm>
            <a:off x="4287296" y="1752600"/>
            <a:ext cx="6858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3" name="Ellipse 12"/>
          <p:cNvSpPr/>
          <p:nvPr/>
        </p:nvSpPr>
        <p:spPr>
          <a:xfrm>
            <a:off x="5341536" y="1752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4" name="Ellipse 13"/>
          <p:cNvSpPr/>
          <p:nvPr/>
        </p:nvSpPr>
        <p:spPr>
          <a:xfrm>
            <a:off x="6400800" y="1752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5" name="Ellipse 14"/>
          <p:cNvSpPr/>
          <p:nvPr/>
        </p:nvSpPr>
        <p:spPr>
          <a:xfrm>
            <a:off x="865865" y="2895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676400" y="289308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lb</a:t>
            </a:r>
          </a:p>
        </p:txBody>
      </p:sp>
      <p:sp>
        <p:nvSpPr>
          <p:cNvPr id="17" name="Ellipse 16"/>
          <p:cNvSpPr/>
          <p:nvPr/>
        </p:nvSpPr>
        <p:spPr>
          <a:xfrm>
            <a:off x="2438400" y="2893088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3200400" y="2893088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3944396" y="2893088"/>
            <a:ext cx="6858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pb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4664110" y="2895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po</a:t>
            </a:r>
          </a:p>
        </p:txBody>
      </p:sp>
      <p:sp>
        <p:nvSpPr>
          <p:cNvPr id="21" name="Ellipse 20"/>
          <p:cNvSpPr/>
          <p:nvPr/>
        </p:nvSpPr>
        <p:spPr>
          <a:xfrm>
            <a:off x="5486400" y="2895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22" name="Ellipse 21"/>
          <p:cNvSpPr/>
          <p:nvPr/>
        </p:nvSpPr>
        <p:spPr>
          <a:xfrm>
            <a:off x="6210718" y="2895600"/>
            <a:ext cx="6858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bo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7010400" y="2895600"/>
            <a:ext cx="6858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bc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7772400" y="2895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oc</a:t>
            </a:r>
          </a:p>
        </p:txBody>
      </p:sp>
      <p:sp>
        <p:nvSpPr>
          <p:cNvPr id="25" name="Ellipse 24"/>
          <p:cNvSpPr/>
          <p:nvPr/>
        </p:nvSpPr>
        <p:spPr>
          <a:xfrm>
            <a:off x="865865" y="4038600"/>
            <a:ext cx="6858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lpb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1662165" y="4038600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2438400" y="4038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3200400" y="4038600"/>
            <a:ext cx="6858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lbo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3986265" y="4038600"/>
            <a:ext cx="6858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lbc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4722306" y="403860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loc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5524918" y="4038600"/>
            <a:ext cx="6858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pbo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6243375" y="4031064"/>
            <a:ext cx="6858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pbc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7010400" y="4031064"/>
            <a:ext cx="685800" cy="457200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poc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7772400" y="4031064"/>
            <a:ext cx="6858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>
                <a:solidFill>
                  <a:schemeClr val="tx1"/>
                </a:solidFill>
              </a:rPr>
              <a:t>boc</a:t>
            </a:r>
          </a:p>
        </p:txBody>
      </p:sp>
      <p:sp>
        <p:nvSpPr>
          <p:cNvPr id="35" name="Ellipse 34"/>
          <p:cNvSpPr/>
          <p:nvPr/>
        </p:nvSpPr>
        <p:spPr>
          <a:xfrm>
            <a:off x="2286000" y="5223358"/>
            <a:ext cx="6858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lpbo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3282880" y="5229220"/>
            <a:ext cx="6858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lpbc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4296105" y="5229220"/>
            <a:ext cx="6858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lpoc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5333162" y="5223358"/>
            <a:ext cx="6858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lboc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6324600" y="5229220"/>
            <a:ext cx="685800" cy="4572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36000" bIns="0" rtlCol="0" anchor="ctr"/>
          <a:lstStyle/>
          <a:p>
            <a:pPr algn="ctr"/>
            <a:r>
              <a:rPr lang="fr-CA" sz="1400" dirty="0" err="1">
                <a:solidFill>
                  <a:schemeClr val="tx1"/>
                </a:solidFill>
              </a:rPr>
              <a:t>pboc</a:t>
            </a:r>
            <a:endParaRPr lang="fr-CA" sz="1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Ellipse 39"/>
              <p:cNvSpPr/>
              <p:nvPr/>
            </p:nvSpPr>
            <p:spPr>
              <a:xfrm>
                <a:off x="4296105" y="1052826"/>
                <a:ext cx="685800" cy="457200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3600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400" b="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fr-CA" sz="1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∅</m:t>
                      </m:r>
                    </m:oMath>
                  </m:oMathPara>
                </a14:m>
                <a:endParaRPr lang="fr-CA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Ellips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105" y="1052826"/>
                <a:ext cx="685800" cy="457200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rme libre 4"/>
          <p:cNvSpPr/>
          <p:nvPr/>
        </p:nvSpPr>
        <p:spPr>
          <a:xfrm>
            <a:off x="556054" y="1668162"/>
            <a:ext cx="8501449" cy="4250724"/>
          </a:xfrm>
          <a:custGeom>
            <a:avLst/>
            <a:gdLst>
              <a:gd name="connsiteX0" fmla="*/ 1581665 w 8501449"/>
              <a:gd name="connsiteY0" fmla="*/ 4250724 h 4250724"/>
              <a:gd name="connsiteX1" fmla="*/ 1458097 w 8501449"/>
              <a:gd name="connsiteY1" fmla="*/ 4003589 h 4250724"/>
              <a:gd name="connsiteX2" fmla="*/ 1433384 w 8501449"/>
              <a:gd name="connsiteY2" fmla="*/ 3966519 h 4250724"/>
              <a:gd name="connsiteX3" fmla="*/ 1408670 w 8501449"/>
              <a:gd name="connsiteY3" fmla="*/ 3904735 h 4250724"/>
              <a:gd name="connsiteX4" fmla="*/ 1334530 w 8501449"/>
              <a:gd name="connsiteY4" fmla="*/ 3805881 h 4250724"/>
              <a:gd name="connsiteX5" fmla="*/ 1309816 w 8501449"/>
              <a:gd name="connsiteY5" fmla="*/ 3768811 h 4250724"/>
              <a:gd name="connsiteX6" fmla="*/ 1272746 w 8501449"/>
              <a:gd name="connsiteY6" fmla="*/ 3744097 h 4250724"/>
              <a:gd name="connsiteX7" fmla="*/ 1210962 w 8501449"/>
              <a:gd name="connsiteY7" fmla="*/ 3669957 h 4250724"/>
              <a:gd name="connsiteX8" fmla="*/ 1173892 w 8501449"/>
              <a:gd name="connsiteY8" fmla="*/ 3645243 h 4250724"/>
              <a:gd name="connsiteX9" fmla="*/ 1112108 w 8501449"/>
              <a:gd name="connsiteY9" fmla="*/ 3571103 h 4250724"/>
              <a:gd name="connsiteX10" fmla="*/ 1037968 w 8501449"/>
              <a:gd name="connsiteY10" fmla="*/ 3521676 h 4250724"/>
              <a:gd name="connsiteX11" fmla="*/ 914400 w 8501449"/>
              <a:gd name="connsiteY11" fmla="*/ 3398108 h 4250724"/>
              <a:gd name="connsiteX12" fmla="*/ 827903 w 8501449"/>
              <a:gd name="connsiteY12" fmla="*/ 3311611 h 4250724"/>
              <a:gd name="connsiteX13" fmla="*/ 778476 w 8501449"/>
              <a:gd name="connsiteY13" fmla="*/ 3262184 h 4250724"/>
              <a:gd name="connsiteX14" fmla="*/ 729049 w 8501449"/>
              <a:gd name="connsiteY14" fmla="*/ 3188043 h 4250724"/>
              <a:gd name="connsiteX15" fmla="*/ 716692 w 8501449"/>
              <a:gd name="connsiteY15" fmla="*/ 3150973 h 4250724"/>
              <a:gd name="connsiteX16" fmla="*/ 679622 w 8501449"/>
              <a:gd name="connsiteY16" fmla="*/ 3089189 h 4250724"/>
              <a:gd name="connsiteX17" fmla="*/ 654908 w 8501449"/>
              <a:gd name="connsiteY17" fmla="*/ 3052119 h 4250724"/>
              <a:gd name="connsiteX18" fmla="*/ 617838 w 8501449"/>
              <a:gd name="connsiteY18" fmla="*/ 3027406 h 4250724"/>
              <a:gd name="connsiteX19" fmla="*/ 593124 w 8501449"/>
              <a:gd name="connsiteY19" fmla="*/ 2990335 h 4250724"/>
              <a:gd name="connsiteX20" fmla="*/ 518984 w 8501449"/>
              <a:gd name="connsiteY20" fmla="*/ 2953265 h 4250724"/>
              <a:gd name="connsiteX21" fmla="*/ 481914 w 8501449"/>
              <a:gd name="connsiteY21" fmla="*/ 2928552 h 4250724"/>
              <a:gd name="connsiteX22" fmla="*/ 407773 w 8501449"/>
              <a:gd name="connsiteY22" fmla="*/ 2891481 h 4250724"/>
              <a:gd name="connsiteX23" fmla="*/ 358346 w 8501449"/>
              <a:gd name="connsiteY23" fmla="*/ 2854411 h 4250724"/>
              <a:gd name="connsiteX24" fmla="*/ 321276 w 8501449"/>
              <a:gd name="connsiteY24" fmla="*/ 2817341 h 4250724"/>
              <a:gd name="connsiteX25" fmla="*/ 259492 w 8501449"/>
              <a:gd name="connsiteY25" fmla="*/ 2804984 h 4250724"/>
              <a:gd name="connsiteX26" fmla="*/ 185351 w 8501449"/>
              <a:gd name="connsiteY26" fmla="*/ 2743200 h 4250724"/>
              <a:gd name="connsiteX27" fmla="*/ 111211 w 8501449"/>
              <a:gd name="connsiteY27" fmla="*/ 2669060 h 4250724"/>
              <a:gd name="connsiteX28" fmla="*/ 61784 w 8501449"/>
              <a:gd name="connsiteY28" fmla="*/ 2619633 h 4250724"/>
              <a:gd name="connsiteX29" fmla="*/ 0 w 8501449"/>
              <a:gd name="connsiteY29" fmla="*/ 2533135 h 4250724"/>
              <a:gd name="connsiteX30" fmla="*/ 12357 w 8501449"/>
              <a:gd name="connsiteY30" fmla="*/ 2397211 h 4250724"/>
              <a:gd name="connsiteX31" fmla="*/ 74141 w 8501449"/>
              <a:gd name="connsiteY31" fmla="*/ 2335427 h 4250724"/>
              <a:gd name="connsiteX32" fmla="*/ 172995 w 8501449"/>
              <a:gd name="connsiteY32" fmla="*/ 2261287 h 4250724"/>
              <a:gd name="connsiteX33" fmla="*/ 259492 w 8501449"/>
              <a:gd name="connsiteY33" fmla="*/ 2236573 h 4250724"/>
              <a:gd name="connsiteX34" fmla="*/ 308919 w 8501449"/>
              <a:gd name="connsiteY34" fmla="*/ 2211860 h 4250724"/>
              <a:gd name="connsiteX35" fmla="*/ 358346 w 8501449"/>
              <a:gd name="connsiteY35" fmla="*/ 2199503 h 4250724"/>
              <a:gd name="connsiteX36" fmla="*/ 506627 w 8501449"/>
              <a:gd name="connsiteY36" fmla="*/ 2174789 h 4250724"/>
              <a:gd name="connsiteX37" fmla="*/ 667265 w 8501449"/>
              <a:gd name="connsiteY37" fmla="*/ 2187146 h 4250724"/>
              <a:gd name="connsiteX38" fmla="*/ 704335 w 8501449"/>
              <a:gd name="connsiteY38" fmla="*/ 2224216 h 4250724"/>
              <a:gd name="connsiteX39" fmla="*/ 803189 w 8501449"/>
              <a:gd name="connsiteY39" fmla="*/ 2298357 h 4250724"/>
              <a:gd name="connsiteX40" fmla="*/ 877330 w 8501449"/>
              <a:gd name="connsiteY40" fmla="*/ 2347784 h 4250724"/>
              <a:gd name="connsiteX41" fmla="*/ 914400 w 8501449"/>
              <a:gd name="connsiteY41" fmla="*/ 2384854 h 4250724"/>
              <a:gd name="connsiteX42" fmla="*/ 1000897 w 8501449"/>
              <a:gd name="connsiteY42" fmla="*/ 2409568 h 4250724"/>
              <a:gd name="connsiteX43" fmla="*/ 1025611 w 8501449"/>
              <a:gd name="connsiteY43" fmla="*/ 2446638 h 4250724"/>
              <a:gd name="connsiteX44" fmla="*/ 1037968 w 8501449"/>
              <a:gd name="connsiteY44" fmla="*/ 2483708 h 4250724"/>
              <a:gd name="connsiteX45" fmla="*/ 1075038 w 8501449"/>
              <a:gd name="connsiteY45" fmla="*/ 2508422 h 4250724"/>
              <a:gd name="connsiteX46" fmla="*/ 1112108 w 8501449"/>
              <a:gd name="connsiteY46" fmla="*/ 2582562 h 4250724"/>
              <a:gd name="connsiteX47" fmla="*/ 1136822 w 8501449"/>
              <a:gd name="connsiteY47" fmla="*/ 2656703 h 4250724"/>
              <a:gd name="connsiteX48" fmla="*/ 1161535 w 8501449"/>
              <a:gd name="connsiteY48" fmla="*/ 2706130 h 4250724"/>
              <a:gd name="connsiteX49" fmla="*/ 1198605 w 8501449"/>
              <a:gd name="connsiteY49" fmla="*/ 2817341 h 4250724"/>
              <a:gd name="connsiteX50" fmla="*/ 1248032 w 8501449"/>
              <a:gd name="connsiteY50" fmla="*/ 2842054 h 4250724"/>
              <a:gd name="connsiteX51" fmla="*/ 1309816 w 8501449"/>
              <a:gd name="connsiteY51" fmla="*/ 2891481 h 4250724"/>
              <a:gd name="connsiteX52" fmla="*/ 1334530 w 8501449"/>
              <a:gd name="connsiteY52" fmla="*/ 2928552 h 4250724"/>
              <a:gd name="connsiteX53" fmla="*/ 1408670 w 8501449"/>
              <a:gd name="connsiteY53" fmla="*/ 2953265 h 4250724"/>
              <a:gd name="connsiteX54" fmla="*/ 1507524 w 8501449"/>
              <a:gd name="connsiteY54" fmla="*/ 2990335 h 4250724"/>
              <a:gd name="connsiteX55" fmla="*/ 1556951 w 8501449"/>
              <a:gd name="connsiteY55" fmla="*/ 3015049 h 4250724"/>
              <a:gd name="connsiteX56" fmla="*/ 1767016 w 8501449"/>
              <a:gd name="connsiteY56" fmla="*/ 3002692 h 4250724"/>
              <a:gd name="connsiteX57" fmla="*/ 1865870 w 8501449"/>
              <a:gd name="connsiteY57" fmla="*/ 2903838 h 4250724"/>
              <a:gd name="connsiteX58" fmla="*/ 1915297 w 8501449"/>
              <a:gd name="connsiteY58" fmla="*/ 2804984 h 4250724"/>
              <a:gd name="connsiteX59" fmla="*/ 1902941 w 8501449"/>
              <a:gd name="connsiteY59" fmla="*/ 2681416 h 4250724"/>
              <a:gd name="connsiteX60" fmla="*/ 1890584 w 8501449"/>
              <a:gd name="connsiteY60" fmla="*/ 2644346 h 4250724"/>
              <a:gd name="connsiteX61" fmla="*/ 1816443 w 8501449"/>
              <a:gd name="connsiteY61" fmla="*/ 2570206 h 4250724"/>
              <a:gd name="connsiteX62" fmla="*/ 1791730 w 8501449"/>
              <a:gd name="connsiteY62" fmla="*/ 2533135 h 4250724"/>
              <a:gd name="connsiteX63" fmla="*/ 1779373 w 8501449"/>
              <a:gd name="connsiteY63" fmla="*/ 2397211 h 4250724"/>
              <a:gd name="connsiteX64" fmla="*/ 1767016 w 8501449"/>
              <a:gd name="connsiteY64" fmla="*/ 2360141 h 4250724"/>
              <a:gd name="connsiteX65" fmla="*/ 1742303 w 8501449"/>
              <a:gd name="connsiteY65" fmla="*/ 2273643 h 4250724"/>
              <a:gd name="connsiteX66" fmla="*/ 1729946 w 8501449"/>
              <a:gd name="connsiteY66" fmla="*/ 2236573 h 4250724"/>
              <a:gd name="connsiteX67" fmla="*/ 1692876 w 8501449"/>
              <a:gd name="connsiteY67" fmla="*/ 2199503 h 4250724"/>
              <a:gd name="connsiteX68" fmla="*/ 1668162 w 8501449"/>
              <a:gd name="connsiteY68" fmla="*/ 2162433 h 4250724"/>
              <a:gd name="connsiteX69" fmla="*/ 1594022 w 8501449"/>
              <a:gd name="connsiteY69" fmla="*/ 2088292 h 4250724"/>
              <a:gd name="connsiteX70" fmla="*/ 1544595 w 8501449"/>
              <a:gd name="connsiteY70" fmla="*/ 2038865 h 4250724"/>
              <a:gd name="connsiteX71" fmla="*/ 1495168 w 8501449"/>
              <a:gd name="connsiteY71" fmla="*/ 1989438 h 4250724"/>
              <a:gd name="connsiteX72" fmla="*/ 1458097 w 8501449"/>
              <a:gd name="connsiteY72" fmla="*/ 1940011 h 4250724"/>
              <a:gd name="connsiteX73" fmla="*/ 1383957 w 8501449"/>
              <a:gd name="connsiteY73" fmla="*/ 1865870 h 4250724"/>
              <a:gd name="connsiteX74" fmla="*/ 1359243 w 8501449"/>
              <a:gd name="connsiteY74" fmla="*/ 1828800 h 4250724"/>
              <a:gd name="connsiteX75" fmla="*/ 1285103 w 8501449"/>
              <a:gd name="connsiteY75" fmla="*/ 1767016 h 4250724"/>
              <a:gd name="connsiteX76" fmla="*/ 1223319 w 8501449"/>
              <a:gd name="connsiteY76" fmla="*/ 1692876 h 4250724"/>
              <a:gd name="connsiteX77" fmla="*/ 1173892 w 8501449"/>
              <a:gd name="connsiteY77" fmla="*/ 1581665 h 4250724"/>
              <a:gd name="connsiteX78" fmla="*/ 1161535 w 8501449"/>
              <a:gd name="connsiteY78" fmla="*/ 1519881 h 4250724"/>
              <a:gd name="connsiteX79" fmla="*/ 1136822 w 8501449"/>
              <a:gd name="connsiteY79" fmla="*/ 1433384 h 4250724"/>
              <a:gd name="connsiteX80" fmla="*/ 1149178 w 8501449"/>
              <a:gd name="connsiteY80" fmla="*/ 1223319 h 4250724"/>
              <a:gd name="connsiteX81" fmla="*/ 1248032 w 8501449"/>
              <a:gd name="connsiteY81" fmla="*/ 1136822 h 4250724"/>
              <a:gd name="connsiteX82" fmla="*/ 1346887 w 8501449"/>
              <a:gd name="connsiteY82" fmla="*/ 1087395 h 4250724"/>
              <a:gd name="connsiteX83" fmla="*/ 1445741 w 8501449"/>
              <a:gd name="connsiteY83" fmla="*/ 1062681 h 4250724"/>
              <a:gd name="connsiteX84" fmla="*/ 1532238 w 8501449"/>
              <a:gd name="connsiteY84" fmla="*/ 1037968 h 4250724"/>
              <a:gd name="connsiteX85" fmla="*/ 1680519 w 8501449"/>
              <a:gd name="connsiteY85" fmla="*/ 1050324 h 4250724"/>
              <a:gd name="connsiteX86" fmla="*/ 1754660 w 8501449"/>
              <a:gd name="connsiteY86" fmla="*/ 1124465 h 4250724"/>
              <a:gd name="connsiteX87" fmla="*/ 1791730 w 8501449"/>
              <a:gd name="connsiteY87" fmla="*/ 1161535 h 4250724"/>
              <a:gd name="connsiteX88" fmla="*/ 1828800 w 8501449"/>
              <a:gd name="connsiteY88" fmla="*/ 1433384 h 4250724"/>
              <a:gd name="connsiteX89" fmla="*/ 1878227 w 8501449"/>
              <a:gd name="connsiteY89" fmla="*/ 1618735 h 4250724"/>
              <a:gd name="connsiteX90" fmla="*/ 1927654 w 8501449"/>
              <a:gd name="connsiteY90" fmla="*/ 1767016 h 4250724"/>
              <a:gd name="connsiteX91" fmla="*/ 1940011 w 8501449"/>
              <a:gd name="connsiteY91" fmla="*/ 1804087 h 4250724"/>
              <a:gd name="connsiteX92" fmla="*/ 2063578 w 8501449"/>
              <a:gd name="connsiteY92" fmla="*/ 1915297 h 4250724"/>
              <a:gd name="connsiteX93" fmla="*/ 2088292 w 8501449"/>
              <a:gd name="connsiteY93" fmla="*/ 1952368 h 4250724"/>
              <a:gd name="connsiteX94" fmla="*/ 2125362 w 8501449"/>
              <a:gd name="connsiteY94" fmla="*/ 1964724 h 4250724"/>
              <a:gd name="connsiteX95" fmla="*/ 2446638 w 8501449"/>
              <a:gd name="connsiteY95" fmla="*/ 1952368 h 4250724"/>
              <a:gd name="connsiteX96" fmla="*/ 2483708 w 8501449"/>
              <a:gd name="connsiteY96" fmla="*/ 1915297 h 4250724"/>
              <a:gd name="connsiteX97" fmla="*/ 2496065 w 8501449"/>
              <a:gd name="connsiteY97" fmla="*/ 1878227 h 4250724"/>
              <a:gd name="connsiteX98" fmla="*/ 2533135 w 8501449"/>
              <a:gd name="connsiteY98" fmla="*/ 1853514 h 4250724"/>
              <a:gd name="connsiteX99" fmla="*/ 2582562 w 8501449"/>
              <a:gd name="connsiteY99" fmla="*/ 1742303 h 4250724"/>
              <a:gd name="connsiteX100" fmla="*/ 2594919 w 8501449"/>
              <a:gd name="connsiteY100" fmla="*/ 1692876 h 4250724"/>
              <a:gd name="connsiteX101" fmla="*/ 2644346 w 8501449"/>
              <a:gd name="connsiteY101" fmla="*/ 1618735 h 4250724"/>
              <a:gd name="connsiteX102" fmla="*/ 2669060 w 8501449"/>
              <a:gd name="connsiteY102" fmla="*/ 1581665 h 4250724"/>
              <a:gd name="connsiteX103" fmla="*/ 2718487 w 8501449"/>
              <a:gd name="connsiteY103" fmla="*/ 1495168 h 4250724"/>
              <a:gd name="connsiteX104" fmla="*/ 2730843 w 8501449"/>
              <a:gd name="connsiteY104" fmla="*/ 1458097 h 4250724"/>
              <a:gd name="connsiteX105" fmla="*/ 2743200 w 8501449"/>
              <a:gd name="connsiteY105" fmla="*/ 1309816 h 4250724"/>
              <a:gd name="connsiteX106" fmla="*/ 2780270 w 8501449"/>
              <a:gd name="connsiteY106" fmla="*/ 1272746 h 4250724"/>
              <a:gd name="connsiteX107" fmla="*/ 2804984 w 8501449"/>
              <a:gd name="connsiteY107" fmla="*/ 1235676 h 4250724"/>
              <a:gd name="connsiteX108" fmla="*/ 2879124 w 8501449"/>
              <a:gd name="connsiteY108" fmla="*/ 1210962 h 4250724"/>
              <a:gd name="connsiteX109" fmla="*/ 2916195 w 8501449"/>
              <a:gd name="connsiteY109" fmla="*/ 1173892 h 4250724"/>
              <a:gd name="connsiteX110" fmla="*/ 3027405 w 8501449"/>
              <a:gd name="connsiteY110" fmla="*/ 1149179 h 4250724"/>
              <a:gd name="connsiteX111" fmla="*/ 3089189 w 8501449"/>
              <a:gd name="connsiteY111" fmla="*/ 1124465 h 4250724"/>
              <a:gd name="connsiteX112" fmla="*/ 3150973 w 8501449"/>
              <a:gd name="connsiteY112" fmla="*/ 1112108 h 4250724"/>
              <a:gd name="connsiteX113" fmla="*/ 3188043 w 8501449"/>
              <a:gd name="connsiteY113" fmla="*/ 1099752 h 4250724"/>
              <a:gd name="connsiteX114" fmla="*/ 3225114 w 8501449"/>
              <a:gd name="connsiteY114" fmla="*/ 1062681 h 4250724"/>
              <a:gd name="connsiteX115" fmla="*/ 3237470 w 8501449"/>
              <a:gd name="connsiteY115" fmla="*/ 1025611 h 4250724"/>
              <a:gd name="connsiteX116" fmla="*/ 3274541 w 8501449"/>
              <a:gd name="connsiteY116" fmla="*/ 1000897 h 4250724"/>
              <a:gd name="connsiteX117" fmla="*/ 3299254 w 8501449"/>
              <a:gd name="connsiteY117" fmla="*/ 963827 h 4250724"/>
              <a:gd name="connsiteX118" fmla="*/ 3385751 w 8501449"/>
              <a:gd name="connsiteY118" fmla="*/ 889687 h 4250724"/>
              <a:gd name="connsiteX119" fmla="*/ 3447535 w 8501449"/>
              <a:gd name="connsiteY119" fmla="*/ 815546 h 4250724"/>
              <a:gd name="connsiteX120" fmla="*/ 3484605 w 8501449"/>
              <a:gd name="connsiteY120" fmla="*/ 790833 h 4250724"/>
              <a:gd name="connsiteX121" fmla="*/ 3509319 w 8501449"/>
              <a:gd name="connsiteY121" fmla="*/ 716692 h 4250724"/>
              <a:gd name="connsiteX122" fmla="*/ 3534032 w 8501449"/>
              <a:gd name="connsiteY122" fmla="*/ 667265 h 4250724"/>
              <a:gd name="connsiteX123" fmla="*/ 3558746 w 8501449"/>
              <a:gd name="connsiteY123" fmla="*/ 593124 h 4250724"/>
              <a:gd name="connsiteX124" fmla="*/ 3583460 w 8501449"/>
              <a:gd name="connsiteY124" fmla="*/ 518984 h 4250724"/>
              <a:gd name="connsiteX125" fmla="*/ 3608173 w 8501449"/>
              <a:gd name="connsiteY125" fmla="*/ 407773 h 4250724"/>
              <a:gd name="connsiteX126" fmla="*/ 3632887 w 8501449"/>
              <a:gd name="connsiteY126" fmla="*/ 358346 h 4250724"/>
              <a:gd name="connsiteX127" fmla="*/ 3694670 w 8501449"/>
              <a:gd name="connsiteY127" fmla="*/ 222422 h 4250724"/>
              <a:gd name="connsiteX128" fmla="*/ 3719384 w 8501449"/>
              <a:gd name="connsiteY128" fmla="*/ 135924 h 4250724"/>
              <a:gd name="connsiteX129" fmla="*/ 3756454 w 8501449"/>
              <a:gd name="connsiteY129" fmla="*/ 98854 h 4250724"/>
              <a:gd name="connsiteX130" fmla="*/ 3842951 w 8501449"/>
              <a:gd name="connsiteY130" fmla="*/ 49427 h 4250724"/>
              <a:gd name="connsiteX131" fmla="*/ 3892378 w 8501449"/>
              <a:gd name="connsiteY131" fmla="*/ 37070 h 4250724"/>
              <a:gd name="connsiteX132" fmla="*/ 3929449 w 8501449"/>
              <a:gd name="connsiteY132" fmla="*/ 24714 h 4250724"/>
              <a:gd name="connsiteX133" fmla="*/ 4040660 w 8501449"/>
              <a:gd name="connsiteY133" fmla="*/ 0 h 4250724"/>
              <a:gd name="connsiteX134" fmla="*/ 4374292 w 8501449"/>
              <a:gd name="connsiteY134" fmla="*/ 12357 h 4250724"/>
              <a:gd name="connsiteX135" fmla="*/ 4411362 w 8501449"/>
              <a:gd name="connsiteY135" fmla="*/ 24714 h 4250724"/>
              <a:gd name="connsiteX136" fmla="*/ 4448432 w 8501449"/>
              <a:gd name="connsiteY136" fmla="*/ 61784 h 4250724"/>
              <a:gd name="connsiteX137" fmla="*/ 4497860 w 8501449"/>
              <a:gd name="connsiteY137" fmla="*/ 160638 h 4250724"/>
              <a:gd name="connsiteX138" fmla="*/ 4485503 w 8501449"/>
              <a:gd name="connsiteY138" fmla="*/ 420130 h 4250724"/>
              <a:gd name="connsiteX139" fmla="*/ 4473146 w 8501449"/>
              <a:gd name="connsiteY139" fmla="*/ 457200 h 4250724"/>
              <a:gd name="connsiteX140" fmla="*/ 4436076 w 8501449"/>
              <a:gd name="connsiteY140" fmla="*/ 568411 h 4250724"/>
              <a:gd name="connsiteX141" fmla="*/ 4399005 w 8501449"/>
              <a:gd name="connsiteY141" fmla="*/ 605481 h 4250724"/>
              <a:gd name="connsiteX142" fmla="*/ 4386649 w 8501449"/>
              <a:gd name="connsiteY142" fmla="*/ 642552 h 4250724"/>
              <a:gd name="connsiteX143" fmla="*/ 4324865 w 8501449"/>
              <a:gd name="connsiteY143" fmla="*/ 716692 h 4250724"/>
              <a:gd name="connsiteX144" fmla="*/ 4287795 w 8501449"/>
              <a:gd name="connsiteY144" fmla="*/ 741406 h 4250724"/>
              <a:gd name="connsiteX145" fmla="*/ 4238368 w 8501449"/>
              <a:gd name="connsiteY145" fmla="*/ 815546 h 4250724"/>
              <a:gd name="connsiteX146" fmla="*/ 4188941 w 8501449"/>
              <a:gd name="connsiteY146" fmla="*/ 914400 h 4250724"/>
              <a:gd name="connsiteX147" fmla="*/ 4164227 w 8501449"/>
              <a:gd name="connsiteY147" fmla="*/ 963827 h 4250724"/>
              <a:gd name="connsiteX148" fmla="*/ 4127157 w 8501449"/>
              <a:gd name="connsiteY148" fmla="*/ 988541 h 4250724"/>
              <a:gd name="connsiteX149" fmla="*/ 4114800 w 8501449"/>
              <a:gd name="connsiteY149" fmla="*/ 1025611 h 4250724"/>
              <a:gd name="connsiteX150" fmla="*/ 4090087 w 8501449"/>
              <a:gd name="connsiteY150" fmla="*/ 1075038 h 4250724"/>
              <a:gd name="connsiteX151" fmla="*/ 4040660 w 8501449"/>
              <a:gd name="connsiteY151" fmla="*/ 1173892 h 4250724"/>
              <a:gd name="connsiteX152" fmla="*/ 4028303 w 8501449"/>
              <a:gd name="connsiteY152" fmla="*/ 1223319 h 4250724"/>
              <a:gd name="connsiteX153" fmla="*/ 4053016 w 8501449"/>
              <a:gd name="connsiteY153" fmla="*/ 1309816 h 4250724"/>
              <a:gd name="connsiteX154" fmla="*/ 4065373 w 8501449"/>
              <a:gd name="connsiteY154" fmla="*/ 1346887 h 4250724"/>
              <a:gd name="connsiteX155" fmla="*/ 4102443 w 8501449"/>
              <a:gd name="connsiteY155" fmla="*/ 1383957 h 4250724"/>
              <a:gd name="connsiteX156" fmla="*/ 4102443 w 8501449"/>
              <a:gd name="connsiteY156" fmla="*/ 1692876 h 4250724"/>
              <a:gd name="connsiteX157" fmla="*/ 4139514 w 8501449"/>
              <a:gd name="connsiteY157" fmla="*/ 1791730 h 4250724"/>
              <a:gd name="connsiteX158" fmla="*/ 4188941 w 8501449"/>
              <a:gd name="connsiteY158" fmla="*/ 1804087 h 4250724"/>
              <a:gd name="connsiteX159" fmla="*/ 4226011 w 8501449"/>
              <a:gd name="connsiteY159" fmla="*/ 1828800 h 4250724"/>
              <a:gd name="connsiteX160" fmla="*/ 4263081 w 8501449"/>
              <a:gd name="connsiteY160" fmla="*/ 1841157 h 4250724"/>
              <a:gd name="connsiteX161" fmla="*/ 5016843 w 8501449"/>
              <a:gd name="connsiteY161" fmla="*/ 1816443 h 4250724"/>
              <a:gd name="connsiteX162" fmla="*/ 5239265 w 8501449"/>
              <a:gd name="connsiteY162" fmla="*/ 1791730 h 4250724"/>
              <a:gd name="connsiteX163" fmla="*/ 5301049 w 8501449"/>
              <a:gd name="connsiteY163" fmla="*/ 1767016 h 4250724"/>
              <a:gd name="connsiteX164" fmla="*/ 5350476 w 8501449"/>
              <a:gd name="connsiteY164" fmla="*/ 1754660 h 4250724"/>
              <a:gd name="connsiteX165" fmla="*/ 5436973 w 8501449"/>
              <a:gd name="connsiteY165" fmla="*/ 1717589 h 4250724"/>
              <a:gd name="connsiteX166" fmla="*/ 5535827 w 8501449"/>
              <a:gd name="connsiteY166" fmla="*/ 1692876 h 4250724"/>
              <a:gd name="connsiteX167" fmla="*/ 5634681 w 8501449"/>
              <a:gd name="connsiteY167" fmla="*/ 1606379 h 4250724"/>
              <a:gd name="connsiteX168" fmla="*/ 5659395 w 8501449"/>
              <a:gd name="connsiteY168" fmla="*/ 1544595 h 4250724"/>
              <a:gd name="connsiteX169" fmla="*/ 5684108 w 8501449"/>
              <a:gd name="connsiteY169" fmla="*/ 1507524 h 4250724"/>
              <a:gd name="connsiteX170" fmla="*/ 5708822 w 8501449"/>
              <a:gd name="connsiteY170" fmla="*/ 1359243 h 4250724"/>
              <a:gd name="connsiteX171" fmla="*/ 5770605 w 8501449"/>
              <a:gd name="connsiteY171" fmla="*/ 1260389 h 4250724"/>
              <a:gd name="connsiteX172" fmla="*/ 5807676 w 8501449"/>
              <a:gd name="connsiteY172" fmla="*/ 1235676 h 4250724"/>
              <a:gd name="connsiteX173" fmla="*/ 5955957 w 8501449"/>
              <a:gd name="connsiteY173" fmla="*/ 1136822 h 4250724"/>
              <a:gd name="connsiteX174" fmla="*/ 6277232 w 8501449"/>
              <a:gd name="connsiteY174" fmla="*/ 1161535 h 4250724"/>
              <a:gd name="connsiteX175" fmla="*/ 6289589 w 8501449"/>
              <a:gd name="connsiteY175" fmla="*/ 1210962 h 4250724"/>
              <a:gd name="connsiteX176" fmla="*/ 6326660 w 8501449"/>
              <a:gd name="connsiteY176" fmla="*/ 1248033 h 4250724"/>
              <a:gd name="connsiteX177" fmla="*/ 6363730 w 8501449"/>
              <a:gd name="connsiteY177" fmla="*/ 1322173 h 4250724"/>
              <a:gd name="connsiteX178" fmla="*/ 6413157 w 8501449"/>
              <a:gd name="connsiteY178" fmla="*/ 1346887 h 4250724"/>
              <a:gd name="connsiteX179" fmla="*/ 6524368 w 8501449"/>
              <a:gd name="connsiteY179" fmla="*/ 1297460 h 4250724"/>
              <a:gd name="connsiteX180" fmla="*/ 6573795 w 8501449"/>
              <a:gd name="connsiteY180" fmla="*/ 1285103 h 4250724"/>
              <a:gd name="connsiteX181" fmla="*/ 6672649 w 8501449"/>
              <a:gd name="connsiteY181" fmla="*/ 1223319 h 4250724"/>
              <a:gd name="connsiteX182" fmla="*/ 6746789 w 8501449"/>
              <a:gd name="connsiteY182" fmla="*/ 1210962 h 4250724"/>
              <a:gd name="connsiteX183" fmla="*/ 7166919 w 8501449"/>
              <a:gd name="connsiteY183" fmla="*/ 1285103 h 4250724"/>
              <a:gd name="connsiteX184" fmla="*/ 7179276 w 8501449"/>
              <a:gd name="connsiteY184" fmla="*/ 1334530 h 4250724"/>
              <a:gd name="connsiteX185" fmla="*/ 7154562 w 8501449"/>
              <a:gd name="connsiteY185" fmla="*/ 1556952 h 4250724"/>
              <a:gd name="connsiteX186" fmla="*/ 7142205 w 8501449"/>
              <a:gd name="connsiteY186" fmla="*/ 1594022 h 4250724"/>
              <a:gd name="connsiteX187" fmla="*/ 7080422 w 8501449"/>
              <a:gd name="connsiteY187" fmla="*/ 1692876 h 4250724"/>
              <a:gd name="connsiteX188" fmla="*/ 6993924 w 8501449"/>
              <a:gd name="connsiteY188" fmla="*/ 1754660 h 4250724"/>
              <a:gd name="connsiteX189" fmla="*/ 6919784 w 8501449"/>
              <a:gd name="connsiteY189" fmla="*/ 1804087 h 4250724"/>
              <a:gd name="connsiteX190" fmla="*/ 6882714 w 8501449"/>
              <a:gd name="connsiteY190" fmla="*/ 1828800 h 4250724"/>
              <a:gd name="connsiteX191" fmla="*/ 6820930 w 8501449"/>
              <a:gd name="connsiteY191" fmla="*/ 1853514 h 4250724"/>
              <a:gd name="connsiteX192" fmla="*/ 6746789 w 8501449"/>
              <a:gd name="connsiteY192" fmla="*/ 1915297 h 4250724"/>
              <a:gd name="connsiteX193" fmla="*/ 6697362 w 8501449"/>
              <a:gd name="connsiteY193" fmla="*/ 1952368 h 4250724"/>
              <a:gd name="connsiteX194" fmla="*/ 6635578 w 8501449"/>
              <a:gd name="connsiteY194" fmla="*/ 2051222 h 4250724"/>
              <a:gd name="connsiteX195" fmla="*/ 6598508 w 8501449"/>
              <a:gd name="connsiteY195" fmla="*/ 2137719 h 4250724"/>
              <a:gd name="connsiteX196" fmla="*/ 6573795 w 8501449"/>
              <a:gd name="connsiteY196" fmla="*/ 2211860 h 4250724"/>
              <a:gd name="connsiteX197" fmla="*/ 6549081 w 8501449"/>
              <a:gd name="connsiteY197" fmla="*/ 2248930 h 4250724"/>
              <a:gd name="connsiteX198" fmla="*/ 6524368 w 8501449"/>
              <a:gd name="connsiteY198" fmla="*/ 2347784 h 4250724"/>
              <a:gd name="connsiteX199" fmla="*/ 6499654 w 8501449"/>
              <a:gd name="connsiteY199" fmla="*/ 2397211 h 4250724"/>
              <a:gd name="connsiteX200" fmla="*/ 6474941 w 8501449"/>
              <a:gd name="connsiteY200" fmla="*/ 2496065 h 4250724"/>
              <a:gd name="connsiteX201" fmla="*/ 6450227 w 8501449"/>
              <a:gd name="connsiteY201" fmla="*/ 2533135 h 4250724"/>
              <a:gd name="connsiteX202" fmla="*/ 6388443 w 8501449"/>
              <a:gd name="connsiteY202" fmla="*/ 2619633 h 4250724"/>
              <a:gd name="connsiteX203" fmla="*/ 6363730 w 8501449"/>
              <a:gd name="connsiteY203" fmla="*/ 2693773 h 4250724"/>
              <a:gd name="connsiteX204" fmla="*/ 6376087 w 8501449"/>
              <a:gd name="connsiteY204" fmla="*/ 2804984 h 4250724"/>
              <a:gd name="connsiteX205" fmla="*/ 6425514 w 8501449"/>
              <a:gd name="connsiteY205" fmla="*/ 2879124 h 4250724"/>
              <a:gd name="connsiteX206" fmla="*/ 6474941 w 8501449"/>
              <a:gd name="connsiteY206" fmla="*/ 2953265 h 4250724"/>
              <a:gd name="connsiteX207" fmla="*/ 6524368 w 8501449"/>
              <a:gd name="connsiteY207" fmla="*/ 2990335 h 4250724"/>
              <a:gd name="connsiteX208" fmla="*/ 6561438 w 8501449"/>
              <a:gd name="connsiteY208" fmla="*/ 3002692 h 4250724"/>
              <a:gd name="connsiteX209" fmla="*/ 6944497 w 8501449"/>
              <a:gd name="connsiteY209" fmla="*/ 2965622 h 4250724"/>
              <a:gd name="connsiteX210" fmla="*/ 6993924 w 8501449"/>
              <a:gd name="connsiteY210" fmla="*/ 2953265 h 4250724"/>
              <a:gd name="connsiteX211" fmla="*/ 7030995 w 8501449"/>
              <a:gd name="connsiteY211" fmla="*/ 2928552 h 4250724"/>
              <a:gd name="connsiteX212" fmla="*/ 7092778 w 8501449"/>
              <a:gd name="connsiteY212" fmla="*/ 2903838 h 4250724"/>
              <a:gd name="connsiteX213" fmla="*/ 7117492 w 8501449"/>
              <a:gd name="connsiteY213" fmla="*/ 2866768 h 4250724"/>
              <a:gd name="connsiteX214" fmla="*/ 7154562 w 8501449"/>
              <a:gd name="connsiteY214" fmla="*/ 2829697 h 4250724"/>
              <a:gd name="connsiteX215" fmla="*/ 7166919 w 8501449"/>
              <a:gd name="connsiteY215" fmla="*/ 2780270 h 4250724"/>
              <a:gd name="connsiteX216" fmla="*/ 7203989 w 8501449"/>
              <a:gd name="connsiteY216" fmla="*/ 2693773 h 4250724"/>
              <a:gd name="connsiteX217" fmla="*/ 7241060 w 8501449"/>
              <a:gd name="connsiteY217" fmla="*/ 2409568 h 4250724"/>
              <a:gd name="connsiteX218" fmla="*/ 7302843 w 8501449"/>
              <a:gd name="connsiteY218" fmla="*/ 2347784 h 4250724"/>
              <a:gd name="connsiteX219" fmla="*/ 7339914 w 8501449"/>
              <a:gd name="connsiteY219" fmla="*/ 2298357 h 4250724"/>
              <a:gd name="connsiteX220" fmla="*/ 7438768 w 8501449"/>
              <a:gd name="connsiteY220" fmla="*/ 2248930 h 4250724"/>
              <a:gd name="connsiteX221" fmla="*/ 7475838 w 8501449"/>
              <a:gd name="connsiteY221" fmla="*/ 2224216 h 4250724"/>
              <a:gd name="connsiteX222" fmla="*/ 7821827 w 8501449"/>
              <a:gd name="connsiteY222" fmla="*/ 2236573 h 4250724"/>
              <a:gd name="connsiteX223" fmla="*/ 7858897 w 8501449"/>
              <a:gd name="connsiteY223" fmla="*/ 2248930 h 4250724"/>
              <a:gd name="connsiteX224" fmla="*/ 7908324 w 8501449"/>
              <a:gd name="connsiteY224" fmla="*/ 2261287 h 4250724"/>
              <a:gd name="connsiteX225" fmla="*/ 7945395 w 8501449"/>
              <a:gd name="connsiteY225" fmla="*/ 2298357 h 4250724"/>
              <a:gd name="connsiteX226" fmla="*/ 8081319 w 8501449"/>
              <a:gd name="connsiteY226" fmla="*/ 2397211 h 4250724"/>
              <a:gd name="connsiteX227" fmla="*/ 8130746 w 8501449"/>
              <a:gd name="connsiteY227" fmla="*/ 2446638 h 4250724"/>
              <a:gd name="connsiteX228" fmla="*/ 8180173 w 8501449"/>
              <a:gd name="connsiteY228" fmla="*/ 2471352 h 4250724"/>
              <a:gd name="connsiteX229" fmla="*/ 8241957 w 8501449"/>
              <a:gd name="connsiteY229" fmla="*/ 2508422 h 4250724"/>
              <a:gd name="connsiteX230" fmla="*/ 8291384 w 8501449"/>
              <a:gd name="connsiteY230" fmla="*/ 2520779 h 4250724"/>
              <a:gd name="connsiteX231" fmla="*/ 8353168 w 8501449"/>
              <a:gd name="connsiteY231" fmla="*/ 2545492 h 4250724"/>
              <a:gd name="connsiteX232" fmla="*/ 8452022 w 8501449"/>
              <a:gd name="connsiteY232" fmla="*/ 2607276 h 4250724"/>
              <a:gd name="connsiteX233" fmla="*/ 8501449 w 8501449"/>
              <a:gd name="connsiteY233" fmla="*/ 2631989 h 425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8501449" h="4250724">
                <a:moveTo>
                  <a:pt x="1581665" y="4250724"/>
                </a:moveTo>
                <a:cubicBezTo>
                  <a:pt x="1543928" y="4156386"/>
                  <a:pt x="1526402" y="4106048"/>
                  <a:pt x="1458097" y="4003589"/>
                </a:cubicBezTo>
                <a:cubicBezTo>
                  <a:pt x="1449859" y="3991232"/>
                  <a:pt x="1440025" y="3979802"/>
                  <a:pt x="1433384" y="3966519"/>
                </a:cubicBezTo>
                <a:cubicBezTo>
                  <a:pt x="1423464" y="3946680"/>
                  <a:pt x="1418590" y="3924574"/>
                  <a:pt x="1408670" y="3904735"/>
                </a:cubicBezTo>
                <a:cubicBezTo>
                  <a:pt x="1394702" y="3876798"/>
                  <a:pt x="1348172" y="3824070"/>
                  <a:pt x="1334530" y="3805881"/>
                </a:cubicBezTo>
                <a:cubicBezTo>
                  <a:pt x="1325619" y="3794000"/>
                  <a:pt x="1320317" y="3779312"/>
                  <a:pt x="1309816" y="3768811"/>
                </a:cubicBezTo>
                <a:cubicBezTo>
                  <a:pt x="1299315" y="3758310"/>
                  <a:pt x="1284155" y="3753604"/>
                  <a:pt x="1272746" y="3744097"/>
                </a:cubicBezTo>
                <a:cubicBezTo>
                  <a:pt x="1151289" y="3642881"/>
                  <a:pt x="1308161" y="3767156"/>
                  <a:pt x="1210962" y="3669957"/>
                </a:cubicBezTo>
                <a:cubicBezTo>
                  <a:pt x="1200461" y="3659456"/>
                  <a:pt x="1186249" y="3653481"/>
                  <a:pt x="1173892" y="3645243"/>
                </a:cubicBezTo>
                <a:cubicBezTo>
                  <a:pt x="1151924" y="3612293"/>
                  <a:pt x="1145041" y="3596718"/>
                  <a:pt x="1112108" y="3571103"/>
                </a:cubicBezTo>
                <a:cubicBezTo>
                  <a:pt x="1088663" y="3552868"/>
                  <a:pt x="1058970" y="3542678"/>
                  <a:pt x="1037968" y="3521676"/>
                </a:cubicBezTo>
                <a:lnTo>
                  <a:pt x="914400" y="3398108"/>
                </a:lnTo>
                <a:lnTo>
                  <a:pt x="827903" y="3311611"/>
                </a:lnTo>
                <a:lnTo>
                  <a:pt x="778476" y="3262184"/>
                </a:lnTo>
                <a:cubicBezTo>
                  <a:pt x="749094" y="3174041"/>
                  <a:pt x="790756" y="3280604"/>
                  <a:pt x="729049" y="3188043"/>
                </a:cubicBezTo>
                <a:cubicBezTo>
                  <a:pt x="721824" y="3177205"/>
                  <a:pt x="722517" y="3162623"/>
                  <a:pt x="716692" y="3150973"/>
                </a:cubicBezTo>
                <a:cubicBezTo>
                  <a:pt x="705951" y="3129491"/>
                  <a:pt x="692351" y="3109556"/>
                  <a:pt x="679622" y="3089189"/>
                </a:cubicBezTo>
                <a:cubicBezTo>
                  <a:pt x="671751" y="3076595"/>
                  <a:pt x="665409" y="3062620"/>
                  <a:pt x="654908" y="3052119"/>
                </a:cubicBezTo>
                <a:cubicBezTo>
                  <a:pt x="644407" y="3041618"/>
                  <a:pt x="630195" y="3035644"/>
                  <a:pt x="617838" y="3027406"/>
                </a:cubicBezTo>
                <a:cubicBezTo>
                  <a:pt x="609600" y="3015049"/>
                  <a:pt x="603625" y="3000836"/>
                  <a:pt x="593124" y="2990335"/>
                </a:cubicBezTo>
                <a:cubicBezTo>
                  <a:pt x="557714" y="2954925"/>
                  <a:pt x="559182" y="2973364"/>
                  <a:pt x="518984" y="2953265"/>
                </a:cubicBezTo>
                <a:cubicBezTo>
                  <a:pt x="505701" y="2946624"/>
                  <a:pt x="494896" y="2935764"/>
                  <a:pt x="481914" y="2928552"/>
                </a:cubicBezTo>
                <a:cubicBezTo>
                  <a:pt x="457760" y="2915133"/>
                  <a:pt x="431466" y="2905697"/>
                  <a:pt x="407773" y="2891481"/>
                </a:cubicBezTo>
                <a:cubicBezTo>
                  <a:pt x="390113" y="2880885"/>
                  <a:pt x="373983" y="2867814"/>
                  <a:pt x="358346" y="2854411"/>
                </a:cubicBezTo>
                <a:cubicBezTo>
                  <a:pt x="345078" y="2843038"/>
                  <a:pt x="336906" y="2825156"/>
                  <a:pt x="321276" y="2817341"/>
                </a:cubicBezTo>
                <a:cubicBezTo>
                  <a:pt x="302491" y="2807948"/>
                  <a:pt x="280087" y="2809103"/>
                  <a:pt x="259492" y="2804984"/>
                </a:cubicBezTo>
                <a:cubicBezTo>
                  <a:pt x="202891" y="2720085"/>
                  <a:pt x="274938" y="2814870"/>
                  <a:pt x="185351" y="2743200"/>
                </a:cubicBezTo>
                <a:cubicBezTo>
                  <a:pt x="158060" y="2721367"/>
                  <a:pt x="135924" y="2693773"/>
                  <a:pt x="111211" y="2669060"/>
                </a:cubicBezTo>
                <a:cubicBezTo>
                  <a:pt x="94735" y="2652584"/>
                  <a:pt x="75764" y="2638273"/>
                  <a:pt x="61784" y="2619633"/>
                </a:cubicBezTo>
                <a:cubicBezTo>
                  <a:pt x="15803" y="2558325"/>
                  <a:pt x="36138" y="2587342"/>
                  <a:pt x="0" y="2533135"/>
                </a:cubicBezTo>
                <a:cubicBezTo>
                  <a:pt x="4119" y="2487827"/>
                  <a:pt x="2825" y="2441696"/>
                  <a:pt x="12357" y="2397211"/>
                </a:cubicBezTo>
                <a:cubicBezTo>
                  <a:pt x="20237" y="2360439"/>
                  <a:pt x="49785" y="2355723"/>
                  <a:pt x="74141" y="2335427"/>
                </a:cubicBezTo>
                <a:cubicBezTo>
                  <a:pt x="138465" y="2281824"/>
                  <a:pt x="82110" y="2306729"/>
                  <a:pt x="172995" y="2261287"/>
                </a:cubicBezTo>
                <a:cubicBezTo>
                  <a:pt x="202869" y="2246350"/>
                  <a:pt x="227817" y="2248451"/>
                  <a:pt x="259492" y="2236573"/>
                </a:cubicBezTo>
                <a:cubicBezTo>
                  <a:pt x="276739" y="2230105"/>
                  <a:pt x="291672" y="2218328"/>
                  <a:pt x="308919" y="2211860"/>
                </a:cubicBezTo>
                <a:cubicBezTo>
                  <a:pt x="324820" y="2205897"/>
                  <a:pt x="341654" y="2202633"/>
                  <a:pt x="358346" y="2199503"/>
                </a:cubicBezTo>
                <a:cubicBezTo>
                  <a:pt x="407597" y="2190268"/>
                  <a:pt x="457200" y="2183027"/>
                  <a:pt x="506627" y="2174789"/>
                </a:cubicBezTo>
                <a:cubicBezTo>
                  <a:pt x="560173" y="2178908"/>
                  <a:pt x="615164" y="2174121"/>
                  <a:pt x="667265" y="2187146"/>
                </a:cubicBezTo>
                <a:cubicBezTo>
                  <a:pt x="684218" y="2191384"/>
                  <a:pt x="691184" y="2212709"/>
                  <a:pt x="704335" y="2224216"/>
                </a:cubicBezTo>
                <a:cubicBezTo>
                  <a:pt x="751296" y="2265307"/>
                  <a:pt x="759052" y="2268931"/>
                  <a:pt x="803189" y="2298357"/>
                </a:cubicBezTo>
                <a:cubicBezTo>
                  <a:pt x="856647" y="2378542"/>
                  <a:pt x="791398" y="2298680"/>
                  <a:pt x="877330" y="2347784"/>
                </a:cubicBezTo>
                <a:cubicBezTo>
                  <a:pt x="892503" y="2356454"/>
                  <a:pt x="899860" y="2375161"/>
                  <a:pt x="914400" y="2384854"/>
                </a:cubicBezTo>
                <a:cubicBezTo>
                  <a:pt x="925037" y="2391945"/>
                  <a:pt x="994305" y="2407920"/>
                  <a:pt x="1000897" y="2409568"/>
                </a:cubicBezTo>
                <a:cubicBezTo>
                  <a:pt x="1009135" y="2421925"/>
                  <a:pt x="1018969" y="2433355"/>
                  <a:pt x="1025611" y="2446638"/>
                </a:cubicBezTo>
                <a:cubicBezTo>
                  <a:pt x="1031436" y="2458288"/>
                  <a:pt x="1029831" y="2473537"/>
                  <a:pt x="1037968" y="2483708"/>
                </a:cubicBezTo>
                <a:cubicBezTo>
                  <a:pt x="1047245" y="2495305"/>
                  <a:pt x="1062681" y="2500184"/>
                  <a:pt x="1075038" y="2508422"/>
                </a:cubicBezTo>
                <a:cubicBezTo>
                  <a:pt x="1120106" y="2643621"/>
                  <a:pt x="1048229" y="2438834"/>
                  <a:pt x="1112108" y="2582562"/>
                </a:cubicBezTo>
                <a:cubicBezTo>
                  <a:pt x="1122688" y="2606367"/>
                  <a:pt x="1125172" y="2633403"/>
                  <a:pt x="1136822" y="2656703"/>
                </a:cubicBezTo>
                <a:lnTo>
                  <a:pt x="1161535" y="2706130"/>
                </a:lnTo>
                <a:cubicBezTo>
                  <a:pt x="1167928" y="2744486"/>
                  <a:pt x="1164977" y="2789318"/>
                  <a:pt x="1198605" y="2817341"/>
                </a:cubicBezTo>
                <a:cubicBezTo>
                  <a:pt x="1212756" y="2829133"/>
                  <a:pt x="1231556" y="2833816"/>
                  <a:pt x="1248032" y="2842054"/>
                </a:cubicBezTo>
                <a:cubicBezTo>
                  <a:pt x="1318861" y="2948295"/>
                  <a:pt x="1224548" y="2823266"/>
                  <a:pt x="1309816" y="2891481"/>
                </a:cubicBezTo>
                <a:cubicBezTo>
                  <a:pt x="1321413" y="2900759"/>
                  <a:pt x="1321936" y="2920681"/>
                  <a:pt x="1334530" y="2928552"/>
                </a:cubicBezTo>
                <a:cubicBezTo>
                  <a:pt x="1356620" y="2942359"/>
                  <a:pt x="1385370" y="2941615"/>
                  <a:pt x="1408670" y="2953265"/>
                </a:cubicBezTo>
                <a:cubicBezTo>
                  <a:pt x="1473287" y="2985574"/>
                  <a:pt x="1440226" y="2973512"/>
                  <a:pt x="1507524" y="2990335"/>
                </a:cubicBezTo>
                <a:cubicBezTo>
                  <a:pt x="1524000" y="2998573"/>
                  <a:pt x="1539081" y="3010581"/>
                  <a:pt x="1556951" y="3015049"/>
                </a:cubicBezTo>
                <a:cubicBezTo>
                  <a:pt x="1657345" y="3040148"/>
                  <a:pt x="1664718" y="3025425"/>
                  <a:pt x="1767016" y="3002692"/>
                </a:cubicBezTo>
                <a:cubicBezTo>
                  <a:pt x="1799967" y="2969741"/>
                  <a:pt x="1845030" y="2945519"/>
                  <a:pt x="1865870" y="2903838"/>
                </a:cubicBezTo>
                <a:lnTo>
                  <a:pt x="1915297" y="2804984"/>
                </a:lnTo>
                <a:cubicBezTo>
                  <a:pt x="1911178" y="2763795"/>
                  <a:pt x="1909235" y="2722329"/>
                  <a:pt x="1902941" y="2681416"/>
                </a:cubicBezTo>
                <a:cubicBezTo>
                  <a:pt x="1900960" y="2668542"/>
                  <a:pt x="1898581" y="2654627"/>
                  <a:pt x="1890584" y="2644346"/>
                </a:cubicBezTo>
                <a:cubicBezTo>
                  <a:pt x="1869126" y="2616758"/>
                  <a:pt x="1835829" y="2599287"/>
                  <a:pt x="1816443" y="2570206"/>
                </a:cubicBezTo>
                <a:lnTo>
                  <a:pt x="1791730" y="2533135"/>
                </a:lnTo>
                <a:cubicBezTo>
                  <a:pt x="1787611" y="2487827"/>
                  <a:pt x="1785807" y="2442249"/>
                  <a:pt x="1779373" y="2397211"/>
                </a:cubicBezTo>
                <a:cubicBezTo>
                  <a:pt x="1777531" y="2384317"/>
                  <a:pt x="1770759" y="2372617"/>
                  <a:pt x="1767016" y="2360141"/>
                </a:cubicBezTo>
                <a:cubicBezTo>
                  <a:pt x="1758400" y="2331419"/>
                  <a:pt x="1750919" y="2302365"/>
                  <a:pt x="1742303" y="2273643"/>
                </a:cubicBezTo>
                <a:cubicBezTo>
                  <a:pt x="1738560" y="2261167"/>
                  <a:pt x="1737171" y="2247411"/>
                  <a:pt x="1729946" y="2236573"/>
                </a:cubicBezTo>
                <a:cubicBezTo>
                  <a:pt x="1720253" y="2222033"/>
                  <a:pt x="1704063" y="2212928"/>
                  <a:pt x="1692876" y="2199503"/>
                </a:cubicBezTo>
                <a:cubicBezTo>
                  <a:pt x="1683369" y="2188094"/>
                  <a:pt x="1678028" y="2173533"/>
                  <a:pt x="1668162" y="2162433"/>
                </a:cubicBezTo>
                <a:cubicBezTo>
                  <a:pt x="1644942" y="2136311"/>
                  <a:pt x="1618735" y="2113006"/>
                  <a:pt x="1594022" y="2088292"/>
                </a:cubicBezTo>
                <a:lnTo>
                  <a:pt x="1544595" y="2038865"/>
                </a:lnTo>
                <a:cubicBezTo>
                  <a:pt x="1528119" y="2022389"/>
                  <a:pt x="1509148" y="2008078"/>
                  <a:pt x="1495168" y="1989438"/>
                </a:cubicBezTo>
                <a:cubicBezTo>
                  <a:pt x="1482811" y="1972962"/>
                  <a:pt x="1471874" y="1955319"/>
                  <a:pt x="1458097" y="1940011"/>
                </a:cubicBezTo>
                <a:cubicBezTo>
                  <a:pt x="1434717" y="1914033"/>
                  <a:pt x="1403344" y="1894950"/>
                  <a:pt x="1383957" y="1865870"/>
                </a:cubicBezTo>
                <a:cubicBezTo>
                  <a:pt x="1375719" y="1853513"/>
                  <a:pt x="1369744" y="1839301"/>
                  <a:pt x="1359243" y="1828800"/>
                </a:cubicBezTo>
                <a:cubicBezTo>
                  <a:pt x="1262044" y="1731602"/>
                  <a:pt x="1386319" y="1888476"/>
                  <a:pt x="1285103" y="1767016"/>
                </a:cubicBezTo>
                <a:cubicBezTo>
                  <a:pt x="1199092" y="1663803"/>
                  <a:pt x="1331611" y="1801168"/>
                  <a:pt x="1223319" y="1692876"/>
                </a:cubicBezTo>
                <a:cubicBezTo>
                  <a:pt x="1193909" y="1604646"/>
                  <a:pt x="1213055" y="1640410"/>
                  <a:pt x="1173892" y="1581665"/>
                </a:cubicBezTo>
                <a:cubicBezTo>
                  <a:pt x="1169773" y="1561070"/>
                  <a:pt x="1166629" y="1540256"/>
                  <a:pt x="1161535" y="1519881"/>
                </a:cubicBezTo>
                <a:cubicBezTo>
                  <a:pt x="1154262" y="1490790"/>
                  <a:pt x="1138070" y="1463344"/>
                  <a:pt x="1136822" y="1433384"/>
                </a:cubicBezTo>
                <a:cubicBezTo>
                  <a:pt x="1133902" y="1363302"/>
                  <a:pt x="1138773" y="1292686"/>
                  <a:pt x="1149178" y="1223319"/>
                </a:cubicBezTo>
                <a:cubicBezTo>
                  <a:pt x="1154688" y="1186584"/>
                  <a:pt x="1232894" y="1144391"/>
                  <a:pt x="1248032" y="1136822"/>
                </a:cubicBezTo>
                <a:cubicBezTo>
                  <a:pt x="1280984" y="1120346"/>
                  <a:pt x="1311937" y="1099045"/>
                  <a:pt x="1346887" y="1087395"/>
                </a:cubicBezTo>
                <a:cubicBezTo>
                  <a:pt x="1431618" y="1059151"/>
                  <a:pt x="1326461" y="1092501"/>
                  <a:pt x="1445741" y="1062681"/>
                </a:cubicBezTo>
                <a:cubicBezTo>
                  <a:pt x="1474832" y="1055408"/>
                  <a:pt x="1503406" y="1046206"/>
                  <a:pt x="1532238" y="1037968"/>
                </a:cubicBezTo>
                <a:cubicBezTo>
                  <a:pt x="1581665" y="1042087"/>
                  <a:pt x="1632402" y="1038295"/>
                  <a:pt x="1680519" y="1050324"/>
                </a:cubicBezTo>
                <a:cubicBezTo>
                  <a:pt x="1725383" y="1061540"/>
                  <a:pt x="1730380" y="1095329"/>
                  <a:pt x="1754660" y="1124465"/>
                </a:cubicBezTo>
                <a:cubicBezTo>
                  <a:pt x="1765847" y="1137890"/>
                  <a:pt x="1779373" y="1149178"/>
                  <a:pt x="1791730" y="1161535"/>
                </a:cubicBezTo>
                <a:cubicBezTo>
                  <a:pt x="1828233" y="1307545"/>
                  <a:pt x="1775622" y="1087727"/>
                  <a:pt x="1828800" y="1433384"/>
                </a:cubicBezTo>
                <a:cubicBezTo>
                  <a:pt x="1835212" y="1475060"/>
                  <a:pt x="1866762" y="1575741"/>
                  <a:pt x="1878227" y="1618735"/>
                </a:cubicBezTo>
                <a:cubicBezTo>
                  <a:pt x="1929869" y="1812394"/>
                  <a:pt x="1875570" y="1645486"/>
                  <a:pt x="1927654" y="1767016"/>
                </a:cubicBezTo>
                <a:cubicBezTo>
                  <a:pt x="1932785" y="1778988"/>
                  <a:pt x="1932014" y="1793805"/>
                  <a:pt x="1940011" y="1804087"/>
                </a:cubicBezTo>
                <a:cubicBezTo>
                  <a:pt x="1981405" y="1857309"/>
                  <a:pt x="2014068" y="1878164"/>
                  <a:pt x="2063578" y="1915297"/>
                </a:cubicBezTo>
                <a:cubicBezTo>
                  <a:pt x="2071816" y="1927654"/>
                  <a:pt x="2076695" y="1943091"/>
                  <a:pt x="2088292" y="1952368"/>
                </a:cubicBezTo>
                <a:cubicBezTo>
                  <a:pt x="2098463" y="1960505"/>
                  <a:pt x="2112337" y="1964724"/>
                  <a:pt x="2125362" y="1964724"/>
                </a:cubicBezTo>
                <a:cubicBezTo>
                  <a:pt x="2232533" y="1964724"/>
                  <a:pt x="2339546" y="1956487"/>
                  <a:pt x="2446638" y="1952368"/>
                </a:cubicBezTo>
                <a:cubicBezTo>
                  <a:pt x="2458995" y="1940011"/>
                  <a:pt x="2474015" y="1929837"/>
                  <a:pt x="2483708" y="1915297"/>
                </a:cubicBezTo>
                <a:cubicBezTo>
                  <a:pt x="2490933" y="1904459"/>
                  <a:pt x="2487928" y="1888398"/>
                  <a:pt x="2496065" y="1878227"/>
                </a:cubicBezTo>
                <a:cubicBezTo>
                  <a:pt x="2505342" y="1866631"/>
                  <a:pt x="2520778" y="1861752"/>
                  <a:pt x="2533135" y="1853514"/>
                </a:cubicBezTo>
                <a:cubicBezTo>
                  <a:pt x="2560788" y="1715252"/>
                  <a:pt x="2521852" y="1863722"/>
                  <a:pt x="2582562" y="1742303"/>
                </a:cubicBezTo>
                <a:cubicBezTo>
                  <a:pt x="2590157" y="1727113"/>
                  <a:pt x="2587324" y="1708066"/>
                  <a:pt x="2594919" y="1692876"/>
                </a:cubicBezTo>
                <a:cubicBezTo>
                  <a:pt x="2608202" y="1666310"/>
                  <a:pt x="2627870" y="1643449"/>
                  <a:pt x="2644346" y="1618735"/>
                </a:cubicBezTo>
                <a:cubicBezTo>
                  <a:pt x="2652584" y="1606378"/>
                  <a:pt x="2662419" y="1594948"/>
                  <a:pt x="2669060" y="1581665"/>
                </a:cubicBezTo>
                <a:cubicBezTo>
                  <a:pt x="2700414" y="1518955"/>
                  <a:pt x="2683555" y="1547564"/>
                  <a:pt x="2718487" y="1495168"/>
                </a:cubicBezTo>
                <a:cubicBezTo>
                  <a:pt x="2722606" y="1482811"/>
                  <a:pt x="2729122" y="1471008"/>
                  <a:pt x="2730843" y="1458097"/>
                </a:cubicBezTo>
                <a:cubicBezTo>
                  <a:pt x="2737398" y="1408934"/>
                  <a:pt x="2730420" y="1357740"/>
                  <a:pt x="2743200" y="1309816"/>
                </a:cubicBezTo>
                <a:cubicBezTo>
                  <a:pt x="2747703" y="1292931"/>
                  <a:pt x="2769083" y="1286171"/>
                  <a:pt x="2780270" y="1272746"/>
                </a:cubicBezTo>
                <a:cubicBezTo>
                  <a:pt x="2789777" y="1261337"/>
                  <a:pt x="2792390" y="1243547"/>
                  <a:pt x="2804984" y="1235676"/>
                </a:cubicBezTo>
                <a:cubicBezTo>
                  <a:pt x="2827075" y="1221869"/>
                  <a:pt x="2879124" y="1210962"/>
                  <a:pt x="2879124" y="1210962"/>
                </a:cubicBezTo>
                <a:cubicBezTo>
                  <a:pt x="2891481" y="1198605"/>
                  <a:pt x="2901022" y="1182562"/>
                  <a:pt x="2916195" y="1173892"/>
                </a:cubicBezTo>
                <a:cubicBezTo>
                  <a:pt x="2925594" y="1168521"/>
                  <a:pt x="3023668" y="1149926"/>
                  <a:pt x="3027405" y="1149179"/>
                </a:cubicBezTo>
                <a:cubicBezTo>
                  <a:pt x="3048000" y="1140941"/>
                  <a:pt x="3067943" y="1130839"/>
                  <a:pt x="3089189" y="1124465"/>
                </a:cubicBezTo>
                <a:cubicBezTo>
                  <a:pt x="3109306" y="1118430"/>
                  <a:pt x="3130598" y="1117202"/>
                  <a:pt x="3150973" y="1112108"/>
                </a:cubicBezTo>
                <a:cubicBezTo>
                  <a:pt x="3163609" y="1108949"/>
                  <a:pt x="3175686" y="1103871"/>
                  <a:pt x="3188043" y="1099752"/>
                </a:cubicBezTo>
                <a:cubicBezTo>
                  <a:pt x="3200400" y="1087395"/>
                  <a:pt x="3215420" y="1077221"/>
                  <a:pt x="3225114" y="1062681"/>
                </a:cubicBezTo>
                <a:cubicBezTo>
                  <a:pt x="3232339" y="1051844"/>
                  <a:pt x="3229333" y="1035782"/>
                  <a:pt x="3237470" y="1025611"/>
                </a:cubicBezTo>
                <a:cubicBezTo>
                  <a:pt x="3246747" y="1014014"/>
                  <a:pt x="3262184" y="1009135"/>
                  <a:pt x="3274541" y="1000897"/>
                </a:cubicBezTo>
                <a:cubicBezTo>
                  <a:pt x="3282779" y="988540"/>
                  <a:pt x="3289747" y="975236"/>
                  <a:pt x="3299254" y="963827"/>
                </a:cubicBezTo>
                <a:cubicBezTo>
                  <a:pt x="3327939" y="929405"/>
                  <a:pt x="3349389" y="916959"/>
                  <a:pt x="3385751" y="889687"/>
                </a:cubicBezTo>
                <a:cubicBezTo>
                  <a:pt x="3410051" y="853237"/>
                  <a:pt x="3411857" y="845278"/>
                  <a:pt x="3447535" y="815546"/>
                </a:cubicBezTo>
                <a:cubicBezTo>
                  <a:pt x="3458944" y="806039"/>
                  <a:pt x="3472248" y="799071"/>
                  <a:pt x="3484605" y="790833"/>
                </a:cubicBezTo>
                <a:cubicBezTo>
                  <a:pt x="3492843" y="766119"/>
                  <a:pt x="3497669" y="739992"/>
                  <a:pt x="3509319" y="716692"/>
                </a:cubicBezTo>
                <a:cubicBezTo>
                  <a:pt x="3517557" y="700216"/>
                  <a:pt x="3527191" y="684368"/>
                  <a:pt x="3534032" y="667265"/>
                </a:cubicBezTo>
                <a:cubicBezTo>
                  <a:pt x="3543707" y="643078"/>
                  <a:pt x="3550508" y="617838"/>
                  <a:pt x="3558746" y="593124"/>
                </a:cubicBezTo>
                <a:cubicBezTo>
                  <a:pt x="3566984" y="568411"/>
                  <a:pt x="3578351" y="544528"/>
                  <a:pt x="3583460" y="518984"/>
                </a:cubicBezTo>
                <a:cubicBezTo>
                  <a:pt x="3586816" y="502201"/>
                  <a:pt x="3600692" y="427721"/>
                  <a:pt x="3608173" y="407773"/>
                </a:cubicBezTo>
                <a:cubicBezTo>
                  <a:pt x="3614641" y="390525"/>
                  <a:pt x="3624649" y="374822"/>
                  <a:pt x="3632887" y="358346"/>
                </a:cubicBezTo>
                <a:cubicBezTo>
                  <a:pt x="3661838" y="242539"/>
                  <a:pt x="3633583" y="283509"/>
                  <a:pt x="3694670" y="222422"/>
                </a:cubicBezTo>
                <a:cubicBezTo>
                  <a:pt x="3696318" y="215831"/>
                  <a:pt x="3712293" y="146560"/>
                  <a:pt x="3719384" y="135924"/>
                </a:cubicBezTo>
                <a:cubicBezTo>
                  <a:pt x="3729077" y="121384"/>
                  <a:pt x="3743029" y="110041"/>
                  <a:pt x="3756454" y="98854"/>
                </a:cubicBezTo>
                <a:cubicBezTo>
                  <a:pt x="3776007" y="82560"/>
                  <a:pt x="3820979" y="57667"/>
                  <a:pt x="3842951" y="49427"/>
                </a:cubicBezTo>
                <a:cubicBezTo>
                  <a:pt x="3858852" y="43464"/>
                  <a:pt x="3876049" y="41735"/>
                  <a:pt x="3892378" y="37070"/>
                </a:cubicBezTo>
                <a:cubicBezTo>
                  <a:pt x="3904902" y="33492"/>
                  <a:pt x="3916813" y="27873"/>
                  <a:pt x="3929449" y="24714"/>
                </a:cubicBezTo>
                <a:cubicBezTo>
                  <a:pt x="3966290" y="15504"/>
                  <a:pt x="4003590" y="8238"/>
                  <a:pt x="4040660" y="0"/>
                </a:cubicBezTo>
                <a:cubicBezTo>
                  <a:pt x="4151871" y="4119"/>
                  <a:pt x="4263252" y="4954"/>
                  <a:pt x="4374292" y="12357"/>
                </a:cubicBezTo>
                <a:cubicBezTo>
                  <a:pt x="4387288" y="13223"/>
                  <a:pt x="4400524" y="17489"/>
                  <a:pt x="4411362" y="24714"/>
                </a:cubicBezTo>
                <a:cubicBezTo>
                  <a:pt x="4425902" y="34407"/>
                  <a:pt x="4439050" y="47041"/>
                  <a:pt x="4448432" y="61784"/>
                </a:cubicBezTo>
                <a:cubicBezTo>
                  <a:pt x="4468211" y="92865"/>
                  <a:pt x="4497860" y="160638"/>
                  <a:pt x="4497860" y="160638"/>
                </a:cubicBezTo>
                <a:cubicBezTo>
                  <a:pt x="4493741" y="247135"/>
                  <a:pt x="4492694" y="333834"/>
                  <a:pt x="4485503" y="420130"/>
                </a:cubicBezTo>
                <a:cubicBezTo>
                  <a:pt x="4484421" y="433110"/>
                  <a:pt x="4476305" y="444564"/>
                  <a:pt x="4473146" y="457200"/>
                </a:cubicBezTo>
                <a:cubicBezTo>
                  <a:pt x="4460009" y="509747"/>
                  <a:pt x="4467697" y="524142"/>
                  <a:pt x="4436076" y="568411"/>
                </a:cubicBezTo>
                <a:cubicBezTo>
                  <a:pt x="4425919" y="582631"/>
                  <a:pt x="4411362" y="593124"/>
                  <a:pt x="4399005" y="605481"/>
                </a:cubicBezTo>
                <a:cubicBezTo>
                  <a:pt x="4394886" y="617838"/>
                  <a:pt x="4392474" y="630902"/>
                  <a:pt x="4386649" y="642552"/>
                </a:cubicBezTo>
                <a:cubicBezTo>
                  <a:pt x="4372764" y="670322"/>
                  <a:pt x="4348287" y="697173"/>
                  <a:pt x="4324865" y="716692"/>
                </a:cubicBezTo>
                <a:cubicBezTo>
                  <a:pt x="4313456" y="726199"/>
                  <a:pt x="4300152" y="733168"/>
                  <a:pt x="4287795" y="741406"/>
                </a:cubicBezTo>
                <a:cubicBezTo>
                  <a:pt x="4271319" y="766119"/>
                  <a:pt x="4251651" y="788980"/>
                  <a:pt x="4238368" y="815546"/>
                </a:cubicBezTo>
                <a:lnTo>
                  <a:pt x="4188941" y="914400"/>
                </a:lnTo>
                <a:cubicBezTo>
                  <a:pt x="4180703" y="930876"/>
                  <a:pt x="4179554" y="953609"/>
                  <a:pt x="4164227" y="963827"/>
                </a:cubicBezTo>
                <a:lnTo>
                  <a:pt x="4127157" y="988541"/>
                </a:lnTo>
                <a:cubicBezTo>
                  <a:pt x="4123038" y="1000898"/>
                  <a:pt x="4119931" y="1013639"/>
                  <a:pt x="4114800" y="1025611"/>
                </a:cubicBezTo>
                <a:cubicBezTo>
                  <a:pt x="4107544" y="1042542"/>
                  <a:pt x="4096555" y="1057791"/>
                  <a:pt x="4090087" y="1075038"/>
                </a:cubicBezTo>
                <a:cubicBezTo>
                  <a:pt x="4055384" y="1167579"/>
                  <a:pt x="4108960" y="1082824"/>
                  <a:pt x="4040660" y="1173892"/>
                </a:cubicBezTo>
                <a:cubicBezTo>
                  <a:pt x="4036541" y="1190368"/>
                  <a:pt x="4026766" y="1206406"/>
                  <a:pt x="4028303" y="1223319"/>
                </a:cubicBezTo>
                <a:cubicBezTo>
                  <a:pt x="4031018" y="1253182"/>
                  <a:pt x="4044400" y="1281095"/>
                  <a:pt x="4053016" y="1309816"/>
                </a:cubicBezTo>
                <a:cubicBezTo>
                  <a:pt x="4056759" y="1322292"/>
                  <a:pt x="4058148" y="1336049"/>
                  <a:pt x="4065373" y="1346887"/>
                </a:cubicBezTo>
                <a:cubicBezTo>
                  <a:pt x="4075066" y="1361427"/>
                  <a:pt x="4090086" y="1371600"/>
                  <a:pt x="4102443" y="1383957"/>
                </a:cubicBezTo>
                <a:cubicBezTo>
                  <a:pt x="4089752" y="1548954"/>
                  <a:pt x="4082424" y="1532722"/>
                  <a:pt x="4102443" y="1692876"/>
                </a:cubicBezTo>
                <a:cubicBezTo>
                  <a:pt x="4105028" y="1713556"/>
                  <a:pt x="4122650" y="1777677"/>
                  <a:pt x="4139514" y="1791730"/>
                </a:cubicBezTo>
                <a:cubicBezTo>
                  <a:pt x="4152561" y="1802602"/>
                  <a:pt x="4172465" y="1799968"/>
                  <a:pt x="4188941" y="1804087"/>
                </a:cubicBezTo>
                <a:cubicBezTo>
                  <a:pt x="4201298" y="1812325"/>
                  <a:pt x="4212728" y="1822159"/>
                  <a:pt x="4226011" y="1828800"/>
                </a:cubicBezTo>
                <a:cubicBezTo>
                  <a:pt x="4237661" y="1834625"/>
                  <a:pt x="4250057" y="1841360"/>
                  <a:pt x="4263081" y="1841157"/>
                </a:cubicBezTo>
                <a:cubicBezTo>
                  <a:pt x="4514439" y="1837229"/>
                  <a:pt x="4765589" y="1824681"/>
                  <a:pt x="5016843" y="1816443"/>
                </a:cubicBezTo>
                <a:cubicBezTo>
                  <a:pt x="5053669" y="1813374"/>
                  <a:pt x="5185114" y="1806499"/>
                  <a:pt x="5239265" y="1791730"/>
                </a:cubicBezTo>
                <a:cubicBezTo>
                  <a:pt x="5260665" y="1785894"/>
                  <a:pt x="5280006" y="1774030"/>
                  <a:pt x="5301049" y="1767016"/>
                </a:cubicBezTo>
                <a:cubicBezTo>
                  <a:pt x="5317160" y="1761646"/>
                  <a:pt x="5334147" y="1759325"/>
                  <a:pt x="5350476" y="1754660"/>
                </a:cubicBezTo>
                <a:cubicBezTo>
                  <a:pt x="5501616" y="1711478"/>
                  <a:pt x="5239290" y="1783483"/>
                  <a:pt x="5436973" y="1717589"/>
                </a:cubicBezTo>
                <a:cubicBezTo>
                  <a:pt x="5469195" y="1706848"/>
                  <a:pt x="5535827" y="1692876"/>
                  <a:pt x="5535827" y="1692876"/>
                </a:cubicBezTo>
                <a:cubicBezTo>
                  <a:pt x="5566188" y="1670105"/>
                  <a:pt x="5613351" y="1638374"/>
                  <a:pt x="5634681" y="1606379"/>
                </a:cubicBezTo>
                <a:cubicBezTo>
                  <a:pt x="5646985" y="1587923"/>
                  <a:pt x="5649475" y="1564434"/>
                  <a:pt x="5659395" y="1544595"/>
                </a:cubicBezTo>
                <a:cubicBezTo>
                  <a:pt x="5666037" y="1531312"/>
                  <a:pt x="5675870" y="1519881"/>
                  <a:pt x="5684108" y="1507524"/>
                </a:cubicBezTo>
                <a:cubicBezTo>
                  <a:pt x="5685268" y="1498246"/>
                  <a:pt x="5695214" y="1386458"/>
                  <a:pt x="5708822" y="1359243"/>
                </a:cubicBezTo>
                <a:cubicBezTo>
                  <a:pt x="5726200" y="1324488"/>
                  <a:pt x="5738273" y="1281943"/>
                  <a:pt x="5770605" y="1260389"/>
                </a:cubicBezTo>
                <a:cubicBezTo>
                  <a:pt x="5782962" y="1252151"/>
                  <a:pt x="5796637" y="1245611"/>
                  <a:pt x="5807676" y="1235676"/>
                </a:cubicBezTo>
                <a:cubicBezTo>
                  <a:pt x="5923504" y="1131432"/>
                  <a:pt x="5846731" y="1158667"/>
                  <a:pt x="5955957" y="1136822"/>
                </a:cubicBezTo>
                <a:cubicBezTo>
                  <a:pt x="6063049" y="1145060"/>
                  <a:pt x="6172382" y="1138235"/>
                  <a:pt x="6277232" y="1161535"/>
                </a:cubicBezTo>
                <a:cubicBezTo>
                  <a:pt x="6293810" y="1165219"/>
                  <a:pt x="6281163" y="1196217"/>
                  <a:pt x="6289589" y="1210962"/>
                </a:cubicBezTo>
                <a:cubicBezTo>
                  <a:pt x="6298259" y="1226135"/>
                  <a:pt x="6314303" y="1235676"/>
                  <a:pt x="6326660" y="1248033"/>
                </a:cubicBezTo>
                <a:cubicBezTo>
                  <a:pt x="6335094" y="1273337"/>
                  <a:pt x="6341617" y="1303746"/>
                  <a:pt x="6363730" y="1322173"/>
                </a:cubicBezTo>
                <a:cubicBezTo>
                  <a:pt x="6377881" y="1333965"/>
                  <a:pt x="6396681" y="1338649"/>
                  <a:pt x="6413157" y="1346887"/>
                </a:cubicBezTo>
                <a:cubicBezTo>
                  <a:pt x="6529072" y="1317908"/>
                  <a:pt x="6386944" y="1358537"/>
                  <a:pt x="6524368" y="1297460"/>
                </a:cubicBezTo>
                <a:cubicBezTo>
                  <a:pt x="6539887" y="1290563"/>
                  <a:pt x="6557319" y="1289222"/>
                  <a:pt x="6573795" y="1285103"/>
                </a:cubicBezTo>
                <a:cubicBezTo>
                  <a:pt x="6594910" y="1271026"/>
                  <a:pt x="6656250" y="1229282"/>
                  <a:pt x="6672649" y="1223319"/>
                </a:cubicBezTo>
                <a:cubicBezTo>
                  <a:pt x="6696195" y="1214757"/>
                  <a:pt x="6722076" y="1215081"/>
                  <a:pt x="6746789" y="1210962"/>
                </a:cubicBezTo>
                <a:cubicBezTo>
                  <a:pt x="6855815" y="1218231"/>
                  <a:pt x="7083530" y="1151680"/>
                  <a:pt x="7166919" y="1285103"/>
                </a:cubicBezTo>
                <a:cubicBezTo>
                  <a:pt x="7175920" y="1299504"/>
                  <a:pt x="7175157" y="1318054"/>
                  <a:pt x="7179276" y="1334530"/>
                </a:cubicBezTo>
                <a:cubicBezTo>
                  <a:pt x="7171038" y="1408671"/>
                  <a:pt x="7165112" y="1483105"/>
                  <a:pt x="7154562" y="1556952"/>
                </a:cubicBezTo>
                <a:cubicBezTo>
                  <a:pt x="7152720" y="1569846"/>
                  <a:pt x="7148442" y="1582587"/>
                  <a:pt x="7142205" y="1594022"/>
                </a:cubicBezTo>
                <a:cubicBezTo>
                  <a:pt x="7123598" y="1628135"/>
                  <a:pt x="7112754" y="1671322"/>
                  <a:pt x="7080422" y="1692876"/>
                </a:cubicBezTo>
                <a:cubicBezTo>
                  <a:pt x="6959963" y="1773178"/>
                  <a:pt x="7147106" y="1647431"/>
                  <a:pt x="6993924" y="1754660"/>
                </a:cubicBezTo>
                <a:cubicBezTo>
                  <a:pt x="6969591" y="1771693"/>
                  <a:pt x="6944497" y="1787611"/>
                  <a:pt x="6919784" y="1804087"/>
                </a:cubicBezTo>
                <a:cubicBezTo>
                  <a:pt x="6907427" y="1812325"/>
                  <a:pt x="6896503" y="1823284"/>
                  <a:pt x="6882714" y="1828800"/>
                </a:cubicBezTo>
                <a:cubicBezTo>
                  <a:pt x="6862119" y="1837038"/>
                  <a:pt x="6840769" y="1843594"/>
                  <a:pt x="6820930" y="1853514"/>
                </a:cubicBezTo>
                <a:cubicBezTo>
                  <a:pt x="6777235" y="1875362"/>
                  <a:pt x="6785047" y="1882504"/>
                  <a:pt x="6746789" y="1915297"/>
                </a:cubicBezTo>
                <a:cubicBezTo>
                  <a:pt x="6731152" y="1928700"/>
                  <a:pt x="6713838" y="1940011"/>
                  <a:pt x="6697362" y="1952368"/>
                </a:cubicBezTo>
                <a:cubicBezTo>
                  <a:pt x="6667953" y="2040597"/>
                  <a:pt x="6694324" y="2012058"/>
                  <a:pt x="6635578" y="2051222"/>
                </a:cubicBezTo>
                <a:cubicBezTo>
                  <a:pt x="6602893" y="2181971"/>
                  <a:pt x="6647270" y="2028003"/>
                  <a:pt x="6598508" y="2137719"/>
                </a:cubicBezTo>
                <a:cubicBezTo>
                  <a:pt x="6587928" y="2161524"/>
                  <a:pt x="6588245" y="2190185"/>
                  <a:pt x="6573795" y="2211860"/>
                </a:cubicBezTo>
                <a:cubicBezTo>
                  <a:pt x="6565557" y="2224217"/>
                  <a:pt x="6555723" y="2235647"/>
                  <a:pt x="6549081" y="2248930"/>
                </a:cubicBezTo>
                <a:cubicBezTo>
                  <a:pt x="6530584" y="2285923"/>
                  <a:pt x="6538469" y="2305479"/>
                  <a:pt x="6524368" y="2347784"/>
                </a:cubicBezTo>
                <a:cubicBezTo>
                  <a:pt x="6518543" y="2365259"/>
                  <a:pt x="6507892" y="2380735"/>
                  <a:pt x="6499654" y="2397211"/>
                </a:cubicBezTo>
                <a:cubicBezTo>
                  <a:pt x="6494955" y="2420704"/>
                  <a:pt x="6487605" y="2470738"/>
                  <a:pt x="6474941" y="2496065"/>
                </a:cubicBezTo>
                <a:cubicBezTo>
                  <a:pt x="6468299" y="2509348"/>
                  <a:pt x="6457595" y="2520241"/>
                  <a:pt x="6450227" y="2533135"/>
                </a:cubicBezTo>
                <a:cubicBezTo>
                  <a:pt x="6406854" y="2609037"/>
                  <a:pt x="6448828" y="2559248"/>
                  <a:pt x="6388443" y="2619633"/>
                </a:cubicBezTo>
                <a:cubicBezTo>
                  <a:pt x="6380205" y="2644346"/>
                  <a:pt x="6360853" y="2667882"/>
                  <a:pt x="6363730" y="2693773"/>
                </a:cubicBezTo>
                <a:cubicBezTo>
                  <a:pt x="6367849" y="2730843"/>
                  <a:pt x="6364292" y="2769600"/>
                  <a:pt x="6376087" y="2804984"/>
                </a:cubicBezTo>
                <a:cubicBezTo>
                  <a:pt x="6385480" y="2833162"/>
                  <a:pt x="6409039" y="2854411"/>
                  <a:pt x="6425514" y="2879124"/>
                </a:cubicBezTo>
                <a:cubicBezTo>
                  <a:pt x="6425517" y="2879128"/>
                  <a:pt x="6474937" y="2953262"/>
                  <a:pt x="6474941" y="2953265"/>
                </a:cubicBezTo>
                <a:cubicBezTo>
                  <a:pt x="6491417" y="2965622"/>
                  <a:pt x="6506487" y="2980117"/>
                  <a:pt x="6524368" y="2990335"/>
                </a:cubicBezTo>
                <a:cubicBezTo>
                  <a:pt x="6535677" y="2996797"/>
                  <a:pt x="6549081" y="2998573"/>
                  <a:pt x="6561438" y="3002692"/>
                </a:cubicBezTo>
                <a:cubicBezTo>
                  <a:pt x="6693723" y="2992109"/>
                  <a:pt x="6817357" y="2991051"/>
                  <a:pt x="6944497" y="2965622"/>
                </a:cubicBezTo>
                <a:cubicBezTo>
                  <a:pt x="6961150" y="2962291"/>
                  <a:pt x="6977448" y="2957384"/>
                  <a:pt x="6993924" y="2953265"/>
                </a:cubicBezTo>
                <a:cubicBezTo>
                  <a:pt x="7006281" y="2945027"/>
                  <a:pt x="7017712" y="2935194"/>
                  <a:pt x="7030995" y="2928552"/>
                </a:cubicBezTo>
                <a:cubicBezTo>
                  <a:pt x="7050834" y="2918632"/>
                  <a:pt x="7074729" y="2916730"/>
                  <a:pt x="7092778" y="2903838"/>
                </a:cubicBezTo>
                <a:cubicBezTo>
                  <a:pt x="7104863" y="2895206"/>
                  <a:pt x="7107985" y="2878177"/>
                  <a:pt x="7117492" y="2866768"/>
                </a:cubicBezTo>
                <a:cubicBezTo>
                  <a:pt x="7128679" y="2853343"/>
                  <a:pt x="7142205" y="2842054"/>
                  <a:pt x="7154562" y="2829697"/>
                </a:cubicBezTo>
                <a:cubicBezTo>
                  <a:pt x="7158681" y="2813221"/>
                  <a:pt x="7160956" y="2796171"/>
                  <a:pt x="7166919" y="2780270"/>
                </a:cubicBezTo>
                <a:cubicBezTo>
                  <a:pt x="7187523" y="2725326"/>
                  <a:pt x="7192831" y="2743981"/>
                  <a:pt x="7203989" y="2693773"/>
                </a:cubicBezTo>
                <a:cubicBezTo>
                  <a:pt x="7224850" y="2599902"/>
                  <a:pt x="7222107" y="2504333"/>
                  <a:pt x="7241060" y="2409568"/>
                </a:cubicBezTo>
                <a:cubicBezTo>
                  <a:pt x="7249298" y="2368376"/>
                  <a:pt x="7278128" y="2372499"/>
                  <a:pt x="7302843" y="2347784"/>
                </a:cubicBezTo>
                <a:cubicBezTo>
                  <a:pt x="7317406" y="2333221"/>
                  <a:pt x="7325351" y="2312920"/>
                  <a:pt x="7339914" y="2298357"/>
                </a:cubicBezTo>
                <a:cubicBezTo>
                  <a:pt x="7381923" y="2256349"/>
                  <a:pt x="7386682" y="2261952"/>
                  <a:pt x="7438768" y="2248930"/>
                </a:cubicBezTo>
                <a:cubicBezTo>
                  <a:pt x="7451125" y="2240692"/>
                  <a:pt x="7460995" y="2224695"/>
                  <a:pt x="7475838" y="2224216"/>
                </a:cubicBezTo>
                <a:cubicBezTo>
                  <a:pt x="7591181" y="2220495"/>
                  <a:pt x="7706663" y="2229143"/>
                  <a:pt x="7821827" y="2236573"/>
                </a:cubicBezTo>
                <a:cubicBezTo>
                  <a:pt x="7834825" y="2237412"/>
                  <a:pt x="7846373" y="2245352"/>
                  <a:pt x="7858897" y="2248930"/>
                </a:cubicBezTo>
                <a:cubicBezTo>
                  <a:pt x="7875226" y="2253596"/>
                  <a:pt x="7891848" y="2257168"/>
                  <a:pt x="7908324" y="2261287"/>
                </a:cubicBezTo>
                <a:cubicBezTo>
                  <a:pt x="7920681" y="2273644"/>
                  <a:pt x="7931970" y="2287170"/>
                  <a:pt x="7945395" y="2298357"/>
                </a:cubicBezTo>
                <a:cubicBezTo>
                  <a:pt x="8028188" y="2367349"/>
                  <a:pt x="7938825" y="2254717"/>
                  <a:pt x="8081319" y="2397211"/>
                </a:cubicBezTo>
                <a:cubicBezTo>
                  <a:pt x="8097795" y="2413687"/>
                  <a:pt x="8112106" y="2432658"/>
                  <a:pt x="8130746" y="2446638"/>
                </a:cubicBezTo>
                <a:cubicBezTo>
                  <a:pt x="8145482" y="2457690"/>
                  <a:pt x="8164071" y="2462406"/>
                  <a:pt x="8180173" y="2471352"/>
                </a:cubicBezTo>
                <a:cubicBezTo>
                  <a:pt x="8201168" y="2483016"/>
                  <a:pt x="8220010" y="2498668"/>
                  <a:pt x="8241957" y="2508422"/>
                </a:cubicBezTo>
                <a:cubicBezTo>
                  <a:pt x="8257476" y="2515319"/>
                  <a:pt x="8275273" y="2515409"/>
                  <a:pt x="8291384" y="2520779"/>
                </a:cubicBezTo>
                <a:cubicBezTo>
                  <a:pt x="8312427" y="2527793"/>
                  <a:pt x="8332573" y="2537254"/>
                  <a:pt x="8353168" y="2545492"/>
                </a:cubicBezTo>
                <a:cubicBezTo>
                  <a:pt x="8400713" y="2616811"/>
                  <a:pt x="8349089" y="2555811"/>
                  <a:pt x="8452022" y="2607276"/>
                </a:cubicBezTo>
                <a:lnTo>
                  <a:pt x="8501449" y="2631989"/>
                </a:ln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1" name="ZoneTexte 40"/>
          <p:cNvSpPr txBox="1"/>
          <p:nvPr/>
        </p:nvSpPr>
        <p:spPr>
          <a:xfrm>
            <a:off x="5894591" y="762000"/>
            <a:ext cx="3173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7030A0"/>
                </a:solidFill>
              </a:rPr>
              <a:t>If « </a:t>
            </a:r>
            <a:r>
              <a:rPr lang="fr-CA" b="1" dirty="0" err="1">
                <a:solidFill>
                  <a:srgbClr val="7030A0"/>
                </a:solidFill>
              </a:rPr>
              <a:t>bread</a:t>
            </a:r>
            <a:r>
              <a:rPr lang="fr-CA" b="1" dirty="0">
                <a:solidFill>
                  <a:srgbClr val="7030A0"/>
                </a:solidFill>
              </a:rPr>
              <a:t> » </a:t>
            </a:r>
            <a:r>
              <a:rPr lang="fr-CA" b="1" dirty="0" err="1">
                <a:solidFill>
                  <a:srgbClr val="7030A0"/>
                </a:solidFill>
              </a:rPr>
              <a:t>is</a:t>
            </a:r>
            <a:r>
              <a:rPr lang="fr-CA" b="1" dirty="0">
                <a:solidFill>
                  <a:srgbClr val="7030A0"/>
                </a:solidFill>
              </a:rPr>
              <a:t> </a:t>
            </a:r>
            <a:r>
              <a:rPr lang="fr-CA" b="1" dirty="0" err="1">
                <a:solidFill>
                  <a:srgbClr val="7030A0"/>
                </a:solidFill>
              </a:rPr>
              <a:t>infrequent</a:t>
            </a:r>
            <a:r>
              <a:rPr lang="fr-CA" b="1" dirty="0">
                <a:solidFill>
                  <a:srgbClr val="7030A0"/>
                </a:solidFill>
              </a:rPr>
              <a:t>, all </a:t>
            </a:r>
            <a:r>
              <a:rPr lang="fr-CA" b="1" dirty="0" err="1">
                <a:solidFill>
                  <a:srgbClr val="7030A0"/>
                </a:solidFill>
              </a:rPr>
              <a:t>its</a:t>
            </a:r>
            <a:r>
              <a:rPr lang="fr-CA" b="1" dirty="0">
                <a:solidFill>
                  <a:srgbClr val="7030A0"/>
                </a:solidFill>
              </a:rPr>
              <a:t> </a:t>
            </a:r>
            <a:r>
              <a:rPr lang="fr-CA" b="1" dirty="0" err="1">
                <a:solidFill>
                  <a:srgbClr val="7030A0"/>
                </a:solidFill>
              </a:rPr>
              <a:t>supersets</a:t>
            </a:r>
            <a:r>
              <a:rPr lang="fr-CA" b="1" dirty="0">
                <a:solidFill>
                  <a:srgbClr val="7030A0"/>
                </a:solidFill>
              </a:rPr>
              <a:t> are </a:t>
            </a:r>
            <a:r>
              <a:rPr lang="fr-CA" b="1" dirty="0" err="1">
                <a:solidFill>
                  <a:srgbClr val="7030A0"/>
                </a:solidFill>
              </a:rPr>
              <a:t>infrequent</a:t>
            </a:r>
            <a:r>
              <a:rPr lang="fr-CA" b="1" dirty="0">
                <a:solidFill>
                  <a:srgbClr val="7030A0"/>
                </a:solidFill>
              </a:rPr>
              <a:t>.</a:t>
            </a:r>
          </a:p>
        </p:txBody>
      </p:sp>
      <p:cxnSp>
        <p:nvCxnSpPr>
          <p:cNvPr id="42" name="Connecteur droit avec flèche 41"/>
          <p:cNvCxnSpPr>
            <a:endCxn id="12" idx="7"/>
          </p:cNvCxnSpPr>
          <p:nvPr/>
        </p:nvCxnSpPr>
        <p:spPr>
          <a:xfrm flipH="1">
            <a:off x="4872663" y="1510026"/>
            <a:ext cx="956637" cy="30952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52400" y="304800"/>
            <a:ext cx="8324088" cy="5334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>
                <a:effectLst/>
              </a:rPr>
              <a:t>This property is useful to reduce the search space.  </a:t>
            </a:r>
            <a:r>
              <a:rPr lang="en-US" sz="2800" b="1" dirty="0">
                <a:effectLst/>
              </a:rPr>
              <a:t>Example: </a:t>
            </a:r>
            <a:endParaRPr lang="en-US" sz="2800" b="1" noProof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671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5CBF275-4B9E-4EB7-86CB-96DEAEA9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Limitations of frequent itemset mining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869286-F68D-41BE-8533-507A02091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There is an underlying </a:t>
            </a:r>
            <a:r>
              <a:rPr lang="en-US" b="1" dirty="0"/>
              <a:t>hypothesis</a:t>
            </a:r>
            <a:r>
              <a:rPr lang="en-US" dirty="0"/>
              <a:t> that </a:t>
            </a:r>
            <a:r>
              <a:rPr lang="en-US" i="1" dirty="0"/>
              <a:t>something frequent must be important</a:t>
            </a:r>
            <a:r>
              <a:rPr lang="en-US" dirty="0"/>
              <a:t>.</a:t>
            </a:r>
          </a:p>
          <a:p>
            <a:r>
              <a:rPr lang="en-US" dirty="0"/>
              <a:t>But in practice, many frequent itemsets are unimportant.</a:t>
            </a:r>
          </a:p>
          <a:p>
            <a:r>
              <a:rPr lang="en-US" b="1" dirty="0"/>
              <a:t>Example</a:t>
            </a:r>
            <a:r>
              <a:rPr lang="en-US" dirty="0"/>
              <a:t>: many persons purchase bread and milk but it is not something surprising or profitable.</a:t>
            </a:r>
          </a:p>
          <a:p>
            <a:endParaRPr lang="fr-CA" dirty="0"/>
          </a:p>
          <a:p>
            <a:endParaRPr lang="fr-CA" dirty="0"/>
          </a:p>
          <a:p>
            <a:r>
              <a:rPr lang="fr-CA" dirty="0" err="1"/>
              <a:t>Too</a:t>
            </a:r>
            <a:r>
              <a:rPr lang="fr-CA" dirty="0"/>
              <a:t> </a:t>
            </a:r>
            <a:r>
              <a:rPr lang="fr-CA" dirty="0" err="1"/>
              <a:t>many</a:t>
            </a:r>
            <a:r>
              <a:rPr lang="fr-CA" dirty="0"/>
              <a:t> </a:t>
            </a:r>
            <a:r>
              <a:rPr lang="fr-CA" dirty="0" err="1"/>
              <a:t>frequent</a:t>
            </a:r>
            <a:r>
              <a:rPr lang="fr-CA" dirty="0"/>
              <a:t> patterns </a:t>
            </a:r>
            <a:r>
              <a:rPr lang="fr-CA" dirty="0" err="1"/>
              <a:t>may</a:t>
            </a:r>
            <a:r>
              <a:rPr lang="fr-CA" dirty="0"/>
              <a:t> </a:t>
            </a:r>
            <a:r>
              <a:rPr lang="fr-CA" dirty="0" err="1"/>
              <a:t>make</a:t>
            </a:r>
            <a:r>
              <a:rPr lang="fr-CA" dirty="0"/>
              <a:t> </a:t>
            </a:r>
            <a:r>
              <a:rPr lang="fr-CA" dirty="0" err="1"/>
              <a:t>it</a:t>
            </a:r>
            <a:r>
              <a:rPr lang="fr-CA" dirty="0"/>
              <a:t> hard to </a:t>
            </a:r>
            <a:r>
              <a:rPr lang="fr-CA" dirty="0" err="1"/>
              <a:t>find</a:t>
            </a:r>
            <a:r>
              <a:rPr lang="fr-CA" dirty="0"/>
              <a:t> </a:t>
            </a:r>
            <a:r>
              <a:rPr lang="fr-CA" dirty="0" err="1"/>
              <a:t>rarer</a:t>
            </a:r>
            <a:r>
              <a:rPr lang="fr-CA" dirty="0"/>
              <a:t> patterns </a:t>
            </a:r>
            <a:r>
              <a:rPr lang="fr-CA" dirty="0" err="1"/>
              <a:t>that</a:t>
            </a:r>
            <a:r>
              <a:rPr lang="fr-CA" dirty="0"/>
              <a:t> are </a:t>
            </a:r>
            <a:r>
              <a:rPr lang="fr-CA" dirty="0" err="1"/>
              <a:t>interesting</a:t>
            </a:r>
            <a:r>
              <a:rPr lang="fr-CA" dirty="0"/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62CE4-AF7E-41A9-8613-474CD6C8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 descr="Bread, Baking, Baguette, Dining, Dough, Flour, Cooking">
            <a:extLst>
              <a:ext uri="{FF2B5EF4-FFF2-40B4-BE49-F238E27FC236}">
                <a16:creationId xmlns:a16="http://schemas.microsoft.com/office/drawing/2014/main" id="{D0736746-FBAB-47F6-800A-4EC69A6A5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48100"/>
            <a:ext cx="797719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lk, Bottle, Dairy, Beverage, White, Healthy, Drink">
            <a:extLst>
              <a:ext uri="{FF2B5EF4-FFF2-40B4-BE49-F238E27FC236}">
                <a16:creationId xmlns:a16="http://schemas.microsoft.com/office/drawing/2014/main" id="{1FFD3719-C63E-45BE-B9C0-4F486ED8C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88" y="3848100"/>
            <a:ext cx="797720" cy="108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90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36044</TotalTime>
  <Words>3375</Words>
  <Application>Microsoft Office PowerPoint</Application>
  <PresentationFormat>On-screen Show (4:3)</PresentationFormat>
  <Paragraphs>833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华文中宋</vt:lpstr>
      <vt:lpstr>宋体</vt:lpstr>
      <vt:lpstr>Arial</vt:lpstr>
      <vt:lpstr>Berlin Sans FB Demi</vt:lpstr>
      <vt:lpstr>Calibri</vt:lpstr>
      <vt:lpstr>Cambria Math</vt:lpstr>
      <vt:lpstr>Gill Sans MT</vt:lpstr>
      <vt:lpstr>Times New Roman</vt:lpstr>
      <vt:lpstr>Verdana</vt:lpstr>
      <vt:lpstr>Wingdings</vt:lpstr>
      <vt:lpstr>Wingdings 2</vt:lpstr>
      <vt:lpstr>Solstice</vt:lpstr>
      <vt:lpstr>PowerPoint Presentation</vt:lpstr>
      <vt:lpstr>Introduction</vt:lpstr>
      <vt:lpstr>Frequent itemset mINING  (brief review)</vt:lpstr>
      <vt:lpstr>Frequent itemset mining  (频繁项集挖掘)</vt:lpstr>
      <vt:lpstr>minsup =2</vt:lpstr>
      <vt:lpstr>PowerPoint Presentation</vt:lpstr>
      <vt:lpstr>This property is useful to reduce the search space.  Example: </vt:lpstr>
      <vt:lpstr>This property is useful to reduce the search space.  Example: </vt:lpstr>
      <vt:lpstr>Limitations of frequent itemset mining</vt:lpstr>
      <vt:lpstr>Rare pattern mINING</vt:lpstr>
      <vt:lpstr>Finding rare patterns</vt:lpstr>
      <vt:lpstr>PowerPoint Presentation</vt:lpstr>
      <vt:lpstr>PowerPoint Presentation</vt:lpstr>
      <vt:lpstr>Another definition: minimal rare itemsets</vt:lpstr>
      <vt:lpstr>Minimal rare itemsets</vt:lpstr>
      <vt:lpstr>Minimal rare itemsets</vt:lpstr>
      <vt:lpstr>Minimal rare itemsets</vt:lpstr>
      <vt:lpstr>How can we find the minimal rare itemsets?</vt:lpstr>
      <vt:lpstr>The AprioriRare algorithm (2007)</vt:lpstr>
      <vt:lpstr>The AprioriRare algorithm</vt:lpstr>
      <vt:lpstr>The AprioriRare algorithm</vt:lpstr>
      <vt:lpstr>The AprioriRare algorithm</vt:lpstr>
      <vt:lpstr>The AprioriRare algorithm</vt:lpstr>
      <vt:lpstr>The AprioriRare algorithm</vt:lpstr>
      <vt:lpstr>The AprioriRare algorithm</vt:lpstr>
      <vt:lpstr>The AprioriRare algorithm</vt:lpstr>
      <vt:lpstr>The AprioriRare algorithm</vt:lpstr>
      <vt:lpstr>The AprioriRare algorithm</vt:lpstr>
      <vt:lpstr>The AprioriRare algorithm</vt:lpstr>
      <vt:lpstr>The AprioriRare algorithm</vt:lpstr>
      <vt:lpstr>The AprioriRare algorithm</vt:lpstr>
      <vt:lpstr>The AprioriRare algorithm</vt:lpstr>
      <vt:lpstr>The AprioriRare algorithm</vt:lpstr>
      <vt:lpstr>The AprioriRare algorithm</vt:lpstr>
      <vt:lpstr>The AprioriRare algorithm</vt:lpstr>
      <vt:lpstr>The AprioriRare algorithm</vt:lpstr>
      <vt:lpstr>The AprioriRare algorithm</vt:lpstr>
      <vt:lpstr>The AprioriRare algorithm</vt:lpstr>
      <vt:lpstr>Final result</vt:lpstr>
      <vt:lpstr>Another definition: perfectly rare itemsets</vt:lpstr>
      <vt:lpstr>PowerPoint Presentation</vt:lpstr>
      <vt:lpstr>PowerPoint Presentation</vt:lpstr>
      <vt:lpstr>PowerPoint Presentation</vt:lpstr>
      <vt:lpstr>PowerPoint Presentation</vt:lpstr>
      <vt:lpstr>How to find perfectly rare itemsets?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Rare Itemsets</dc:title>
  <dc:creator>ph</dc:creator>
  <cp:lastModifiedBy>philippe</cp:lastModifiedBy>
  <cp:revision>1733</cp:revision>
  <dcterms:created xsi:type="dcterms:W3CDTF">2006-08-16T00:00:00Z</dcterms:created>
  <dcterms:modified xsi:type="dcterms:W3CDTF">2022-07-07T08:59:03Z</dcterms:modified>
</cp:coreProperties>
</file>