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1356" r:id="rId2"/>
    <p:sldId id="1377" r:id="rId3"/>
    <p:sldId id="1379" r:id="rId4"/>
    <p:sldId id="793" r:id="rId5"/>
    <p:sldId id="794" r:id="rId6"/>
    <p:sldId id="2941" r:id="rId7"/>
    <p:sldId id="896" r:id="rId8"/>
    <p:sldId id="2942" r:id="rId9"/>
    <p:sldId id="899" r:id="rId10"/>
    <p:sldId id="2945" r:id="rId11"/>
    <p:sldId id="2944" r:id="rId12"/>
    <p:sldId id="2946" r:id="rId13"/>
    <p:sldId id="2947" r:id="rId14"/>
    <p:sldId id="2948" r:id="rId15"/>
    <p:sldId id="2949" r:id="rId16"/>
    <p:sldId id="2952" r:id="rId17"/>
    <p:sldId id="2950" r:id="rId18"/>
    <p:sldId id="2953" r:id="rId19"/>
    <p:sldId id="2954" r:id="rId20"/>
    <p:sldId id="2955" r:id="rId21"/>
    <p:sldId id="2943" r:id="rId22"/>
    <p:sldId id="2956" r:id="rId23"/>
    <p:sldId id="2957" r:id="rId24"/>
    <p:sldId id="2958" r:id="rId25"/>
    <p:sldId id="2959" r:id="rId26"/>
    <p:sldId id="2960" r:id="rId27"/>
    <p:sldId id="2964" r:id="rId28"/>
    <p:sldId id="2963" r:id="rId29"/>
    <p:sldId id="2961" r:id="rId30"/>
    <p:sldId id="2962" r:id="rId31"/>
    <p:sldId id="905" r:id="rId32"/>
    <p:sldId id="906" r:id="rId33"/>
    <p:sldId id="907" r:id="rId34"/>
    <p:sldId id="2965" r:id="rId35"/>
    <p:sldId id="2966" r:id="rId36"/>
    <p:sldId id="2967" r:id="rId37"/>
    <p:sldId id="2968" r:id="rId38"/>
    <p:sldId id="8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93" autoAdjust="0"/>
    <p:restoredTop sz="96340" autoAdjust="0"/>
  </p:normalViewPr>
  <p:slideViewPr>
    <p:cSldViewPr>
      <p:cViewPr varScale="1">
        <p:scale>
          <a:sx n="104" d="100"/>
          <a:sy n="104" d="100"/>
        </p:scale>
        <p:origin x="1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4DD43-7848-4610-8FC8-5C942C22D452}" type="datetimeFigureOut">
              <a:rPr lang="fr-CA" smtClean="0"/>
              <a:t>2022-07-07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9E4F8-7960-47FB-A4B7-553178E329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131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67AAFA-53D7-4EAA-86E7-D2A0BD28408C}" type="slidenum">
              <a:rPr lang="en-GB" altLang="zh-CN" smtClean="0"/>
              <a:pPr/>
              <a:t>1</a:t>
            </a:fld>
            <a:endParaRPr lang="en-GB" altLang="zh-CN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29113"/>
            <a:ext cx="5487988" cy="4103687"/>
          </a:xfrm>
          <a:noFill/>
          <a:ln/>
        </p:spPr>
        <p:txBody>
          <a:bodyPr wrap="none" lIns="81921" tIns="40961" rIns="81921" bIns="40961" anchor="ctr"/>
          <a:lstStyle/>
          <a:p>
            <a:pPr eaLnBrk="1" hangingPunct="1"/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Fournier-Viger, P., Wu, C.-W., Gomariz, A., </a:t>
            </a:r>
            <a:r>
              <a:rPr lang="fr-CA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Tseng</a:t>
            </a:r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V. S. (2014). </a:t>
            </a:r>
            <a:r>
              <a:rPr lang="fr-CA" sz="1200" b="1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VMSP: Efficient Vertical </a:t>
            </a:r>
            <a:r>
              <a:rPr lang="fr-CA" sz="1200" b="1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Mining</a:t>
            </a:r>
            <a:r>
              <a:rPr lang="fr-CA" sz="1200" b="1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of Maximal </a:t>
            </a:r>
            <a:r>
              <a:rPr lang="fr-CA" sz="1200" b="1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Sequential</a:t>
            </a:r>
            <a:r>
              <a:rPr lang="fr-CA" sz="1200" b="1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Patterns. </a:t>
            </a:r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Proc. 27th Canadian </a:t>
            </a:r>
            <a:r>
              <a:rPr lang="fr-CA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Conference</a:t>
            </a:r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on </a:t>
            </a:r>
            <a:r>
              <a:rPr lang="fr-CA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Artificial</a:t>
            </a:r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Intelligence (AI 2014), Springer, LNAI, pp. 83-94.</a:t>
            </a:r>
          </a:p>
          <a:p>
            <a:pPr eaLnBrk="1" hangingPunct="1"/>
            <a:endParaRPr lang="fr-CA" altLang="zh-CN" sz="1200" b="0" i="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r>
              <a:rPr lang="fr-CA" altLang="zh-CN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It’s</a:t>
            </a:r>
            <a:r>
              <a:rPr lang="fr-CA" altLang="zh-CN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not </a:t>
            </a:r>
            <a:r>
              <a:rPr lang="fr-CA" altLang="zh-CN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really</a:t>
            </a:r>
            <a:r>
              <a:rPr lang="fr-CA" altLang="zh-CN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about « APPLICATIONS OF AI »</a:t>
            </a:r>
            <a:endParaRPr lang="fr-CA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7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402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98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739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51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22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62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37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2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2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49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38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34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0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86C238-FCFD-44DF-BD32-5E337DFF0E5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6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AC97-CA75-4EB5-93D4-20EA96E565E7}" type="datetime1">
              <a:rPr lang="en-US" smtClean="0"/>
              <a:t>7/7/2022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CFB7-491B-488A-9312-96902782004F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35E3-0D70-44E0-A1F5-D703313E4CE3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42" y="138256"/>
            <a:ext cx="8701920" cy="12788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6FF72-82BD-4D9A-99D9-086DA268F3B9}" type="datetime1">
              <a:rPr lang="fr-FR" smtClean="0"/>
              <a:t>07/07/2022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A22D-6833-4D7D-AAB9-C67AB34A90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967441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A27-84D8-445F-9740-BEE968FA8602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C33-2741-4E29-964F-ED27CA70A149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F35E-D509-46D7-9522-044BA2D56CB0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7B8E-CFA4-49F5-9D84-702BF885AEF0}" type="datetime1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F88A-BC2C-4624-A260-44A7ABA18084}" type="datetime1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DE01-1EC3-44F9-8F93-BDB27239F1B4}" type="datetime1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C7A9-5943-40CC-8E40-CFAC02199690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2C55-8B53-4855-BBE9-315B9EC9F179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03866" y="611696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97D2CA-6DD3-48AC-BE7C-75E23794F508}" type="datetime1">
              <a:rPr lang="en-US" smtClean="0"/>
              <a:t>7/7/2022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philippe-fournier-viger.com/spmf/" TargetMode="External"/><Relationship Id="rId5" Type="http://schemas.openxmlformats.org/officeDocument/2006/relationships/hyperlink" Target="http://www.philippe-fournier-viger.com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illippe-fournier-viger.com/spmf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-128160" y="3429000"/>
            <a:ext cx="9144000" cy="2468879"/>
          </a:xfrm>
          <a:prstGeom prst="rect">
            <a:avLst/>
          </a:prstGeom>
        </p:spPr>
        <p:txBody>
          <a:bodyPr lIns="82921" tIns="41461" rIns="82921" bIns="41461"/>
          <a:lstStyle/>
          <a:p>
            <a:pPr marL="391581" indent="-293685" algn="ctr" defTabSz="414614">
              <a:lnSpc>
                <a:spcPct val="80000"/>
              </a:lnSpc>
              <a:spcAft>
                <a:spcPts val="1292"/>
              </a:spcAft>
              <a:buClr>
                <a:srgbClr val="9999CC"/>
              </a:buClr>
              <a:buSzPct val="80000"/>
              <a:defRPr/>
            </a:pPr>
            <a:r>
              <a:rPr lang="en-CA" altLang="en-US" sz="3266" b="1" kern="0" dirty="0"/>
              <a:t>Philippe Fournier-</a:t>
            </a:r>
            <a:r>
              <a:rPr lang="en-CA" altLang="en-US" sz="3266" b="1" kern="0" dirty="0" err="1"/>
              <a:t>Viger</a:t>
            </a:r>
            <a:br>
              <a:rPr lang="en-CA" altLang="en-US" sz="2540" b="1" kern="0" dirty="0"/>
            </a:br>
            <a:r>
              <a:rPr lang="en-CA" altLang="en-US" sz="2540" kern="0" dirty="0">
                <a:hlinkClick r:id="rId5"/>
              </a:rPr>
              <a:t>http://www.philippe-Fournier-viger.com</a:t>
            </a:r>
            <a:endParaRPr lang="en-CA" altLang="en-US" sz="2540" kern="0" dirty="0"/>
          </a:p>
          <a:p>
            <a:pPr marL="391581" indent="-293685" algn="ctr" defTabSz="414614">
              <a:lnSpc>
                <a:spcPct val="80000"/>
              </a:lnSpc>
              <a:spcAft>
                <a:spcPts val="1292"/>
              </a:spcAft>
              <a:buClr>
                <a:srgbClr val="9999CC"/>
              </a:buClr>
              <a:buSzPct val="80000"/>
              <a:defRPr/>
            </a:pPr>
            <a:endParaRPr lang="en-US" altLang="en-US" sz="1451" b="1" kern="0" dirty="0"/>
          </a:p>
          <a:p>
            <a:pPr marL="391581" indent="-293685" algn="ctr" defTabSz="414614">
              <a:lnSpc>
                <a:spcPct val="80000"/>
              </a:lnSpc>
              <a:spcAft>
                <a:spcPts val="1292"/>
              </a:spcAft>
              <a:buClr>
                <a:srgbClr val="9999CC"/>
              </a:buClr>
              <a:buSzPct val="80000"/>
              <a:defRPr/>
            </a:pPr>
            <a:br>
              <a:rPr lang="en-US" altLang="en-US" sz="1270" b="1" kern="0" dirty="0"/>
            </a:br>
            <a:endParaRPr lang="en-US" altLang="en-US" sz="1270" b="1" kern="0" dirty="0"/>
          </a:p>
        </p:txBody>
      </p:sp>
      <p:sp>
        <p:nvSpPr>
          <p:cNvPr id="3379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3921" y="664201"/>
            <a:ext cx="8176320" cy="58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21" tIns="41461" rIns="82921" bIns="41461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1633"/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10081" y="1148041"/>
            <a:ext cx="9144000" cy="147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0" lvl="2" algn="ctr" defTabSz="414614" eaLnBrk="0" hangingPunct="0">
              <a:lnSpc>
                <a:spcPct val="115000"/>
              </a:lnSpc>
              <a:buClr>
                <a:srgbClr val="000000"/>
              </a:buClr>
              <a:buSzPct val="45000"/>
              <a:tabLst>
                <a:tab pos="656473" algn="l"/>
                <a:tab pos="1312944" algn="l"/>
                <a:tab pos="1969418" algn="l"/>
                <a:tab pos="2625890" algn="l"/>
                <a:tab pos="3282363" algn="l"/>
                <a:tab pos="3938835" algn="l"/>
                <a:tab pos="4593868" algn="l"/>
                <a:tab pos="5251781" algn="l"/>
                <a:tab pos="5908253" algn="l"/>
                <a:tab pos="6563286" algn="l"/>
                <a:tab pos="7219759" algn="l"/>
                <a:tab pos="7877671" algn="l"/>
              </a:tabLst>
              <a:defRPr/>
            </a:pPr>
            <a:r>
              <a:rPr lang="en-US" sz="4354" b="1" kern="0" dirty="0">
                <a:solidFill>
                  <a:srgbClr val="C00000"/>
                </a:solidFill>
                <a:latin typeface="Berlin Sans FB Demi" panose="020E0802020502020306" pitchFamily="34" charset="0"/>
                <a:ea typeface="Cambria Math" panose="02040503050406030204" pitchFamily="18" charset="0"/>
                <a:cs typeface="Times New Roman" pitchFamily="18" charset="0"/>
              </a:rPr>
              <a:t>Periodic Pattern Mining</a:t>
            </a:r>
            <a:endParaRPr lang="en-GB" sz="1814" b="1" kern="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anose="020E0802020502020306" pitchFamily="34" charset="0"/>
              <a:ea typeface="Cambria Math" panose="020405030504060302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A22D-6833-4D7D-AAB9-C67AB34A90F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A68F4-1E92-4DFC-B5BF-CF8E463D37CF}"/>
              </a:ext>
            </a:extLst>
          </p:cNvPr>
          <p:cNvSpPr txBox="1"/>
          <p:nvPr/>
        </p:nvSpPr>
        <p:spPr>
          <a:xfrm>
            <a:off x="1765441" y="6322984"/>
            <a:ext cx="563327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b="1" dirty="0"/>
              <a:t>Source code and datasets</a:t>
            </a:r>
            <a:r>
              <a:rPr lang="en-US" sz="1633" dirty="0"/>
              <a:t> available in the </a:t>
            </a:r>
            <a:r>
              <a:rPr lang="en-US" sz="1633" dirty="0">
                <a:hlinkClick r:id="rId6"/>
              </a:rPr>
              <a:t>SPMF library</a:t>
            </a:r>
            <a:endParaRPr lang="en-US" sz="1633" dirty="0"/>
          </a:p>
        </p:txBody>
      </p:sp>
      <p:pic>
        <p:nvPicPr>
          <p:cNvPr id="1026" name="Picture 2" descr="SPMF">
            <a:extLst>
              <a:ext uri="{FF2B5EF4-FFF2-40B4-BE49-F238E27FC236}">
                <a16:creationId xmlns:a16="http://schemas.microsoft.com/office/drawing/2014/main" id="{F6365011-EE7C-499E-8506-D75797E9F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96389"/>
            <a:ext cx="1693440" cy="5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ocks">
            <a:extLst>
              <a:ext uri="{FF2B5EF4-FFF2-40B4-BE49-F238E27FC236}">
                <a16:creationId xmlns:a16="http://schemas.microsoft.com/office/drawing/2014/main" id="{89167270-72B9-4995-92E4-9077AD05E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29" y="4379147"/>
            <a:ext cx="1978301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75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5">
            <a:extLst>
              <a:ext uri="{FF2B5EF4-FFF2-40B4-BE49-F238E27FC236}">
                <a16:creationId xmlns:a16="http://schemas.microsoft.com/office/drawing/2014/main" id="{03E3D024-23B8-48B2-8BC5-0112FA2B04F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271397" y="1973805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</a:t>
            </a:r>
            <a:r>
              <a:rPr lang="en-US" dirty="0">
                <a:solidFill>
                  <a:srgbClr val="00B050"/>
                </a:solidFill>
              </a:rPr>
              <a:t>Periodicity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0720" y="1286280"/>
            <a:ext cx="8229600" cy="4525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transaction database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7440" y="1908361"/>
            <a:ext cx="4458240" cy="243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 err="1">
                <a:solidFill>
                  <a:srgbClr val="00B050"/>
                </a:solidFill>
              </a:rPr>
              <a:t>Periods</a:t>
            </a:r>
            <a:r>
              <a:rPr lang="fr-CA" sz="2177" b="1" dirty="0">
                <a:solidFill>
                  <a:srgbClr val="00B050"/>
                </a:solidFill>
              </a:rPr>
              <a:t> of an itemset</a:t>
            </a:r>
            <a:r>
              <a:rPr lang="fr-CA" sz="2177" dirty="0">
                <a:solidFill>
                  <a:srgbClr val="00B050"/>
                </a:solidFill>
              </a:rPr>
              <a:t>:</a:t>
            </a:r>
            <a:br>
              <a:rPr lang="fr-CA" sz="2177" dirty="0">
                <a:solidFill>
                  <a:srgbClr val="00B050"/>
                </a:solidFill>
              </a:rPr>
            </a:br>
            <a:r>
              <a:rPr lang="fr-CA" sz="2177" dirty="0"/>
              <a:t>the </a:t>
            </a:r>
            <a:r>
              <a:rPr lang="fr-CA" sz="2177" dirty="0" err="1"/>
              <a:t>number</a:t>
            </a:r>
            <a:r>
              <a:rPr lang="fr-CA" sz="2177" dirty="0"/>
              <a:t> of transactions </a:t>
            </a:r>
            <a:r>
              <a:rPr lang="fr-CA" sz="2177" dirty="0" err="1"/>
              <a:t>between</a:t>
            </a:r>
            <a:r>
              <a:rPr lang="fr-CA" sz="2177" dirty="0"/>
              <a:t> </a:t>
            </a:r>
            <a:r>
              <a:rPr lang="fr-CA" sz="2177" dirty="0" err="1"/>
              <a:t>each</a:t>
            </a:r>
            <a:r>
              <a:rPr lang="fr-CA" sz="2177" dirty="0"/>
              <a:t> occurrence of the itemset</a:t>
            </a:r>
          </a:p>
          <a:p>
            <a:endParaRPr lang="fr-CA" sz="2177" dirty="0"/>
          </a:p>
          <a:p>
            <a:r>
              <a:rPr lang="fr-CA" sz="2177" b="1" dirty="0"/>
              <a:t>Example:</a:t>
            </a:r>
            <a:br>
              <a:rPr lang="fr-CA" sz="2177" dirty="0"/>
            </a:br>
            <a:r>
              <a:rPr lang="fr-CA" sz="2177" dirty="0"/>
              <a:t>The </a:t>
            </a:r>
            <a:r>
              <a:rPr lang="fr-CA" sz="2177" dirty="0" err="1"/>
              <a:t>periods</a:t>
            </a:r>
            <a:r>
              <a:rPr lang="fr-CA" sz="2177" dirty="0"/>
              <a:t> of the itemset </a:t>
            </a:r>
            <a:r>
              <a:rPr lang="fr-CA" sz="2177" b="1" dirty="0"/>
              <a:t>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are</a:t>
            </a:r>
            <a:endParaRPr lang="en-CA" sz="2177" dirty="0"/>
          </a:p>
          <a:p>
            <a:r>
              <a:rPr lang="fr-CA" sz="2177" b="1" dirty="0" err="1"/>
              <a:t>ps</a:t>
            </a:r>
            <a:r>
              <a:rPr lang="fr-CA" sz="2177" b="1" dirty="0"/>
              <a:t>({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= {</a:t>
            </a:r>
            <a:r>
              <a:rPr lang="fr-CA" sz="2177" b="1" dirty="0">
                <a:solidFill>
                  <a:srgbClr val="0070C0"/>
                </a:solidFill>
              </a:rPr>
              <a:t>1 </a:t>
            </a:r>
            <a:r>
              <a:rPr lang="fr-CA" sz="2177" dirty="0">
                <a:solidFill>
                  <a:srgbClr val="0070C0"/>
                </a:solidFill>
              </a:rPr>
              <a:t>…</a:t>
            </a:r>
            <a:r>
              <a:rPr lang="fr-CA" sz="2177" dirty="0"/>
              <a:t>}</a:t>
            </a:r>
            <a:endParaRPr lang="en-CA" sz="2177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8147" y="2068092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895600" y="1967050"/>
            <a:ext cx="276480" cy="762281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</p:spTree>
    <p:extLst>
      <p:ext uri="{BB962C8B-B14F-4D97-AF65-F5344CB8AC3E}">
        <p14:creationId xmlns:p14="http://schemas.microsoft.com/office/powerpoint/2010/main" val="36216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5">
            <a:extLst>
              <a:ext uri="{FF2B5EF4-FFF2-40B4-BE49-F238E27FC236}">
                <a16:creationId xmlns:a16="http://schemas.microsoft.com/office/drawing/2014/main" id="{03E3D024-23B8-48B2-8BC5-0112FA2B04F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271397" y="1973805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</a:t>
            </a:r>
            <a:r>
              <a:rPr lang="en-US" dirty="0">
                <a:solidFill>
                  <a:srgbClr val="00B050"/>
                </a:solidFill>
              </a:rPr>
              <a:t>Periodicity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0720" y="1286280"/>
            <a:ext cx="8229600" cy="4525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transaction database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7440" y="1908361"/>
            <a:ext cx="4458240" cy="243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 err="1">
                <a:solidFill>
                  <a:srgbClr val="00B050"/>
                </a:solidFill>
              </a:rPr>
              <a:t>Periods</a:t>
            </a:r>
            <a:r>
              <a:rPr lang="fr-CA" sz="2177" b="1" dirty="0">
                <a:solidFill>
                  <a:srgbClr val="00B050"/>
                </a:solidFill>
              </a:rPr>
              <a:t> of an itemset</a:t>
            </a:r>
            <a:r>
              <a:rPr lang="fr-CA" sz="2177" dirty="0">
                <a:solidFill>
                  <a:srgbClr val="00B050"/>
                </a:solidFill>
              </a:rPr>
              <a:t>:</a:t>
            </a:r>
            <a:br>
              <a:rPr lang="fr-CA" sz="2177" dirty="0">
                <a:solidFill>
                  <a:srgbClr val="00B050"/>
                </a:solidFill>
              </a:rPr>
            </a:br>
            <a:r>
              <a:rPr lang="fr-CA" sz="2177" dirty="0"/>
              <a:t>the </a:t>
            </a:r>
            <a:r>
              <a:rPr lang="fr-CA" sz="2177" dirty="0" err="1"/>
              <a:t>number</a:t>
            </a:r>
            <a:r>
              <a:rPr lang="fr-CA" sz="2177" dirty="0"/>
              <a:t> of transactions </a:t>
            </a:r>
            <a:r>
              <a:rPr lang="fr-CA" sz="2177" dirty="0" err="1"/>
              <a:t>between</a:t>
            </a:r>
            <a:r>
              <a:rPr lang="fr-CA" sz="2177" dirty="0"/>
              <a:t> </a:t>
            </a:r>
            <a:r>
              <a:rPr lang="fr-CA" sz="2177" dirty="0" err="1"/>
              <a:t>each</a:t>
            </a:r>
            <a:r>
              <a:rPr lang="fr-CA" sz="2177" dirty="0"/>
              <a:t> occurrence of the itemset</a:t>
            </a:r>
          </a:p>
          <a:p>
            <a:endParaRPr lang="fr-CA" sz="2177" dirty="0"/>
          </a:p>
          <a:p>
            <a:r>
              <a:rPr lang="fr-CA" sz="2177" b="1" dirty="0"/>
              <a:t>Example:</a:t>
            </a:r>
            <a:br>
              <a:rPr lang="fr-CA" sz="2177" dirty="0"/>
            </a:br>
            <a:r>
              <a:rPr lang="fr-CA" sz="2177" dirty="0"/>
              <a:t>The </a:t>
            </a:r>
            <a:r>
              <a:rPr lang="fr-CA" sz="2177" dirty="0" err="1"/>
              <a:t>periods</a:t>
            </a:r>
            <a:r>
              <a:rPr lang="fr-CA" sz="2177" dirty="0"/>
              <a:t> of the itemset </a:t>
            </a:r>
            <a:r>
              <a:rPr lang="fr-CA" sz="2177" b="1" dirty="0"/>
              <a:t>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are</a:t>
            </a:r>
            <a:endParaRPr lang="en-CA" sz="2177" dirty="0"/>
          </a:p>
          <a:p>
            <a:r>
              <a:rPr lang="fr-CA" sz="2177" b="1" dirty="0" err="1"/>
              <a:t>ps</a:t>
            </a:r>
            <a:r>
              <a:rPr lang="fr-CA" sz="2177" b="1" dirty="0"/>
              <a:t>({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= {</a:t>
            </a:r>
            <a:r>
              <a:rPr lang="fr-CA" sz="2177" b="1" dirty="0"/>
              <a:t>1,</a:t>
            </a:r>
            <a:r>
              <a:rPr lang="fr-CA" sz="2177" b="1" dirty="0">
                <a:solidFill>
                  <a:srgbClr val="0070C0"/>
                </a:solidFill>
              </a:rPr>
              <a:t>2 </a:t>
            </a:r>
            <a:r>
              <a:rPr lang="fr-CA" sz="2177" dirty="0">
                <a:solidFill>
                  <a:srgbClr val="0070C0"/>
                </a:solidFill>
              </a:rPr>
              <a:t>…</a:t>
            </a:r>
            <a:r>
              <a:rPr lang="fr-CA" sz="2177" dirty="0"/>
              <a:t>}</a:t>
            </a:r>
            <a:endParaRPr lang="en-CA" sz="2177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78147" y="2068092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339220" y="2645897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2" name="TextBox 11"/>
          <p:cNvSpPr txBox="1"/>
          <p:nvPr/>
        </p:nvSpPr>
        <p:spPr>
          <a:xfrm>
            <a:off x="3510814" y="2942238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895600" y="1967050"/>
            <a:ext cx="276480" cy="762281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</p:spTree>
    <p:extLst>
      <p:ext uri="{BB962C8B-B14F-4D97-AF65-F5344CB8AC3E}">
        <p14:creationId xmlns:p14="http://schemas.microsoft.com/office/powerpoint/2010/main" val="14767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5">
            <a:extLst>
              <a:ext uri="{FF2B5EF4-FFF2-40B4-BE49-F238E27FC236}">
                <a16:creationId xmlns:a16="http://schemas.microsoft.com/office/drawing/2014/main" id="{03E3D024-23B8-48B2-8BC5-0112FA2B04F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271397" y="1973805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</a:t>
            </a:r>
            <a:r>
              <a:rPr lang="en-US" dirty="0">
                <a:solidFill>
                  <a:srgbClr val="00B050"/>
                </a:solidFill>
              </a:rPr>
              <a:t>Periodicity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0720" y="1286280"/>
            <a:ext cx="8229600" cy="4525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transaction database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7440" y="1908361"/>
            <a:ext cx="4458240" cy="243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 err="1">
                <a:solidFill>
                  <a:srgbClr val="00B050"/>
                </a:solidFill>
              </a:rPr>
              <a:t>Periods</a:t>
            </a:r>
            <a:r>
              <a:rPr lang="fr-CA" sz="2177" b="1" dirty="0">
                <a:solidFill>
                  <a:srgbClr val="00B050"/>
                </a:solidFill>
              </a:rPr>
              <a:t> of an itemset</a:t>
            </a:r>
            <a:r>
              <a:rPr lang="fr-CA" sz="2177" dirty="0">
                <a:solidFill>
                  <a:srgbClr val="00B050"/>
                </a:solidFill>
              </a:rPr>
              <a:t>:</a:t>
            </a:r>
            <a:br>
              <a:rPr lang="fr-CA" sz="2177" dirty="0">
                <a:solidFill>
                  <a:srgbClr val="00B050"/>
                </a:solidFill>
              </a:rPr>
            </a:br>
            <a:r>
              <a:rPr lang="fr-CA" sz="2177" dirty="0"/>
              <a:t>the </a:t>
            </a:r>
            <a:r>
              <a:rPr lang="fr-CA" sz="2177" dirty="0" err="1"/>
              <a:t>number</a:t>
            </a:r>
            <a:r>
              <a:rPr lang="fr-CA" sz="2177" dirty="0"/>
              <a:t> of transactions </a:t>
            </a:r>
            <a:r>
              <a:rPr lang="fr-CA" sz="2177" dirty="0" err="1"/>
              <a:t>between</a:t>
            </a:r>
            <a:r>
              <a:rPr lang="fr-CA" sz="2177" dirty="0"/>
              <a:t> </a:t>
            </a:r>
            <a:r>
              <a:rPr lang="fr-CA" sz="2177" dirty="0" err="1"/>
              <a:t>each</a:t>
            </a:r>
            <a:r>
              <a:rPr lang="fr-CA" sz="2177" dirty="0"/>
              <a:t> occurrence of the itemset</a:t>
            </a:r>
          </a:p>
          <a:p>
            <a:endParaRPr lang="fr-CA" sz="2177" dirty="0"/>
          </a:p>
          <a:p>
            <a:r>
              <a:rPr lang="fr-CA" sz="2177" b="1" dirty="0"/>
              <a:t>Example:</a:t>
            </a:r>
            <a:br>
              <a:rPr lang="fr-CA" sz="2177" dirty="0"/>
            </a:br>
            <a:r>
              <a:rPr lang="fr-CA" sz="2177" dirty="0"/>
              <a:t>The </a:t>
            </a:r>
            <a:r>
              <a:rPr lang="fr-CA" sz="2177" dirty="0" err="1"/>
              <a:t>periods</a:t>
            </a:r>
            <a:r>
              <a:rPr lang="fr-CA" sz="2177" dirty="0"/>
              <a:t> of the itemset </a:t>
            </a:r>
            <a:r>
              <a:rPr lang="fr-CA" sz="2177" b="1" dirty="0"/>
              <a:t>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are</a:t>
            </a:r>
            <a:endParaRPr lang="en-CA" sz="2177" dirty="0"/>
          </a:p>
          <a:p>
            <a:r>
              <a:rPr lang="fr-CA" sz="2177" b="1" dirty="0" err="1"/>
              <a:t>ps</a:t>
            </a:r>
            <a:r>
              <a:rPr lang="fr-CA" sz="2177" b="1" dirty="0"/>
              <a:t>({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= {</a:t>
            </a:r>
            <a:r>
              <a:rPr lang="fr-CA" sz="2177" b="1" dirty="0"/>
              <a:t>1,2,</a:t>
            </a:r>
            <a:r>
              <a:rPr lang="fr-CA" sz="2177" b="1" dirty="0">
                <a:solidFill>
                  <a:srgbClr val="0070C0"/>
                </a:solidFill>
              </a:rPr>
              <a:t>2 </a:t>
            </a:r>
            <a:r>
              <a:rPr lang="fr-CA" sz="2177" dirty="0">
                <a:solidFill>
                  <a:srgbClr val="0070C0"/>
                </a:solidFill>
              </a:rPr>
              <a:t>…</a:t>
            </a:r>
            <a:r>
              <a:rPr lang="fr-CA" sz="2177" dirty="0"/>
              <a:t>}</a:t>
            </a:r>
            <a:endParaRPr lang="en-CA" sz="2177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78147" y="2068092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339220" y="2645897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9" name="Right Brace 8"/>
          <p:cNvSpPr/>
          <p:nvPr/>
        </p:nvSpPr>
        <p:spPr>
          <a:xfrm>
            <a:off x="3584684" y="3573391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2" name="TextBox 11"/>
          <p:cNvSpPr txBox="1"/>
          <p:nvPr/>
        </p:nvSpPr>
        <p:spPr>
          <a:xfrm>
            <a:off x="3510814" y="2942238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7392" y="3848080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895600" y="1967050"/>
            <a:ext cx="276480" cy="762281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</p:spTree>
    <p:extLst>
      <p:ext uri="{BB962C8B-B14F-4D97-AF65-F5344CB8AC3E}">
        <p14:creationId xmlns:p14="http://schemas.microsoft.com/office/powerpoint/2010/main" val="40130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5">
            <a:extLst>
              <a:ext uri="{FF2B5EF4-FFF2-40B4-BE49-F238E27FC236}">
                <a16:creationId xmlns:a16="http://schemas.microsoft.com/office/drawing/2014/main" id="{03E3D024-23B8-48B2-8BC5-0112FA2B04F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271397" y="1973805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</a:t>
            </a:r>
            <a:r>
              <a:rPr lang="en-US" dirty="0">
                <a:solidFill>
                  <a:srgbClr val="00B050"/>
                </a:solidFill>
              </a:rPr>
              <a:t>Periodicity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0720" y="1286280"/>
            <a:ext cx="8229600" cy="4525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transaction database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7440" y="1908361"/>
            <a:ext cx="4458240" cy="243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 err="1">
                <a:solidFill>
                  <a:srgbClr val="00B050"/>
                </a:solidFill>
              </a:rPr>
              <a:t>Periods</a:t>
            </a:r>
            <a:r>
              <a:rPr lang="fr-CA" sz="2177" b="1" dirty="0">
                <a:solidFill>
                  <a:srgbClr val="00B050"/>
                </a:solidFill>
              </a:rPr>
              <a:t> of an itemset</a:t>
            </a:r>
            <a:r>
              <a:rPr lang="fr-CA" sz="2177" dirty="0">
                <a:solidFill>
                  <a:srgbClr val="00B050"/>
                </a:solidFill>
              </a:rPr>
              <a:t>:</a:t>
            </a:r>
            <a:br>
              <a:rPr lang="fr-CA" sz="2177" dirty="0">
                <a:solidFill>
                  <a:srgbClr val="00B050"/>
                </a:solidFill>
              </a:rPr>
            </a:br>
            <a:r>
              <a:rPr lang="fr-CA" sz="2177" dirty="0"/>
              <a:t>the </a:t>
            </a:r>
            <a:r>
              <a:rPr lang="fr-CA" sz="2177" dirty="0" err="1"/>
              <a:t>number</a:t>
            </a:r>
            <a:r>
              <a:rPr lang="fr-CA" sz="2177" dirty="0"/>
              <a:t> of transactions </a:t>
            </a:r>
            <a:r>
              <a:rPr lang="fr-CA" sz="2177" dirty="0" err="1"/>
              <a:t>between</a:t>
            </a:r>
            <a:r>
              <a:rPr lang="fr-CA" sz="2177" dirty="0"/>
              <a:t> </a:t>
            </a:r>
            <a:r>
              <a:rPr lang="fr-CA" sz="2177" dirty="0" err="1"/>
              <a:t>each</a:t>
            </a:r>
            <a:r>
              <a:rPr lang="fr-CA" sz="2177" dirty="0"/>
              <a:t> occurrence of the itemset</a:t>
            </a:r>
          </a:p>
          <a:p>
            <a:endParaRPr lang="fr-CA" sz="2177" dirty="0"/>
          </a:p>
          <a:p>
            <a:r>
              <a:rPr lang="fr-CA" sz="2177" b="1" dirty="0"/>
              <a:t>Example:</a:t>
            </a:r>
            <a:br>
              <a:rPr lang="fr-CA" sz="2177" dirty="0"/>
            </a:br>
            <a:r>
              <a:rPr lang="fr-CA" sz="2177" dirty="0"/>
              <a:t>The </a:t>
            </a:r>
            <a:r>
              <a:rPr lang="fr-CA" sz="2177" dirty="0" err="1"/>
              <a:t>periods</a:t>
            </a:r>
            <a:r>
              <a:rPr lang="fr-CA" sz="2177" dirty="0"/>
              <a:t> of the itemset </a:t>
            </a:r>
            <a:r>
              <a:rPr lang="fr-CA" sz="2177" b="1" dirty="0"/>
              <a:t>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are</a:t>
            </a:r>
            <a:endParaRPr lang="en-CA" sz="2177" dirty="0"/>
          </a:p>
          <a:p>
            <a:r>
              <a:rPr lang="fr-CA" sz="2177" b="1" dirty="0" err="1"/>
              <a:t>ps</a:t>
            </a:r>
            <a:r>
              <a:rPr lang="fr-CA" sz="2177" b="1" dirty="0"/>
              <a:t>({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= {</a:t>
            </a:r>
            <a:r>
              <a:rPr lang="fr-CA" sz="2177" b="1" dirty="0"/>
              <a:t>1,2,2,</a:t>
            </a:r>
            <a:r>
              <a:rPr lang="fr-CA" sz="2177" b="1" dirty="0">
                <a:solidFill>
                  <a:srgbClr val="0070C0"/>
                </a:solidFill>
              </a:rPr>
              <a:t>1 </a:t>
            </a:r>
            <a:r>
              <a:rPr lang="fr-CA" sz="2177" dirty="0">
                <a:solidFill>
                  <a:srgbClr val="0070C0"/>
                </a:solidFill>
              </a:rPr>
              <a:t>…</a:t>
            </a:r>
            <a:r>
              <a:rPr lang="fr-CA" sz="2177" dirty="0"/>
              <a:t>}</a:t>
            </a:r>
            <a:endParaRPr lang="en-CA" sz="2177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78147" y="2068092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339220" y="2645897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9" name="Right Brace 8"/>
          <p:cNvSpPr/>
          <p:nvPr/>
        </p:nvSpPr>
        <p:spPr>
          <a:xfrm>
            <a:off x="3584684" y="3573391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0" name="Right Brace 9"/>
          <p:cNvSpPr/>
          <p:nvPr/>
        </p:nvSpPr>
        <p:spPr>
          <a:xfrm>
            <a:off x="3026376" y="4495800"/>
            <a:ext cx="138240" cy="51741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2" name="TextBox 11"/>
          <p:cNvSpPr txBox="1"/>
          <p:nvPr/>
        </p:nvSpPr>
        <p:spPr>
          <a:xfrm>
            <a:off x="3510814" y="2942238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7392" y="3848080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275" y="4527903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895600" y="1967050"/>
            <a:ext cx="276480" cy="762281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</p:spTree>
    <p:extLst>
      <p:ext uri="{BB962C8B-B14F-4D97-AF65-F5344CB8AC3E}">
        <p14:creationId xmlns:p14="http://schemas.microsoft.com/office/powerpoint/2010/main" val="33287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5">
            <a:extLst>
              <a:ext uri="{FF2B5EF4-FFF2-40B4-BE49-F238E27FC236}">
                <a16:creationId xmlns:a16="http://schemas.microsoft.com/office/drawing/2014/main" id="{03E3D024-23B8-48B2-8BC5-0112FA2B04F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271397" y="1973805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</a:t>
            </a:r>
            <a:r>
              <a:rPr lang="en-US" dirty="0">
                <a:solidFill>
                  <a:srgbClr val="00B050"/>
                </a:solidFill>
              </a:rPr>
              <a:t>Periodicity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0720" y="1286280"/>
            <a:ext cx="8229600" cy="4525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transaction database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7440" y="1908361"/>
            <a:ext cx="4458240" cy="243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 err="1">
                <a:solidFill>
                  <a:srgbClr val="00B050"/>
                </a:solidFill>
              </a:rPr>
              <a:t>Periods</a:t>
            </a:r>
            <a:r>
              <a:rPr lang="fr-CA" sz="2177" b="1" dirty="0">
                <a:solidFill>
                  <a:srgbClr val="00B050"/>
                </a:solidFill>
              </a:rPr>
              <a:t> of an itemset</a:t>
            </a:r>
            <a:r>
              <a:rPr lang="fr-CA" sz="2177" dirty="0">
                <a:solidFill>
                  <a:srgbClr val="00B050"/>
                </a:solidFill>
              </a:rPr>
              <a:t>:</a:t>
            </a:r>
            <a:br>
              <a:rPr lang="fr-CA" sz="2177" dirty="0">
                <a:solidFill>
                  <a:srgbClr val="00B050"/>
                </a:solidFill>
              </a:rPr>
            </a:br>
            <a:r>
              <a:rPr lang="fr-CA" sz="2177" dirty="0"/>
              <a:t>the </a:t>
            </a:r>
            <a:r>
              <a:rPr lang="fr-CA" sz="2177" dirty="0" err="1"/>
              <a:t>number</a:t>
            </a:r>
            <a:r>
              <a:rPr lang="fr-CA" sz="2177" dirty="0"/>
              <a:t> of transactions </a:t>
            </a:r>
            <a:r>
              <a:rPr lang="fr-CA" sz="2177" dirty="0" err="1"/>
              <a:t>between</a:t>
            </a:r>
            <a:r>
              <a:rPr lang="fr-CA" sz="2177" dirty="0"/>
              <a:t> </a:t>
            </a:r>
            <a:r>
              <a:rPr lang="fr-CA" sz="2177" dirty="0" err="1"/>
              <a:t>each</a:t>
            </a:r>
            <a:r>
              <a:rPr lang="fr-CA" sz="2177" dirty="0"/>
              <a:t> occurrence of the itemset</a:t>
            </a:r>
          </a:p>
          <a:p>
            <a:endParaRPr lang="fr-CA" sz="2177" dirty="0"/>
          </a:p>
          <a:p>
            <a:r>
              <a:rPr lang="fr-CA" sz="2177" b="1" dirty="0"/>
              <a:t>Example:</a:t>
            </a:r>
            <a:br>
              <a:rPr lang="fr-CA" sz="2177" dirty="0"/>
            </a:br>
            <a:r>
              <a:rPr lang="fr-CA" sz="2177" dirty="0"/>
              <a:t>The </a:t>
            </a:r>
            <a:r>
              <a:rPr lang="fr-CA" sz="2177" dirty="0" err="1"/>
              <a:t>periods</a:t>
            </a:r>
            <a:r>
              <a:rPr lang="fr-CA" sz="2177" dirty="0"/>
              <a:t> of the itemset </a:t>
            </a:r>
            <a:r>
              <a:rPr lang="fr-CA" sz="2177" b="1" dirty="0"/>
              <a:t>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are</a:t>
            </a:r>
            <a:endParaRPr lang="en-CA" sz="2177" dirty="0"/>
          </a:p>
          <a:p>
            <a:r>
              <a:rPr lang="fr-CA" sz="2177" b="1" dirty="0" err="1"/>
              <a:t>ps</a:t>
            </a:r>
            <a:r>
              <a:rPr lang="fr-CA" sz="2177" b="1" dirty="0"/>
              <a:t>({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= {</a:t>
            </a:r>
            <a:r>
              <a:rPr lang="fr-CA" sz="2177" b="1" dirty="0"/>
              <a:t>1,2,2,1,</a:t>
            </a:r>
            <a:r>
              <a:rPr lang="fr-CA" sz="2177" b="1" dirty="0">
                <a:solidFill>
                  <a:srgbClr val="0070C0"/>
                </a:solidFill>
              </a:rPr>
              <a:t>1</a:t>
            </a:r>
            <a:r>
              <a:rPr lang="fr-CA" sz="2177" dirty="0"/>
              <a:t>}</a:t>
            </a:r>
            <a:endParaRPr lang="en-CA" sz="2177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8147" y="2068092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339220" y="2645897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9" name="Right Brace 8"/>
          <p:cNvSpPr/>
          <p:nvPr/>
        </p:nvSpPr>
        <p:spPr>
          <a:xfrm>
            <a:off x="3584684" y="3573391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0" name="Right Brace 9"/>
          <p:cNvSpPr/>
          <p:nvPr/>
        </p:nvSpPr>
        <p:spPr>
          <a:xfrm>
            <a:off x="3026376" y="4495800"/>
            <a:ext cx="138240" cy="51741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1" name="Right Brace 10"/>
          <p:cNvSpPr/>
          <p:nvPr/>
        </p:nvSpPr>
        <p:spPr>
          <a:xfrm>
            <a:off x="3684792" y="4970371"/>
            <a:ext cx="140662" cy="539058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2" name="TextBox 11"/>
          <p:cNvSpPr txBox="1"/>
          <p:nvPr/>
        </p:nvSpPr>
        <p:spPr>
          <a:xfrm>
            <a:off x="3510814" y="2942238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7392" y="3848080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275" y="4527903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1680" y="4943305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895600" y="1967050"/>
            <a:ext cx="276480" cy="762281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</p:spTree>
    <p:extLst>
      <p:ext uri="{BB962C8B-B14F-4D97-AF65-F5344CB8AC3E}">
        <p14:creationId xmlns:p14="http://schemas.microsoft.com/office/powerpoint/2010/main" val="12363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5">
            <a:extLst>
              <a:ext uri="{FF2B5EF4-FFF2-40B4-BE49-F238E27FC236}">
                <a16:creationId xmlns:a16="http://schemas.microsoft.com/office/drawing/2014/main" id="{03E3D024-23B8-48B2-8BC5-0112FA2B04F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271397" y="1973805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</a:t>
            </a:r>
            <a:r>
              <a:rPr lang="en-US" dirty="0">
                <a:solidFill>
                  <a:srgbClr val="00B050"/>
                </a:solidFill>
              </a:rPr>
              <a:t>Maximum periodicity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0720" y="1286280"/>
            <a:ext cx="8229600" cy="4525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transaction database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7440" y="1908361"/>
            <a:ext cx="4458240" cy="344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>
                <a:solidFill>
                  <a:srgbClr val="00B050"/>
                </a:solidFill>
              </a:rPr>
              <a:t>Maximum </a:t>
            </a:r>
            <a:r>
              <a:rPr lang="fr-CA" sz="2177" b="1" dirty="0" err="1">
                <a:solidFill>
                  <a:srgbClr val="00B050"/>
                </a:solidFill>
              </a:rPr>
              <a:t>periodicity</a:t>
            </a:r>
            <a:r>
              <a:rPr lang="fr-CA" sz="2177" b="1" dirty="0">
                <a:solidFill>
                  <a:srgbClr val="00B050"/>
                </a:solidFill>
              </a:rPr>
              <a:t>:</a:t>
            </a:r>
          </a:p>
          <a:p>
            <a:r>
              <a:rPr lang="fr-CA" sz="2177" dirty="0">
                <a:solidFill>
                  <a:schemeClr val="accent3">
                    <a:lumMod val="50000"/>
                  </a:schemeClr>
                </a:solidFill>
              </a:rPr>
              <a:t>The maximum </a:t>
            </a:r>
            <a:r>
              <a:rPr lang="fr-CA" sz="2177" dirty="0" err="1">
                <a:solidFill>
                  <a:schemeClr val="accent3">
                    <a:lumMod val="50000"/>
                  </a:schemeClr>
                </a:solidFill>
              </a:rPr>
              <a:t>periodicity</a:t>
            </a:r>
            <a:r>
              <a:rPr lang="fr-CA" sz="2177" dirty="0">
                <a:solidFill>
                  <a:schemeClr val="accent3">
                    <a:lumMod val="50000"/>
                  </a:schemeClr>
                </a:solidFill>
              </a:rPr>
              <a:t> of an itemset </a:t>
            </a:r>
            <a:r>
              <a:rPr lang="fr-CA" sz="2177" b="1" dirty="0">
                <a:solidFill>
                  <a:srgbClr val="0070C0"/>
                </a:solidFill>
              </a:rPr>
              <a:t>X</a:t>
            </a:r>
            <a:r>
              <a:rPr lang="fr-CA" sz="2177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CA" sz="2177" dirty="0" err="1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fr-CA" sz="2177" dirty="0">
                <a:solidFill>
                  <a:schemeClr val="accent3">
                    <a:lumMod val="50000"/>
                  </a:schemeClr>
                </a:solidFill>
              </a:rPr>
              <a:t> the maximum of </a:t>
            </a:r>
            <a:r>
              <a:rPr lang="fr-CA" sz="2177" dirty="0" err="1">
                <a:solidFill>
                  <a:schemeClr val="accent3">
                    <a:lumMod val="50000"/>
                  </a:schemeClr>
                </a:solidFill>
              </a:rPr>
              <a:t>its</a:t>
            </a:r>
            <a:r>
              <a:rPr lang="fr-CA" sz="2177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CA" sz="2177" dirty="0" err="1">
                <a:solidFill>
                  <a:schemeClr val="accent3">
                    <a:lumMod val="50000"/>
                  </a:schemeClr>
                </a:solidFill>
              </a:rPr>
              <a:t>periods</a:t>
            </a:r>
            <a:br>
              <a:rPr lang="fr-CA" sz="2177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CA" sz="2177" b="1" dirty="0" err="1">
                <a:solidFill>
                  <a:srgbClr val="0070C0"/>
                </a:solidFill>
              </a:rPr>
              <a:t>maxPer</a:t>
            </a:r>
            <a:r>
              <a:rPr lang="fr-CA" sz="2177" b="1" dirty="0">
                <a:solidFill>
                  <a:srgbClr val="0070C0"/>
                </a:solidFill>
              </a:rPr>
              <a:t>(X) = max(</a:t>
            </a:r>
            <a:r>
              <a:rPr lang="fr-CA" sz="2177" b="1" dirty="0" err="1">
                <a:solidFill>
                  <a:srgbClr val="0070C0"/>
                </a:solidFill>
              </a:rPr>
              <a:t>ps</a:t>
            </a:r>
            <a:r>
              <a:rPr lang="fr-CA" sz="2177" b="1" dirty="0">
                <a:solidFill>
                  <a:srgbClr val="0070C0"/>
                </a:solidFill>
              </a:rPr>
              <a:t>(X))</a:t>
            </a:r>
          </a:p>
          <a:p>
            <a:endParaRPr lang="fr-CA" sz="2177" b="1" dirty="0">
              <a:solidFill>
                <a:schemeClr val="accent3">
                  <a:lumMod val="50000"/>
                </a:schemeClr>
              </a:solidFill>
            </a:endParaRPr>
          </a:p>
          <a:p>
            <a:br>
              <a:rPr lang="fr-CA" sz="2177" b="1" dirty="0">
                <a:solidFill>
                  <a:srgbClr val="0070C0"/>
                </a:solidFill>
              </a:rPr>
            </a:br>
            <a:br>
              <a:rPr lang="fr-CA" sz="2177" b="1" dirty="0">
                <a:solidFill>
                  <a:srgbClr val="0070C0"/>
                </a:solidFill>
              </a:rPr>
            </a:br>
            <a:br>
              <a:rPr lang="fr-CA" sz="2177" b="1" dirty="0">
                <a:solidFill>
                  <a:srgbClr val="0070C0"/>
                </a:solidFill>
              </a:rPr>
            </a:br>
            <a:endParaRPr lang="en-CA" sz="2177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8147" y="2068092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339220" y="2645897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9" name="Right Brace 8"/>
          <p:cNvSpPr/>
          <p:nvPr/>
        </p:nvSpPr>
        <p:spPr>
          <a:xfrm>
            <a:off x="3584684" y="3573391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0" name="Right Brace 9"/>
          <p:cNvSpPr/>
          <p:nvPr/>
        </p:nvSpPr>
        <p:spPr>
          <a:xfrm>
            <a:off x="3026376" y="4495800"/>
            <a:ext cx="138240" cy="51741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1" name="Right Brace 10"/>
          <p:cNvSpPr/>
          <p:nvPr/>
        </p:nvSpPr>
        <p:spPr>
          <a:xfrm>
            <a:off x="3684792" y="4970371"/>
            <a:ext cx="140662" cy="539058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2" name="TextBox 11"/>
          <p:cNvSpPr txBox="1"/>
          <p:nvPr/>
        </p:nvSpPr>
        <p:spPr>
          <a:xfrm>
            <a:off x="3510814" y="2942238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7392" y="3848080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275" y="4527903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1680" y="4943305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895600" y="1967050"/>
            <a:ext cx="276480" cy="762281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</p:spTree>
    <p:extLst>
      <p:ext uri="{BB962C8B-B14F-4D97-AF65-F5344CB8AC3E}">
        <p14:creationId xmlns:p14="http://schemas.microsoft.com/office/powerpoint/2010/main" val="5943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5">
            <a:extLst>
              <a:ext uri="{FF2B5EF4-FFF2-40B4-BE49-F238E27FC236}">
                <a16:creationId xmlns:a16="http://schemas.microsoft.com/office/drawing/2014/main" id="{03E3D024-23B8-48B2-8BC5-0112FA2B04F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271397" y="1973805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</a:t>
            </a:r>
            <a:r>
              <a:rPr lang="en-US" dirty="0">
                <a:solidFill>
                  <a:srgbClr val="00B050"/>
                </a:solidFill>
              </a:rPr>
              <a:t>Maximum periodicity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0720" y="1286280"/>
            <a:ext cx="8229600" cy="4525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transaction database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7440" y="1908361"/>
            <a:ext cx="4458240" cy="478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>
                <a:solidFill>
                  <a:srgbClr val="00B050"/>
                </a:solidFill>
              </a:rPr>
              <a:t>Maximum </a:t>
            </a:r>
            <a:r>
              <a:rPr lang="fr-CA" sz="2177" b="1" dirty="0" err="1">
                <a:solidFill>
                  <a:srgbClr val="00B050"/>
                </a:solidFill>
              </a:rPr>
              <a:t>periodicity</a:t>
            </a:r>
            <a:r>
              <a:rPr lang="fr-CA" sz="2177" b="1" dirty="0">
                <a:solidFill>
                  <a:srgbClr val="00B050"/>
                </a:solidFill>
              </a:rPr>
              <a:t>:</a:t>
            </a:r>
          </a:p>
          <a:p>
            <a:r>
              <a:rPr lang="fr-CA" sz="2177" dirty="0">
                <a:solidFill>
                  <a:schemeClr val="accent3">
                    <a:lumMod val="50000"/>
                  </a:schemeClr>
                </a:solidFill>
              </a:rPr>
              <a:t>The maximum </a:t>
            </a:r>
            <a:r>
              <a:rPr lang="fr-CA" sz="2177" dirty="0" err="1">
                <a:solidFill>
                  <a:schemeClr val="accent3">
                    <a:lumMod val="50000"/>
                  </a:schemeClr>
                </a:solidFill>
              </a:rPr>
              <a:t>periodicity</a:t>
            </a:r>
            <a:r>
              <a:rPr lang="fr-CA" sz="2177" dirty="0">
                <a:solidFill>
                  <a:schemeClr val="accent3">
                    <a:lumMod val="50000"/>
                  </a:schemeClr>
                </a:solidFill>
              </a:rPr>
              <a:t> of an itemset </a:t>
            </a:r>
            <a:r>
              <a:rPr lang="fr-CA" sz="2177" b="1" dirty="0">
                <a:solidFill>
                  <a:srgbClr val="0070C0"/>
                </a:solidFill>
              </a:rPr>
              <a:t>X</a:t>
            </a:r>
            <a:r>
              <a:rPr lang="fr-CA" sz="2177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CA" sz="2177" dirty="0" err="1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fr-CA" sz="2177" dirty="0">
                <a:solidFill>
                  <a:schemeClr val="accent3">
                    <a:lumMod val="50000"/>
                  </a:schemeClr>
                </a:solidFill>
              </a:rPr>
              <a:t> the maximum of </a:t>
            </a:r>
            <a:r>
              <a:rPr lang="fr-CA" sz="2177" dirty="0" err="1">
                <a:solidFill>
                  <a:schemeClr val="accent3">
                    <a:lumMod val="50000"/>
                  </a:schemeClr>
                </a:solidFill>
              </a:rPr>
              <a:t>its</a:t>
            </a:r>
            <a:r>
              <a:rPr lang="fr-CA" sz="2177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CA" sz="2177" dirty="0" err="1">
                <a:solidFill>
                  <a:schemeClr val="accent3">
                    <a:lumMod val="50000"/>
                  </a:schemeClr>
                </a:solidFill>
              </a:rPr>
              <a:t>periods</a:t>
            </a:r>
            <a:br>
              <a:rPr lang="fr-CA" sz="2177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CA" sz="2177" b="1" dirty="0" err="1">
                <a:solidFill>
                  <a:srgbClr val="0070C0"/>
                </a:solidFill>
              </a:rPr>
              <a:t>maxPer</a:t>
            </a:r>
            <a:r>
              <a:rPr lang="fr-CA" sz="2177" b="1" dirty="0">
                <a:solidFill>
                  <a:srgbClr val="0070C0"/>
                </a:solidFill>
              </a:rPr>
              <a:t>(X) = max(</a:t>
            </a:r>
            <a:r>
              <a:rPr lang="fr-CA" sz="2177" b="1" dirty="0" err="1">
                <a:solidFill>
                  <a:srgbClr val="0070C0"/>
                </a:solidFill>
              </a:rPr>
              <a:t>ps</a:t>
            </a:r>
            <a:r>
              <a:rPr lang="fr-CA" sz="2177" b="1" dirty="0">
                <a:solidFill>
                  <a:srgbClr val="0070C0"/>
                </a:solidFill>
              </a:rPr>
              <a:t>(X))</a:t>
            </a:r>
          </a:p>
          <a:p>
            <a:endParaRPr lang="fr-CA" sz="2177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CA" sz="2177" b="1" dirty="0"/>
              <a:t>Example:</a:t>
            </a:r>
            <a:br>
              <a:rPr lang="fr-CA" sz="2177" dirty="0"/>
            </a:br>
            <a:r>
              <a:rPr lang="fr-CA" sz="2177" dirty="0"/>
              <a:t>The </a:t>
            </a:r>
            <a:r>
              <a:rPr lang="fr-CA" sz="2177" dirty="0" err="1"/>
              <a:t>periods</a:t>
            </a:r>
            <a:r>
              <a:rPr lang="fr-CA" sz="2177" dirty="0"/>
              <a:t> of the itemset </a:t>
            </a:r>
            <a:r>
              <a:rPr lang="fr-CA" sz="2177" b="1" dirty="0"/>
              <a:t>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are</a:t>
            </a:r>
            <a:endParaRPr lang="en-CA" sz="2177" dirty="0"/>
          </a:p>
          <a:p>
            <a:r>
              <a:rPr lang="fr-CA" sz="2177" b="1" dirty="0" err="1"/>
              <a:t>ps</a:t>
            </a:r>
            <a:r>
              <a:rPr lang="fr-CA" sz="2177" b="1" dirty="0"/>
              <a:t>({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= {</a:t>
            </a:r>
            <a:r>
              <a:rPr lang="fr-CA" sz="2177" b="1" dirty="0"/>
              <a:t>1,2,2,1,1</a:t>
            </a:r>
            <a:r>
              <a:rPr lang="fr-CA" sz="2177" dirty="0"/>
              <a:t>}</a:t>
            </a:r>
            <a:br>
              <a:rPr lang="fr-CA" sz="2177" dirty="0"/>
            </a:br>
            <a:br>
              <a:rPr lang="fr-CA" sz="2177" dirty="0"/>
            </a:br>
            <a:r>
              <a:rPr lang="fr-CA" sz="2177" b="1" dirty="0" err="1">
                <a:solidFill>
                  <a:srgbClr val="0070C0"/>
                </a:solidFill>
              </a:rPr>
              <a:t>maxPer</a:t>
            </a:r>
            <a:r>
              <a:rPr lang="fr-CA" sz="2177" b="1" dirty="0">
                <a:solidFill>
                  <a:srgbClr val="0070C0"/>
                </a:solidFill>
              </a:rPr>
              <a:t>(X) = max(</a:t>
            </a:r>
            <a:r>
              <a:rPr lang="fr-CA" sz="2177" dirty="0"/>
              <a:t>{</a:t>
            </a:r>
            <a:r>
              <a:rPr lang="fr-CA" sz="2177" b="1" dirty="0"/>
              <a:t>1,2,2,1,1</a:t>
            </a:r>
            <a:r>
              <a:rPr lang="fr-CA" sz="2177" dirty="0"/>
              <a:t>}) = </a:t>
            </a:r>
            <a:r>
              <a:rPr lang="fr-CA" sz="2177" b="1" dirty="0">
                <a:solidFill>
                  <a:srgbClr val="0070C0"/>
                </a:solidFill>
              </a:rPr>
              <a:t>2</a:t>
            </a:r>
            <a:br>
              <a:rPr lang="fr-CA" sz="2177" b="1" dirty="0">
                <a:solidFill>
                  <a:srgbClr val="0070C0"/>
                </a:solidFill>
              </a:rPr>
            </a:br>
            <a:br>
              <a:rPr lang="fr-CA" sz="2177" b="1" dirty="0">
                <a:solidFill>
                  <a:srgbClr val="0070C0"/>
                </a:solidFill>
              </a:rPr>
            </a:br>
            <a:br>
              <a:rPr lang="fr-CA" sz="2177" b="1" dirty="0">
                <a:solidFill>
                  <a:srgbClr val="0070C0"/>
                </a:solidFill>
              </a:rPr>
            </a:br>
            <a:endParaRPr lang="en-CA" sz="2177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8147" y="2068092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339220" y="2645897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9" name="Right Brace 8"/>
          <p:cNvSpPr/>
          <p:nvPr/>
        </p:nvSpPr>
        <p:spPr>
          <a:xfrm>
            <a:off x="3584684" y="3573391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0" name="Right Brace 9"/>
          <p:cNvSpPr/>
          <p:nvPr/>
        </p:nvSpPr>
        <p:spPr>
          <a:xfrm>
            <a:off x="3026376" y="4495800"/>
            <a:ext cx="138240" cy="51741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1" name="Right Brace 10"/>
          <p:cNvSpPr/>
          <p:nvPr/>
        </p:nvSpPr>
        <p:spPr>
          <a:xfrm>
            <a:off x="3684792" y="4970371"/>
            <a:ext cx="140662" cy="539058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2" name="TextBox 11"/>
          <p:cNvSpPr txBox="1"/>
          <p:nvPr/>
        </p:nvSpPr>
        <p:spPr>
          <a:xfrm>
            <a:off x="3510814" y="2942238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7392" y="3848080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275" y="4527903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1680" y="4943305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895600" y="1967050"/>
            <a:ext cx="276480" cy="762281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</p:spTree>
    <p:extLst>
      <p:ext uri="{BB962C8B-B14F-4D97-AF65-F5344CB8AC3E}">
        <p14:creationId xmlns:p14="http://schemas.microsoft.com/office/powerpoint/2010/main" val="8456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5">
            <a:extLst>
              <a:ext uri="{FF2B5EF4-FFF2-40B4-BE49-F238E27FC236}">
                <a16:creationId xmlns:a16="http://schemas.microsoft.com/office/drawing/2014/main" id="{03E3D024-23B8-48B2-8BC5-0112FA2B04F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271397" y="1973805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</a:t>
            </a:r>
            <a:r>
              <a:rPr lang="en-US" dirty="0">
                <a:solidFill>
                  <a:srgbClr val="00B050"/>
                </a:solidFill>
              </a:rPr>
              <a:t>Periodic Itemset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0720" y="1286280"/>
            <a:ext cx="8229600" cy="4525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transaction database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7440" y="1908361"/>
            <a:ext cx="4458240" cy="1466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 err="1">
                <a:solidFill>
                  <a:srgbClr val="00B050"/>
                </a:solidFill>
              </a:rPr>
              <a:t>Periodic</a:t>
            </a:r>
            <a:r>
              <a:rPr lang="fr-CA" sz="2177" b="1" dirty="0">
                <a:solidFill>
                  <a:srgbClr val="00B050"/>
                </a:solidFill>
              </a:rPr>
              <a:t> itemset</a:t>
            </a:r>
            <a:br>
              <a:rPr lang="fr-CA" sz="2177" dirty="0">
                <a:solidFill>
                  <a:srgbClr val="00B050"/>
                </a:solidFill>
              </a:rPr>
            </a:br>
            <a:r>
              <a:rPr lang="fr-CA" sz="2177" dirty="0"/>
              <a:t>An itemset </a:t>
            </a:r>
            <a:r>
              <a:rPr lang="fr-CA" sz="2177" b="1" dirty="0"/>
              <a:t>X </a:t>
            </a:r>
            <a:r>
              <a:rPr lang="fr-CA" sz="2177" dirty="0" err="1"/>
              <a:t>is</a:t>
            </a:r>
            <a:r>
              <a:rPr lang="fr-CA" sz="2177" dirty="0"/>
              <a:t> </a:t>
            </a:r>
            <a:r>
              <a:rPr lang="fr-CA" sz="2177" dirty="0" err="1"/>
              <a:t>periodic</a:t>
            </a:r>
            <a:r>
              <a:rPr lang="fr-CA" sz="2177" dirty="0"/>
              <a:t> if</a:t>
            </a:r>
            <a:br>
              <a:rPr lang="fr-CA" sz="2177" dirty="0"/>
            </a:br>
            <a:r>
              <a:rPr lang="fr-CA" sz="2177" dirty="0" err="1">
                <a:solidFill>
                  <a:srgbClr val="0070C0"/>
                </a:solidFill>
              </a:rPr>
              <a:t>maxPer</a:t>
            </a:r>
            <a:r>
              <a:rPr lang="fr-CA" sz="2177" dirty="0">
                <a:solidFill>
                  <a:srgbClr val="0070C0"/>
                </a:solidFill>
              </a:rPr>
              <a:t>(X) </a:t>
            </a:r>
            <a:r>
              <a:rPr lang="fr-CA" sz="2400" i="1" dirty="0">
                <a:solidFill>
                  <a:srgbClr val="0070C0"/>
                </a:solidFill>
              </a:rPr>
              <a:t>≤ </a:t>
            </a:r>
            <a:r>
              <a:rPr lang="fr-CA" sz="2177" i="1" dirty="0" err="1">
                <a:solidFill>
                  <a:srgbClr val="0070C0"/>
                </a:solidFill>
              </a:rPr>
              <a:t>maxPer</a:t>
            </a:r>
            <a:endParaRPr lang="fr-CA" sz="2177" dirty="0">
              <a:solidFill>
                <a:srgbClr val="0070C0"/>
              </a:solidFill>
            </a:endParaRPr>
          </a:p>
          <a:p>
            <a:endParaRPr lang="fr-CA" sz="2177" dirty="0"/>
          </a:p>
        </p:txBody>
      </p:sp>
      <p:sp>
        <p:nvSpPr>
          <p:cNvPr id="7" name="TextBox 6"/>
          <p:cNvSpPr txBox="1"/>
          <p:nvPr/>
        </p:nvSpPr>
        <p:spPr>
          <a:xfrm>
            <a:off x="3178147" y="2068092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339220" y="2645897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9" name="Right Brace 8"/>
          <p:cNvSpPr/>
          <p:nvPr/>
        </p:nvSpPr>
        <p:spPr>
          <a:xfrm>
            <a:off x="3584684" y="3573391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0" name="Right Brace 9"/>
          <p:cNvSpPr/>
          <p:nvPr/>
        </p:nvSpPr>
        <p:spPr>
          <a:xfrm>
            <a:off x="3026376" y="4495800"/>
            <a:ext cx="138240" cy="51741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1" name="Right Brace 10"/>
          <p:cNvSpPr/>
          <p:nvPr/>
        </p:nvSpPr>
        <p:spPr>
          <a:xfrm>
            <a:off x="3684792" y="4970371"/>
            <a:ext cx="140662" cy="539058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2" name="TextBox 11"/>
          <p:cNvSpPr txBox="1"/>
          <p:nvPr/>
        </p:nvSpPr>
        <p:spPr>
          <a:xfrm>
            <a:off x="3510814" y="2942238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7392" y="3848080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275" y="4527903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1680" y="4943305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895600" y="1967050"/>
            <a:ext cx="276480" cy="762281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</p:spTree>
    <p:extLst>
      <p:ext uri="{BB962C8B-B14F-4D97-AF65-F5344CB8AC3E}">
        <p14:creationId xmlns:p14="http://schemas.microsoft.com/office/powerpoint/2010/main" val="3081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5">
            <a:extLst>
              <a:ext uri="{FF2B5EF4-FFF2-40B4-BE49-F238E27FC236}">
                <a16:creationId xmlns:a16="http://schemas.microsoft.com/office/drawing/2014/main" id="{03E3D024-23B8-48B2-8BC5-0112FA2B04F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271397" y="1973805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</a:t>
            </a:r>
            <a:r>
              <a:rPr lang="en-US" dirty="0">
                <a:solidFill>
                  <a:srgbClr val="00B050"/>
                </a:solidFill>
              </a:rPr>
              <a:t>Periodic Itemset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0720" y="1286280"/>
            <a:ext cx="8229600" cy="4525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transaction database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7440" y="1908361"/>
            <a:ext cx="4458240" cy="3476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 err="1">
                <a:solidFill>
                  <a:srgbClr val="00B050"/>
                </a:solidFill>
              </a:rPr>
              <a:t>Periodic</a:t>
            </a:r>
            <a:r>
              <a:rPr lang="fr-CA" sz="2177" b="1" dirty="0">
                <a:solidFill>
                  <a:srgbClr val="00B050"/>
                </a:solidFill>
              </a:rPr>
              <a:t> itemset</a:t>
            </a:r>
            <a:br>
              <a:rPr lang="fr-CA" sz="2177" dirty="0">
                <a:solidFill>
                  <a:srgbClr val="00B050"/>
                </a:solidFill>
              </a:rPr>
            </a:br>
            <a:r>
              <a:rPr lang="fr-CA" sz="2177" dirty="0"/>
              <a:t>An itemset </a:t>
            </a:r>
            <a:r>
              <a:rPr lang="fr-CA" sz="2177" b="1" dirty="0"/>
              <a:t>X </a:t>
            </a:r>
            <a:r>
              <a:rPr lang="fr-CA" sz="2177" dirty="0" err="1"/>
              <a:t>is</a:t>
            </a:r>
            <a:r>
              <a:rPr lang="fr-CA" sz="2177" dirty="0"/>
              <a:t> </a:t>
            </a:r>
            <a:r>
              <a:rPr lang="fr-CA" sz="2177" dirty="0" err="1"/>
              <a:t>periodic</a:t>
            </a:r>
            <a:r>
              <a:rPr lang="fr-CA" sz="2177" dirty="0"/>
              <a:t> if</a:t>
            </a:r>
            <a:br>
              <a:rPr lang="fr-CA" sz="2177" dirty="0"/>
            </a:br>
            <a:r>
              <a:rPr lang="fr-CA" sz="2177" dirty="0" err="1">
                <a:solidFill>
                  <a:srgbClr val="0070C0"/>
                </a:solidFill>
              </a:rPr>
              <a:t>maxPer</a:t>
            </a:r>
            <a:r>
              <a:rPr lang="fr-CA" sz="2177" dirty="0">
                <a:solidFill>
                  <a:srgbClr val="0070C0"/>
                </a:solidFill>
              </a:rPr>
              <a:t>(X) </a:t>
            </a:r>
            <a:r>
              <a:rPr lang="fr-CA" sz="2400" i="1" dirty="0">
                <a:solidFill>
                  <a:srgbClr val="0070C0"/>
                </a:solidFill>
              </a:rPr>
              <a:t>≤ </a:t>
            </a:r>
            <a:r>
              <a:rPr lang="fr-CA" sz="2177" i="1" dirty="0" err="1">
                <a:solidFill>
                  <a:srgbClr val="0070C0"/>
                </a:solidFill>
              </a:rPr>
              <a:t>maxPer</a:t>
            </a:r>
            <a:endParaRPr lang="fr-CA" sz="2177" dirty="0">
              <a:solidFill>
                <a:srgbClr val="0070C0"/>
              </a:solidFill>
            </a:endParaRPr>
          </a:p>
          <a:p>
            <a:endParaRPr lang="fr-CA" sz="2177" dirty="0"/>
          </a:p>
          <a:p>
            <a:r>
              <a:rPr lang="fr-CA" sz="2177" b="1" dirty="0" err="1"/>
              <a:t>Example</a:t>
            </a:r>
            <a:r>
              <a:rPr lang="fr-CA" sz="2177" b="1" dirty="0"/>
              <a:t>:</a:t>
            </a:r>
            <a:br>
              <a:rPr lang="fr-CA" sz="2177" dirty="0"/>
            </a:br>
            <a:r>
              <a:rPr lang="fr-CA" sz="2177" dirty="0"/>
              <a:t>The </a:t>
            </a:r>
            <a:r>
              <a:rPr lang="fr-CA" sz="2177" dirty="0" err="1"/>
              <a:t>periods</a:t>
            </a:r>
            <a:r>
              <a:rPr lang="fr-CA" sz="2177" dirty="0"/>
              <a:t> of the itemset</a:t>
            </a:r>
            <a:endParaRPr lang="en-CA" sz="2177" b="1" dirty="0"/>
          </a:p>
          <a:p>
            <a:r>
              <a:rPr lang="fr-CA" sz="2177" b="1" dirty="0" err="1">
                <a:solidFill>
                  <a:srgbClr val="0070C0"/>
                </a:solidFill>
              </a:rPr>
              <a:t>maxPer</a:t>
            </a:r>
            <a:r>
              <a:rPr lang="fr-CA" sz="2177" b="1" dirty="0">
                <a:solidFill>
                  <a:srgbClr val="0070C0"/>
                </a:solidFill>
              </a:rPr>
              <a:t>({</a:t>
            </a:r>
            <a:r>
              <a:rPr lang="fr-CA" sz="2177" b="1" dirty="0" err="1">
                <a:solidFill>
                  <a:srgbClr val="0070C0"/>
                </a:solidFill>
              </a:rPr>
              <a:t>a,c</a:t>
            </a:r>
            <a:r>
              <a:rPr lang="fr-CA" sz="2177" b="1" dirty="0">
                <a:solidFill>
                  <a:srgbClr val="0070C0"/>
                </a:solidFill>
              </a:rPr>
              <a:t>}) = 2</a:t>
            </a:r>
          </a:p>
          <a:p>
            <a:br>
              <a:rPr lang="fr-CA" sz="2177" b="1" dirty="0">
                <a:solidFill>
                  <a:srgbClr val="0070C0"/>
                </a:solidFill>
              </a:rPr>
            </a:br>
            <a:br>
              <a:rPr lang="fr-CA" sz="2177" b="1" dirty="0">
                <a:solidFill>
                  <a:srgbClr val="0070C0"/>
                </a:solidFill>
              </a:rPr>
            </a:br>
            <a:endParaRPr lang="en-CA" sz="2177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8147" y="2068092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339220" y="2645897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9" name="Right Brace 8"/>
          <p:cNvSpPr/>
          <p:nvPr/>
        </p:nvSpPr>
        <p:spPr>
          <a:xfrm>
            <a:off x="3584684" y="3573391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0" name="Right Brace 9"/>
          <p:cNvSpPr/>
          <p:nvPr/>
        </p:nvSpPr>
        <p:spPr>
          <a:xfrm>
            <a:off x="3026376" y="4495800"/>
            <a:ext cx="138240" cy="51741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1" name="Right Brace 10"/>
          <p:cNvSpPr/>
          <p:nvPr/>
        </p:nvSpPr>
        <p:spPr>
          <a:xfrm>
            <a:off x="3684792" y="4970371"/>
            <a:ext cx="140662" cy="539058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2" name="TextBox 11"/>
          <p:cNvSpPr txBox="1"/>
          <p:nvPr/>
        </p:nvSpPr>
        <p:spPr>
          <a:xfrm>
            <a:off x="3510814" y="2942238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7392" y="3848080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275" y="4527903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1680" y="4943305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895600" y="1967050"/>
            <a:ext cx="276480" cy="762281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</p:spTree>
    <p:extLst>
      <p:ext uri="{BB962C8B-B14F-4D97-AF65-F5344CB8AC3E}">
        <p14:creationId xmlns:p14="http://schemas.microsoft.com/office/powerpoint/2010/main" val="9526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5">
            <a:extLst>
              <a:ext uri="{FF2B5EF4-FFF2-40B4-BE49-F238E27FC236}">
                <a16:creationId xmlns:a16="http://schemas.microsoft.com/office/drawing/2014/main" id="{03E3D024-23B8-48B2-8BC5-0112FA2B04F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271397" y="1973805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</a:t>
            </a:r>
            <a:r>
              <a:rPr lang="en-US" dirty="0">
                <a:solidFill>
                  <a:srgbClr val="00B050"/>
                </a:solidFill>
              </a:rPr>
              <a:t>Periodic Itemset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0720" y="1286280"/>
            <a:ext cx="8229600" cy="4525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transaction database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7440" y="1908361"/>
            <a:ext cx="4458240" cy="381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 err="1">
                <a:solidFill>
                  <a:srgbClr val="00B050"/>
                </a:solidFill>
              </a:rPr>
              <a:t>Periodic</a:t>
            </a:r>
            <a:r>
              <a:rPr lang="fr-CA" sz="2177" b="1" dirty="0">
                <a:solidFill>
                  <a:srgbClr val="00B050"/>
                </a:solidFill>
              </a:rPr>
              <a:t> itemset</a:t>
            </a:r>
            <a:br>
              <a:rPr lang="fr-CA" sz="2177" dirty="0">
                <a:solidFill>
                  <a:srgbClr val="00B050"/>
                </a:solidFill>
              </a:rPr>
            </a:br>
            <a:r>
              <a:rPr lang="fr-CA" sz="2177" dirty="0"/>
              <a:t>An itemset </a:t>
            </a:r>
            <a:r>
              <a:rPr lang="fr-CA" sz="2177" b="1" dirty="0"/>
              <a:t>X </a:t>
            </a:r>
            <a:r>
              <a:rPr lang="fr-CA" sz="2177" dirty="0" err="1"/>
              <a:t>is</a:t>
            </a:r>
            <a:r>
              <a:rPr lang="fr-CA" sz="2177" dirty="0"/>
              <a:t> </a:t>
            </a:r>
            <a:r>
              <a:rPr lang="fr-CA" sz="2177" dirty="0" err="1"/>
              <a:t>periodic</a:t>
            </a:r>
            <a:r>
              <a:rPr lang="fr-CA" sz="2177" dirty="0"/>
              <a:t> if</a:t>
            </a:r>
            <a:br>
              <a:rPr lang="fr-CA" sz="2177" dirty="0"/>
            </a:br>
            <a:r>
              <a:rPr lang="fr-CA" sz="2177" dirty="0" err="1">
                <a:solidFill>
                  <a:srgbClr val="0070C0"/>
                </a:solidFill>
              </a:rPr>
              <a:t>maxPer</a:t>
            </a:r>
            <a:r>
              <a:rPr lang="fr-CA" sz="2177" dirty="0">
                <a:solidFill>
                  <a:srgbClr val="0070C0"/>
                </a:solidFill>
              </a:rPr>
              <a:t>(X) </a:t>
            </a:r>
            <a:r>
              <a:rPr lang="fr-CA" sz="2400" i="1" dirty="0">
                <a:solidFill>
                  <a:srgbClr val="0070C0"/>
                </a:solidFill>
              </a:rPr>
              <a:t>≤ </a:t>
            </a:r>
            <a:r>
              <a:rPr lang="fr-CA" sz="2177" i="1" dirty="0" err="1">
                <a:solidFill>
                  <a:srgbClr val="0070C0"/>
                </a:solidFill>
              </a:rPr>
              <a:t>maxPer</a:t>
            </a:r>
            <a:endParaRPr lang="fr-CA" sz="2177" dirty="0">
              <a:solidFill>
                <a:srgbClr val="0070C0"/>
              </a:solidFill>
            </a:endParaRPr>
          </a:p>
          <a:p>
            <a:endParaRPr lang="fr-CA" sz="2177" dirty="0"/>
          </a:p>
          <a:p>
            <a:r>
              <a:rPr lang="fr-CA" sz="2177" b="1" dirty="0" err="1"/>
              <a:t>Example</a:t>
            </a:r>
            <a:r>
              <a:rPr lang="fr-CA" sz="2177" b="1" dirty="0"/>
              <a:t>:</a:t>
            </a:r>
            <a:br>
              <a:rPr lang="fr-CA" sz="2177" dirty="0"/>
            </a:br>
            <a:r>
              <a:rPr lang="fr-CA" sz="2177" dirty="0"/>
              <a:t>The </a:t>
            </a:r>
            <a:r>
              <a:rPr lang="fr-CA" sz="2177" dirty="0" err="1"/>
              <a:t>periods</a:t>
            </a:r>
            <a:r>
              <a:rPr lang="fr-CA" sz="2177" dirty="0"/>
              <a:t> of the itemset</a:t>
            </a:r>
            <a:endParaRPr lang="en-CA" sz="2177" b="1" dirty="0"/>
          </a:p>
          <a:p>
            <a:r>
              <a:rPr lang="fr-CA" sz="2177" b="1" dirty="0" err="1">
                <a:solidFill>
                  <a:srgbClr val="0070C0"/>
                </a:solidFill>
              </a:rPr>
              <a:t>maxPer</a:t>
            </a:r>
            <a:r>
              <a:rPr lang="fr-CA" sz="2177" b="1" dirty="0">
                <a:solidFill>
                  <a:srgbClr val="0070C0"/>
                </a:solidFill>
              </a:rPr>
              <a:t>({</a:t>
            </a:r>
            <a:r>
              <a:rPr lang="fr-CA" sz="2177" b="1" dirty="0" err="1">
                <a:solidFill>
                  <a:srgbClr val="0070C0"/>
                </a:solidFill>
              </a:rPr>
              <a:t>a,c</a:t>
            </a:r>
            <a:r>
              <a:rPr lang="fr-CA" sz="2177" b="1" dirty="0">
                <a:solidFill>
                  <a:srgbClr val="0070C0"/>
                </a:solidFill>
              </a:rPr>
              <a:t>}) = 2</a:t>
            </a:r>
          </a:p>
          <a:p>
            <a:br>
              <a:rPr lang="fr-CA" sz="2177" b="1" dirty="0">
                <a:solidFill>
                  <a:srgbClr val="0070C0"/>
                </a:solidFill>
              </a:rPr>
            </a:br>
            <a:r>
              <a:rPr lang="fr-CA" sz="2177" b="1" dirty="0"/>
              <a:t>If</a:t>
            </a:r>
            <a:r>
              <a:rPr lang="fr-CA" sz="2177" b="1" dirty="0">
                <a:solidFill>
                  <a:srgbClr val="0070C0"/>
                </a:solidFill>
              </a:rPr>
              <a:t> </a:t>
            </a:r>
            <a:r>
              <a:rPr lang="fr-CA" sz="2177" b="1" dirty="0" err="1">
                <a:solidFill>
                  <a:srgbClr val="0070C0"/>
                </a:solidFill>
              </a:rPr>
              <a:t>maxPer</a:t>
            </a:r>
            <a:r>
              <a:rPr lang="fr-CA" sz="2177" b="1" dirty="0">
                <a:solidFill>
                  <a:srgbClr val="0070C0"/>
                </a:solidFill>
              </a:rPr>
              <a:t> = 3 </a:t>
            </a:r>
            <a:r>
              <a:rPr lang="fr-CA" sz="2177" b="1" dirty="0" err="1"/>
              <a:t>then</a:t>
            </a:r>
            <a:r>
              <a:rPr lang="fr-CA" sz="2177" b="1" dirty="0">
                <a:solidFill>
                  <a:srgbClr val="0070C0"/>
                </a:solidFill>
              </a:rPr>
              <a:t>  {</a:t>
            </a:r>
            <a:r>
              <a:rPr lang="fr-CA" sz="2177" b="1" dirty="0" err="1">
                <a:solidFill>
                  <a:srgbClr val="0070C0"/>
                </a:solidFill>
              </a:rPr>
              <a:t>a,c</a:t>
            </a:r>
            <a:r>
              <a:rPr lang="fr-CA" sz="2177" b="1" dirty="0">
                <a:solidFill>
                  <a:srgbClr val="0070C0"/>
                </a:solidFill>
              </a:rPr>
              <a:t>} </a:t>
            </a:r>
            <a:r>
              <a:rPr lang="fr-CA" sz="2177" b="1" dirty="0" err="1"/>
              <a:t>is</a:t>
            </a:r>
            <a:r>
              <a:rPr lang="fr-CA" sz="2177" b="1" dirty="0"/>
              <a:t> </a:t>
            </a:r>
            <a:r>
              <a:rPr lang="fr-CA" sz="2177" b="1" dirty="0" err="1"/>
              <a:t>periodic</a:t>
            </a:r>
            <a:br>
              <a:rPr lang="fr-CA" sz="2177" b="1" dirty="0">
                <a:solidFill>
                  <a:srgbClr val="0070C0"/>
                </a:solidFill>
              </a:rPr>
            </a:br>
            <a:endParaRPr lang="en-CA" sz="2177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8147" y="2068092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339220" y="2645897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9" name="Right Brace 8"/>
          <p:cNvSpPr/>
          <p:nvPr/>
        </p:nvSpPr>
        <p:spPr>
          <a:xfrm>
            <a:off x="3584684" y="3573391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0" name="Right Brace 9"/>
          <p:cNvSpPr/>
          <p:nvPr/>
        </p:nvSpPr>
        <p:spPr>
          <a:xfrm>
            <a:off x="3026376" y="4495800"/>
            <a:ext cx="138240" cy="51741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1" name="Right Brace 10"/>
          <p:cNvSpPr/>
          <p:nvPr/>
        </p:nvSpPr>
        <p:spPr>
          <a:xfrm>
            <a:off x="3684792" y="4970371"/>
            <a:ext cx="140662" cy="539058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2" name="TextBox 11"/>
          <p:cNvSpPr txBox="1"/>
          <p:nvPr/>
        </p:nvSpPr>
        <p:spPr>
          <a:xfrm>
            <a:off x="3510814" y="2942238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7392" y="3848080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275" y="4527903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1680" y="4943305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895600" y="1967050"/>
            <a:ext cx="276480" cy="762281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</p:spTree>
    <p:extLst>
      <p:ext uri="{BB962C8B-B14F-4D97-AF65-F5344CB8AC3E}">
        <p14:creationId xmlns:p14="http://schemas.microsoft.com/office/powerpoint/2010/main" val="26056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0F82E0-166E-4A98-AAAE-AA1EC42E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0A47F-C7C9-45F3-9DE6-0DFD24DDD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Many algorithms have been proposed to discover interesting patterns in data.</a:t>
            </a:r>
          </a:p>
          <a:p>
            <a:r>
              <a:rPr lang="en-US" sz="2400" dirty="0"/>
              <a:t>A popular task is </a:t>
            </a:r>
            <a:r>
              <a:rPr lang="en-US" sz="2400" b="1" dirty="0"/>
              <a:t>frequent itemset mining. </a:t>
            </a:r>
          </a:p>
          <a:p>
            <a:r>
              <a:rPr lang="en-US" sz="2400" dirty="0"/>
              <a:t>The goal is to find sets of values that are frequently appearing together in data.</a:t>
            </a:r>
          </a:p>
          <a:p>
            <a:r>
              <a:rPr lang="en-US" sz="2400" dirty="0"/>
              <a:t>However, a limitation is that the </a:t>
            </a:r>
            <a:r>
              <a:rPr lang="en-US" sz="2400" b="1" dirty="0">
                <a:solidFill>
                  <a:srgbClr val="FF0000"/>
                </a:solidFill>
              </a:rPr>
              <a:t>time</a:t>
            </a:r>
            <a:r>
              <a:rPr lang="en-US" sz="2400" dirty="0"/>
              <a:t> is ignored.</a:t>
            </a:r>
          </a:p>
          <a:p>
            <a:r>
              <a:rPr lang="en-US" sz="2400" dirty="0"/>
              <a:t>Today, I will talk of extension to consider time, called </a:t>
            </a:r>
            <a:r>
              <a:rPr lang="en-US" sz="2400" b="1" dirty="0">
                <a:solidFill>
                  <a:srgbClr val="00B050"/>
                </a:solidFill>
              </a:rPr>
              <a:t>periodic pattern mining</a:t>
            </a:r>
            <a:r>
              <a:rPr lang="en-US" sz="24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92EB6-46AB-45E4-A6E4-CC10D849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A22D-6833-4D7D-AAB9-C67AB34A90F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D0BC6F-5063-4AFA-B469-80DFD9195935}"/>
              </a:ext>
            </a:extLst>
          </p:cNvPr>
          <p:cNvCxnSpPr/>
          <p:nvPr/>
        </p:nvCxnSpPr>
        <p:spPr>
          <a:xfrm>
            <a:off x="1584583" y="6490687"/>
            <a:ext cx="7086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04F37340-6284-4A2A-928C-7CB02F7DBB5B}"/>
              </a:ext>
            </a:extLst>
          </p:cNvPr>
          <p:cNvSpPr/>
          <p:nvPr/>
        </p:nvSpPr>
        <p:spPr>
          <a:xfrm>
            <a:off x="2346583" y="5728687"/>
            <a:ext cx="914400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F46F5C8B-75D6-48AB-AA47-F0FB33ED39D2}"/>
              </a:ext>
            </a:extLst>
          </p:cNvPr>
          <p:cNvSpPr/>
          <p:nvPr/>
        </p:nvSpPr>
        <p:spPr>
          <a:xfrm>
            <a:off x="3337183" y="5728687"/>
            <a:ext cx="1066800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90A8DA96-8249-4B22-BE36-384BBE66951B}"/>
              </a:ext>
            </a:extLst>
          </p:cNvPr>
          <p:cNvSpPr/>
          <p:nvPr/>
        </p:nvSpPr>
        <p:spPr>
          <a:xfrm>
            <a:off x="4462706" y="5673777"/>
            <a:ext cx="1541477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B6EFE264-3ABD-466D-8831-083FB541AE31}"/>
              </a:ext>
            </a:extLst>
          </p:cNvPr>
          <p:cNvSpPr/>
          <p:nvPr/>
        </p:nvSpPr>
        <p:spPr>
          <a:xfrm>
            <a:off x="7469460" y="5638847"/>
            <a:ext cx="1295400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2B0B9B26-F9CD-4668-AA31-B5A068B99994}"/>
              </a:ext>
            </a:extLst>
          </p:cNvPr>
          <p:cNvSpPr/>
          <p:nvPr/>
        </p:nvSpPr>
        <p:spPr>
          <a:xfrm>
            <a:off x="5927982" y="5651049"/>
            <a:ext cx="1541477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642A0726-D87A-4036-9EAA-0E91C861076B}"/>
              </a:ext>
            </a:extLst>
          </p:cNvPr>
          <p:cNvSpPr/>
          <p:nvPr/>
        </p:nvSpPr>
        <p:spPr>
          <a:xfrm>
            <a:off x="1449659" y="5720997"/>
            <a:ext cx="914400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78DC4E-F554-4BF8-89F4-DD124893392D}"/>
              </a:ext>
            </a:extLst>
          </p:cNvPr>
          <p:cNvSpPr/>
          <p:nvPr/>
        </p:nvSpPr>
        <p:spPr>
          <a:xfrm>
            <a:off x="3870583" y="5244313"/>
            <a:ext cx="234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{tomato, wine, cheese}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3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5">
            <a:extLst>
              <a:ext uri="{FF2B5EF4-FFF2-40B4-BE49-F238E27FC236}">
                <a16:creationId xmlns:a16="http://schemas.microsoft.com/office/drawing/2014/main" id="{03E3D024-23B8-48B2-8BC5-0112FA2B04F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271397" y="1973805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</a:t>
            </a:r>
            <a:r>
              <a:rPr lang="en-US" dirty="0">
                <a:solidFill>
                  <a:srgbClr val="00B050"/>
                </a:solidFill>
              </a:rPr>
              <a:t>Periodic Itemset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0720" y="1286280"/>
            <a:ext cx="8229600" cy="4525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transaction database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7440" y="1908361"/>
            <a:ext cx="4458240" cy="3476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 err="1">
                <a:solidFill>
                  <a:srgbClr val="00B050"/>
                </a:solidFill>
              </a:rPr>
              <a:t>Periodic</a:t>
            </a:r>
            <a:r>
              <a:rPr lang="fr-CA" sz="2177" b="1" dirty="0">
                <a:solidFill>
                  <a:srgbClr val="00B050"/>
                </a:solidFill>
              </a:rPr>
              <a:t> itemset</a:t>
            </a:r>
            <a:br>
              <a:rPr lang="fr-CA" sz="2177" dirty="0">
                <a:solidFill>
                  <a:srgbClr val="00B050"/>
                </a:solidFill>
              </a:rPr>
            </a:br>
            <a:r>
              <a:rPr lang="fr-CA" sz="2177" dirty="0"/>
              <a:t>An itemset </a:t>
            </a:r>
            <a:r>
              <a:rPr lang="fr-CA" sz="2177" b="1" dirty="0"/>
              <a:t>X </a:t>
            </a:r>
            <a:r>
              <a:rPr lang="fr-CA" sz="2177" dirty="0" err="1"/>
              <a:t>is</a:t>
            </a:r>
            <a:r>
              <a:rPr lang="fr-CA" sz="2177" dirty="0"/>
              <a:t> </a:t>
            </a:r>
            <a:r>
              <a:rPr lang="fr-CA" sz="2177" dirty="0" err="1"/>
              <a:t>periodic</a:t>
            </a:r>
            <a:r>
              <a:rPr lang="fr-CA" sz="2177" dirty="0"/>
              <a:t> if</a:t>
            </a:r>
            <a:br>
              <a:rPr lang="fr-CA" sz="2177" dirty="0"/>
            </a:br>
            <a:r>
              <a:rPr lang="fr-CA" sz="2177" dirty="0" err="1">
                <a:solidFill>
                  <a:srgbClr val="0070C0"/>
                </a:solidFill>
              </a:rPr>
              <a:t>maxPer</a:t>
            </a:r>
            <a:r>
              <a:rPr lang="fr-CA" sz="2177" dirty="0">
                <a:solidFill>
                  <a:srgbClr val="0070C0"/>
                </a:solidFill>
              </a:rPr>
              <a:t>(X) </a:t>
            </a:r>
            <a:r>
              <a:rPr lang="fr-CA" sz="2400" i="1" dirty="0">
                <a:solidFill>
                  <a:srgbClr val="0070C0"/>
                </a:solidFill>
              </a:rPr>
              <a:t>≤ </a:t>
            </a:r>
            <a:r>
              <a:rPr lang="fr-CA" sz="2177" i="1" dirty="0" err="1">
                <a:solidFill>
                  <a:srgbClr val="0070C0"/>
                </a:solidFill>
              </a:rPr>
              <a:t>maxPer</a:t>
            </a:r>
            <a:endParaRPr lang="fr-CA" sz="2177" dirty="0">
              <a:solidFill>
                <a:srgbClr val="0070C0"/>
              </a:solidFill>
            </a:endParaRPr>
          </a:p>
          <a:p>
            <a:endParaRPr lang="fr-CA" sz="2177" dirty="0"/>
          </a:p>
          <a:p>
            <a:r>
              <a:rPr lang="fr-CA" sz="2177" b="1" dirty="0" err="1"/>
              <a:t>Example</a:t>
            </a:r>
            <a:r>
              <a:rPr lang="fr-CA" sz="2177" b="1" dirty="0"/>
              <a:t>:</a:t>
            </a:r>
            <a:br>
              <a:rPr lang="fr-CA" sz="2177" dirty="0"/>
            </a:br>
            <a:r>
              <a:rPr lang="fr-CA" sz="2177" dirty="0"/>
              <a:t>The </a:t>
            </a:r>
            <a:r>
              <a:rPr lang="fr-CA" sz="2177" dirty="0" err="1"/>
              <a:t>periods</a:t>
            </a:r>
            <a:r>
              <a:rPr lang="fr-CA" sz="2177" dirty="0"/>
              <a:t> of the itemset</a:t>
            </a:r>
            <a:endParaRPr lang="en-CA" sz="2177" b="1" dirty="0"/>
          </a:p>
          <a:p>
            <a:r>
              <a:rPr lang="fr-CA" sz="2177" b="1" dirty="0" err="1">
                <a:solidFill>
                  <a:srgbClr val="0070C0"/>
                </a:solidFill>
              </a:rPr>
              <a:t>maxPer</a:t>
            </a:r>
            <a:r>
              <a:rPr lang="fr-CA" sz="2177" b="1" dirty="0">
                <a:solidFill>
                  <a:srgbClr val="0070C0"/>
                </a:solidFill>
              </a:rPr>
              <a:t>({</a:t>
            </a:r>
            <a:r>
              <a:rPr lang="fr-CA" sz="2177" b="1" dirty="0" err="1">
                <a:solidFill>
                  <a:srgbClr val="0070C0"/>
                </a:solidFill>
              </a:rPr>
              <a:t>a,c</a:t>
            </a:r>
            <a:r>
              <a:rPr lang="fr-CA" sz="2177" b="1" dirty="0">
                <a:solidFill>
                  <a:srgbClr val="0070C0"/>
                </a:solidFill>
              </a:rPr>
              <a:t>}) = 2</a:t>
            </a:r>
          </a:p>
          <a:p>
            <a:br>
              <a:rPr lang="fr-CA" sz="2177" b="1" dirty="0">
                <a:solidFill>
                  <a:srgbClr val="0070C0"/>
                </a:solidFill>
              </a:rPr>
            </a:br>
            <a:r>
              <a:rPr lang="fr-CA" sz="2177" b="1" dirty="0"/>
              <a:t>If</a:t>
            </a:r>
            <a:r>
              <a:rPr lang="fr-CA" sz="2177" b="1" dirty="0">
                <a:solidFill>
                  <a:srgbClr val="0070C0"/>
                </a:solidFill>
              </a:rPr>
              <a:t> </a:t>
            </a:r>
            <a:r>
              <a:rPr lang="fr-CA" sz="2177" b="1" dirty="0" err="1">
                <a:solidFill>
                  <a:srgbClr val="0070C0"/>
                </a:solidFill>
              </a:rPr>
              <a:t>maxPer</a:t>
            </a:r>
            <a:r>
              <a:rPr lang="fr-CA" sz="2177" b="1" dirty="0">
                <a:solidFill>
                  <a:srgbClr val="0070C0"/>
                </a:solidFill>
              </a:rPr>
              <a:t> = </a:t>
            </a:r>
            <a:r>
              <a:rPr lang="fr-CA" sz="2177" b="1" dirty="0">
                <a:solidFill>
                  <a:srgbClr val="FF0000"/>
                </a:solidFill>
              </a:rPr>
              <a:t>1</a:t>
            </a:r>
            <a:r>
              <a:rPr lang="fr-CA" sz="2177" b="1" dirty="0">
                <a:solidFill>
                  <a:srgbClr val="0070C0"/>
                </a:solidFill>
              </a:rPr>
              <a:t> </a:t>
            </a:r>
            <a:r>
              <a:rPr lang="fr-CA" sz="2177" b="1" dirty="0" err="1"/>
              <a:t>then</a:t>
            </a:r>
            <a:r>
              <a:rPr lang="fr-CA" sz="2177" b="1" dirty="0"/>
              <a:t> </a:t>
            </a:r>
            <a:r>
              <a:rPr lang="fr-CA" sz="2177" b="1" dirty="0">
                <a:solidFill>
                  <a:srgbClr val="0070C0"/>
                </a:solidFill>
              </a:rPr>
              <a:t>{</a:t>
            </a:r>
            <a:r>
              <a:rPr lang="fr-CA" sz="2177" b="1" dirty="0" err="1">
                <a:solidFill>
                  <a:srgbClr val="0070C0"/>
                </a:solidFill>
              </a:rPr>
              <a:t>a,c</a:t>
            </a:r>
            <a:r>
              <a:rPr lang="fr-CA" sz="2177" b="1" dirty="0">
                <a:solidFill>
                  <a:srgbClr val="0070C0"/>
                </a:solidFill>
              </a:rPr>
              <a:t>} </a:t>
            </a:r>
            <a:r>
              <a:rPr lang="fr-CA" sz="2177" b="1" dirty="0" err="1"/>
              <a:t>is</a:t>
            </a:r>
            <a:r>
              <a:rPr lang="fr-CA" sz="2177" b="1" dirty="0"/>
              <a:t> </a:t>
            </a:r>
            <a:r>
              <a:rPr lang="fr-CA" sz="2177" b="1" dirty="0">
                <a:solidFill>
                  <a:srgbClr val="FF0000"/>
                </a:solidFill>
              </a:rPr>
              <a:t>NOT</a:t>
            </a:r>
            <a:r>
              <a:rPr lang="fr-CA" sz="2177" b="1" dirty="0"/>
              <a:t> </a:t>
            </a:r>
            <a:r>
              <a:rPr lang="fr-CA" sz="2177" b="1" dirty="0" err="1"/>
              <a:t>periodic</a:t>
            </a:r>
            <a:endParaRPr lang="en-CA" sz="2177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8147" y="2068092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339220" y="2645897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9" name="Right Brace 8"/>
          <p:cNvSpPr/>
          <p:nvPr/>
        </p:nvSpPr>
        <p:spPr>
          <a:xfrm>
            <a:off x="3584684" y="3573391"/>
            <a:ext cx="138240" cy="103483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0" name="Right Brace 9"/>
          <p:cNvSpPr/>
          <p:nvPr/>
        </p:nvSpPr>
        <p:spPr>
          <a:xfrm>
            <a:off x="3026376" y="4495800"/>
            <a:ext cx="138240" cy="517419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1" name="Right Brace 10"/>
          <p:cNvSpPr/>
          <p:nvPr/>
        </p:nvSpPr>
        <p:spPr>
          <a:xfrm>
            <a:off x="3684792" y="4970371"/>
            <a:ext cx="140662" cy="539058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  <p:sp>
        <p:nvSpPr>
          <p:cNvPr id="12" name="TextBox 11"/>
          <p:cNvSpPr txBox="1"/>
          <p:nvPr/>
        </p:nvSpPr>
        <p:spPr>
          <a:xfrm>
            <a:off x="3510814" y="2942238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7392" y="3848080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2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0275" y="4527903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1680" y="4943305"/>
            <a:ext cx="48384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903" b="1" dirty="0">
                <a:solidFill>
                  <a:srgbClr val="00B0F0"/>
                </a:solidFill>
              </a:rPr>
              <a:t>1</a:t>
            </a:r>
            <a:endParaRPr lang="en-CA" sz="2903" b="1" dirty="0">
              <a:solidFill>
                <a:srgbClr val="00B0F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895600" y="1967050"/>
            <a:ext cx="276480" cy="762281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633"/>
          </a:p>
        </p:txBody>
      </p:sp>
    </p:spTree>
    <p:extLst>
      <p:ext uri="{BB962C8B-B14F-4D97-AF65-F5344CB8AC3E}">
        <p14:creationId xmlns:p14="http://schemas.microsoft.com/office/powerpoint/2010/main" val="26719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23F0-7AE9-4286-9CCA-1A25E090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7202"/>
            <a:ext cx="6038088" cy="1143000"/>
          </a:xfrm>
        </p:spPr>
        <p:txBody>
          <a:bodyPr/>
          <a:lstStyle/>
          <a:p>
            <a:r>
              <a:rPr lang="fr-CA" dirty="0"/>
              <a:t>Example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49730-A158-4AF9-9D45-D14DB0D3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3197E5C-5593-43D8-97EE-1C331FB12B7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1955"/>
              </p:ext>
            </p:extLst>
          </p:nvPr>
        </p:nvGraphicFramePr>
        <p:xfrm>
          <a:off x="0" y="1981200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FF83584-5740-4E65-AAB5-9EBF81A68DA2}"/>
              </a:ext>
            </a:extLst>
          </p:cNvPr>
          <p:cNvSpPr txBox="1"/>
          <p:nvPr/>
        </p:nvSpPr>
        <p:spPr>
          <a:xfrm>
            <a:off x="219837" y="1150202"/>
            <a:ext cx="3276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b="1" dirty="0"/>
              <a:t>Input:</a:t>
            </a:r>
            <a:br>
              <a:rPr lang="fr-CA" sz="2400" b="1" dirty="0"/>
            </a:br>
            <a:r>
              <a:rPr lang="fr-CA" sz="2400" dirty="0"/>
              <a:t>Transaction </a:t>
            </a:r>
            <a:r>
              <a:rPr lang="fr-CA" sz="2400" dirty="0" err="1"/>
              <a:t>database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6C9672-FAE1-4E43-8873-8B58F20D832C}"/>
              </a:ext>
            </a:extLst>
          </p:cNvPr>
          <p:cNvSpPr txBox="1"/>
          <p:nvPr/>
        </p:nvSpPr>
        <p:spPr>
          <a:xfrm>
            <a:off x="1447800" y="57259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err="1"/>
              <a:t>minsup</a:t>
            </a:r>
            <a:r>
              <a:rPr lang="fr-CA" sz="2400" dirty="0"/>
              <a:t> = 3</a:t>
            </a:r>
          </a:p>
          <a:p>
            <a:r>
              <a:rPr lang="fr-CA" sz="2400" dirty="0" err="1"/>
              <a:t>maxPer</a:t>
            </a:r>
            <a:r>
              <a:rPr lang="fr-CA" sz="2400" dirty="0"/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91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23F0-7AE9-4286-9CCA-1A25E090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7202"/>
            <a:ext cx="6038088" cy="1143000"/>
          </a:xfrm>
        </p:spPr>
        <p:txBody>
          <a:bodyPr/>
          <a:lstStyle/>
          <a:p>
            <a:r>
              <a:rPr lang="fr-CA" dirty="0"/>
              <a:t>Example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49730-A158-4AF9-9D45-D14DB0D3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3197E5C-5593-43D8-97EE-1C331FB12B7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0" y="1981200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FF83584-5740-4E65-AAB5-9EBF81A68DA2}"/>
              </a:ext>
            </a:extLst>
          </p:cNvPr>
          <p:cNvSpPr txBox="1"/>
          <p:nvPr/>
        </p:nvSpPr>
        <p:spPr>
          <a:xfrm>
            <a:off x="219837" y="1150202"/>
            <a:ext cx="3276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b="1" dirty="0"/>
              <a:t>Input:</a:t>
            </a:r>
            <a:br>
              <a:rPr lang="fr-CA" sz="2400" b="1" dirty="0"/>
            </a:br>
            <a:r>
              <a:rPr lang="fr-CA" sz="2400" dirty="0"/>
              <a:t>Transaction </a:t>
            </a:r>
            <a:r>
              <a:rPr lang="fr-CA" sz="2400" dirty="0" err="1"/>
              <a:t>database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31B348-45A8-4D58-8975-E5A4B290C63F}"/>
              </a:ext>
            </a:extLst>
          </p:cNvPr>
          <p:cNvSpPr txBox="1"/>
          <p:nvPr/>
        </p:nvSpPr>
        <p:spPr>
          <a:xfrm>
            <a:off x="4419600" y="1352709"/>
            <a:ext cx="4343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b="1" dirty="0"/>
              <a:t>Output:</a:t>
            </a:r>
            <a:br>
              <a:rPr lang="fr-CA" sz="2400" b="1" dirty="0"/>
            </a:br>
            <a:r>
              <a:rPr lang="fr-CA" sz="2400" dirty="0" err="1"/>
              <a:t>Periodic</a:t>
            </a:r>
            <a:r>
              <a:rPr lang="fr-CA" sz="2400" dirty="0"/>
              <a:t> </a:t>
            </a:r>
            <a:r>
              <a:rPr lang="fr-CA" sz="2400" dirty="0" err="1"/>
              <a:t>Frequent</a:t>
            </a:r>
            <a:r>
              <a:rPr lang="fr-CA" sz="2400" dirty="0"/>
              <a:t> </a:t>
            </a:r>
            <a:r>
              <a:rPr lang="fr-CA" sz="2400" dirty="0" err="1"/>
              <a:t>Itemsets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6C9672-FAE1-4E43-8873-8B58F20D832C}"/>
              </a:ext>
            </a:extLst>
          </p:cNvPr>
          <p:cNvSpPr txBox="1"/>
          <p:nvPr/>
        </p:nvSpPr>
        <p:spPr>
          <a:xfrm>
            <a:off x="1447800" y="57259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err="1"/>
              <a:t>minsup</a:t>
            </a:r>
            <a:r>
              <a:rPr lang="fr-CA" sz="2400" dirty="0"/>
              <a:t> = 3</a:t>
            </a:r>
          </a:p>
          <a:p>
            <a:r>
              <a:rPr lang="fr-CA" sz="2400" dirty="0" err="1"/>
              <a:t>maxPer</a:t>
            </a:r>
            <a:r>
              <a:rPr lang="fr-CA" sz="2400" dirty="0"/>
              <a:t> = 3</a:t>
            </a:r>
            <a:endParaRPr lang="en-US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4C341A-F43F-4EB6-85E0-E7049680F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29" y="2286000"/>
            <a:ext cx="4250696" cy="3783816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029FAC4B-A94E-4ECF-9989-5AC207519E69}"/>
              </a:ext>
            </a:extLst>
          </p:cNvPr>
          <p:cNvSpPr/>
          <p:nvPr/>
        </p:nvSpPr>
        <p:spPr>
          <a:xfrm>
            <a:off x="3962400" y="4038600"/>
            <a:ext cx="825529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A5AC-F583-49AE-B187-C2167AFB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How to </a:t>
            </a:r>
            <a:r>
              <a:rPr lang="fr-CA" dirty="0" err="1"/>
              <a:t>find</a:t>
            </a:r>
            <a:r>
              <a:rPr lang="fr-CA" dirty="0"/>
              <a:t> the </a:t>
            </a:r>
            <a:r>
              <a:rPr lang="fr-CA" dirty="0" err="1"/>
              <a:t>periodic</a:t>
            </a:r>
            <a:r>
              <a:rPr lang="fr-CA" dirty="0"/>
              <a:t> </a:t>
            </a:r>
            <a:r>
              <a:rPr lang="fr-CA" dirty="0" err="1"/>
              <a:t>itemsets</a:t>
            </a:r>
            <a:r>
              <a:rPr lang="fr-CA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8AC80-F251-41E2-A8DA-29A71084A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Basic </a:t>
            </a:r>
            <a:r>
              <a:rPr lang="fr-CA" dirty="0" err="1"/>
              <a:t>algorithms</a:t>
            </a:r>
            <a:r>
              <a:rPr lang="fr-CA" dirty="0"/>
              <a:t>:</a:t>
            </a:r>
          </a:p>
          <a:p>
            <a:pPr lvl="1"/>
            <a:r>
              <a:rPr lang="fr-CA" sz="2400" b="1" dirty="0" err="1"/>
              <a:t>PF-Growth</a:t>
            </a:r>
            <a:r>
              <a:rPr lang="fr-CA" sz="2400" dirty="0"/>
              <a:t> : </a:t>
            </a:r>
            <a:r>
              <a:rPr lang="fr-CA" sz="2400" dirty="0" err="1"/>
              <a:t>based</a:t>
            </a:r>
            <a:r>
              <a:rPr lang="fr-CA" sz="2400" dirty="0"/>
              <a:t> on </a:t>
            </a:r>
            <a:r>
              <a:rPr lang="fr-CA" sz="2400" dirty="0" err="1"/>
              <a:t>FPGrowth</a:t>
            </a:r>
            <a:r>
              <a:rPr lang="fr-CA" sz="2400" dirty="0"/>
              <a:t> (</a:t>
            </a:r>
            <a:r>
              <a:rPr lang="fr-CA" sz="2400" dirty="0" err="1"/>
              <a:t>Tanbeer</a:t>
            </a:r>
            <a:r>
              <a:rPr lang="fr-CA" sz="2400" dirty="0"/>
              <a:t>, 2009)</a:t>
            </a:r>
          </a:p>
          <a:p>
            <a:pPr lvl="1"/>
            <a:r>
              <a:rPr lang="en-US" sz="2400" b="1" dirty="0"/>
              <a:t>MTKPP: </a:t>
            </a:r>
            <a:r>
              <a:rPr lang="en-US" sz="2400" dirty="0"/>
              <a:t>based on Eclat (</a:t>
            </a:r>
            <a:r>
              <a:rPr lang="en-US" sz="2400" dirty="0" err="1"/>
              <a:t>Amphawan</a:t>
            </a:r>
            <a:r>
              <a:rPr lang="en-US" sz="2400" dirty="0"/>
              <a:t>, 2009)</a:t>
            </a:r>
          </a:p>
          <a:p>
            <a:pPr lvl="1"/>
            <a:endParaRPr lang="fr-CA" sz="2400" dirty="0"/>
          </a:p>
          <a:p>
            <a:r>
              <a:rPr lang="fr-CA" sz="2800" dirty="0"/>
              <a:t>The key </a:t>
            </a:r>
            <a:r>
              <a:rPr lang="fr-CA" sz="2800" dirty="0" err="1"/>
              <a:t>property</a:t>
            </a:r>
            <a:r>
              <a:rPr lang="fr-CA" sz="2800" dirty="0"/>
              <a:t> </a:t>
            </a:r>
            <a:r>
              <a:rPr lang="fr-CA" sz="2800" dirty="0" err="1"/>
              <a:t>used</a:t>
            </a:r>
            <a:r>
              <a:rPr lang="fr-CA" sz="2800" dirty="0"/>
              <a:t> by </a:t>
            </a:r>
            <a:r>
              <a:rPr lang="fr-CA" sz="2800" dirty="0" err="1"/>
              <a:t>these</a:t>
            </a:r>
            <a:r>
              <a:rPr lang="fr-CA" sz="2800" dirty="0"/>
              <a:t> </a:t>
            </a:r>
            <a:r>
              <a:rPr lang="fr-CA" sz="2800" dirty="0" err="1"/>
              <a:t>algorithms</a:t>
            </a:r>
            <a:r>
              <a:rPr lang="fr-CA" sz="2800" dirty="0"/>
              <a:t> to </a:t>
            </a:r>
            <a:r>
              <a:rPr lang="fr-CA" sz="2800" dirty="0" err="1"/>
              <a:t>reduce</a:t>
            </a:r>
            <a:r>
              <a:rPr lang="fr-CA" sz="2800" dirty="0"/>
              <a:t> the </a:t>
            </a:r>
            <a:r>
              <a:rPr lang="fr-CA" sz="2800" dirty="0" err="1"/>
              <a:t>search</a:t>
            </a:r>
            <a:r>
              <a:rPr lang="fr-CA" sz="2800" dirty="0"/>
              <a:t> </a:t>
            </a:r>
            <a:r>
              <a:rPr lang="fr-CA" sz="2800" dirty="0" err="1"/>
              <a:t>space</a:t>
            </a:r>
            <a:r>
              <a:rPr lang="fr-CA" sz="2800" dirty="0"/>
              <a:t>:</a:t>
            </a:r>
            <a:br>
              <a:rPr lang="fr-CA" sz="2800" dirty="0"/>
            </a:br>
            <a:br>
              <a:rPr lang="fr-CA" sz="2800" dirty="0"/>
            </a:br>
            <a:r>
              <a:rPr lang="fr-CA" sz="2800" dirty="0">
                <a:solidFill>
                  <a:srgbClr val="00B050"/>
                </a:solidFill>
              </a:rPr>
              <a:t>« If an itemset </a:t>
            </a:r>
            <a:r>
              <a:rPr lang="fr-CA" sz="2800" b="1" dirty="0">
                <a:solidFill>
                  <a:srgbClr val="00B050"/>
                </a:solidFill>
              </a:rPr>
              <a:t>X</a:t>
            </a:r>
            <a:r>
              <a:rPr lang="fr-CA" sz="2800" dirty="0">
                <a:solidFill>
                  <a:srgbClr val="00B050"/>
                </a:solidFill>
              </a:rPr>
              <a:t> </a:t>
            </a:r>
            <a:r>
              <a:rPr lang="fr-CA" sz="2800" dirty="0" err="1">
                <a:solidFill>
                  <a:srgbClr val="00B050"/>
                </a:solidFill>
              </a:rPr>
              <a:t>is</a:t>
            </a:r>
            <a:r>
              <a:rPr lang="fr-CA" sz="2800" dirty="0">
                <a:solidFill>
                  <a:srgbClr val="00B050"/>
                </a:solidFill>
              </a:rPr>
              <a:t> not </a:t>
            </a:r>
            <a:r>
              <a:rPr lang="fr-CA" sz="2800" dirty="0" err="1">
                <a:solidFill>
                  <a:srgbClr val="00B050"/>
                </a:solidFill>
              </a:rPr>
              <a:t>periodic</a:t>
            </a:r>
            <a:r>
              <a:rPr lang="fr-CA" sz="2800" dirty="0">
                <a:solidFill>
                  <a:srgbClr val="00B050"/>
                </a:solidFill>
              </a:rPr>
              <a:t>, </a:t>
            </a:r>
            <a:r>
              <a:rPr lang="fr-CA" sz="2800" dirty="0" err="1">
                <a:solidFill>
                  <a:srgbClr val="00B050"/>
                </a:solidFill>
              </a:rPr>
              <a:t>then</a:t>
            </a:r>
            <a:r>
              <a:rPr lang="fr-CA" sz="2800" dirty="0">
                <a:solidFill>
                  <a:srgbClr val="00B050"/>
                </a:solidFill>
              </a:rPr>
              <a:t> </a:t>
            </a:r>
            <a:r>
              <a:rPr lang="fr-CA" sz="2800" dirty="0" err="1">
                <a:solidFill>
                  <a:srgbClr val="00B050"/>
                </a:solidFill>
              </a:rPr>
              <a:t>any</a:t>
            </a:r>
            <a:r>
              <a:rPr lang="fr-CA" sz="2800" dirty="0">
                <a:solidFill>
                  <a:srgbClr val="00B050"/>
                </a:solidFill>
              </a:rPr>
              <a:t> </a:t>
            </a:r>
            <a:r>
              <a:rPr lang="fr-CA" sz="2800" dirty="0" err="1">
                <a:solidFill>
                  <a:srgbClr val="00B050"/>
                </a:solidFill>
              </a:rPr>
              <a:t>superset</a:t>
            </a:r>
            <a:r>
              <a:rPr lang="fr-CA" sz="2800" dirty="0">
                <a:solidFill>
                  <a:srgbClr val="00B050"/>
                </a:solidFill>
              </a:rPr>
              <a:t> </a:t>
            </a:r>
            <a:r>
              <a:rPr lang="fr-CA" sz="2800" b="1" dirty="0">
                <a:solidFill>
                  <a:srgbClr val="00B050"/>
                </a:solidFill>
              </a:rPr>
              <a:t>Y</a:t>
            </a:r>
            <a:r>
              <a:rPr lang="fr-CA" sz="2800" dirty="0">
                <a:solidFill>
                  <a:srgbClr val="00B050"/>
                </a:solidFill>
              </a:rPr>
              <a:t> of </a:t>
            </a:r>
            <a:r>
              <a:rPr lang="fr-CA" sz="2800" b="1" dirty="0">
                <a:solidFill>
                  <a:srgbClr val="00B050"/>
                </a:solidFill>
              </a:rPr>
              <a:t>X</a:t>
            </a:r>
            <a:r>
              <a:rPr lang="fr-CA" sz="2800" dirty="0">
                <a:solidFill>
                  <a:srgbClr val="00B050"/>
                </a:solidFill>
              </a:rPr>
              <a:t> </a:t>
            </a:r>
            <a:r>
              <a:rPr lang="fr-CA" sz="2800" dirty="0" err="1">
                <a:solidFill>
                  <a:srgbClr val="00B050"/>
                </a:solidFill>
              </a:rPr>
              <a:t>is</a:t>
            </a:r>
            <a:r>
              <a:rPr lang="fr-CA" sz="2800" dirty="0">
                <a:solidFill>
                  <a:srgbClr val="00B050"/>
                </a:solidFill>
              </a:rPr>
              <a:t> </a:t>
            </a:r>
            <a:r>
              <a:rPr lang="fr-CA" sz="2800" dirty="0" err="1">
                <a:solidFill>
                  <a:srgbClr val="00B050"/>
                </a:solidFill>
              </a:rPr>
              <a:t>also</a:t>
            </a:r>
            <a:r>
              <a:rPr lang="fr-CA" sz="2800" dirty="0">
                <a:solidFill>
                  <a:srgbClr val="00B050"/>
                </a:solidFill>
              </a:rPr>
              <a:t> not </a:t>
            </a:r>
            <a:r>
              <a:rPr lang="fr-CA" sz="2800" dirty="0" err="1">
                <a:solidFill>
                  <a:srgbClr val="00B050"/>
                </a:solidFill>
              </a:rPr>
              <a:t>periodic</a:t>
            </a:r>
            <a:r>
              <a:rPr lang="fr-CA" sz="2800" dirty="0">
                <a:solidFill>
                  <a:srgbClr val="00B050"/>
                </a:solidFill>
              </a:rPr>
              <a:t> »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3DC62-6143-4A3D-AE5B-00836DE3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16F2-2898-46F5-9FF7-EB6D72911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But </a:t>
            </a:r>
            <a:r>
              <a:rPr lang="fr-CA" dirty="0" err="1"/>
              <a:t>there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a </a:t>
            </a:r>
            <a:r>
              <a:rPr lang="fr-CA" dirty="0" err="1"/>
              <a:t>problem</a:t>
            </a:r>
            <a:r>
              <a:rPr lang="fr-CA" dirty="0"/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2696-C7AC-43FE-82FF-DEE2A7487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The </a:t>
            </a:r>
            <a:r>
              <a:rPr lang="fr-CA" dirty="0" err="1"/>
              <a:t>definition</a:t>
            </a:r>
            <a:r>
              <a:rPr lang="fr-CA" dirty="0"/>
              <a:t> of </a:t>
            </a:r>
            <a:r>
              <a:rPr lang="fr-CA" dirty="0" err="1"/>
              <a:t>periodic</a:t>
            </a:r>
            <a:r>
              <a:rPr lang="fr-CA" dirty="0"/>
              <a:t> pattern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b="1" dirty="0" err="1"/>
              <a:t>too</a:t>
            </a:r>
            <a:r>
              <a:rPr lang="fr-CA" b="1" dirty="0"/>
              <a:t> strict</a:t>
            </a:r>
            <a:r>
              <a:rPr lang="fr-CA" dirty="0"/>
              <a:t>.</a:t>
            </a:r>
          </a:p>
          <a:p>
            <a:r>
              <a:rPr lang="fr-CA" dirty="0"/>
              <a:t>If an itemset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always</a:t>
            </a:r>
            <a:r>
              <a:rPr lang="fr-CA" dirty="0"/>
              <a:t> </a:t>
            </a:r>
            <a:r>
              <a:rPr lang="fr-CA" dirty="0" err="1"/>
              <a:t>periodic</a:t>
            </a:r>
            <a:r>
              <a:rPr lang="fr-CA" dirty="0"/>
              <a:t> but </a:t>
            </a:r>
            <a:r>
              <a:rPr lang="fr-CA" dirty="0" err="1"/>
              <a:t>only</a:t>
            </a:r>
            <a:r>
              <a:rPr lang="fr-CA" dirty="0"/>
              <a:t> </a:t>
            </a:r>
            <a:r>
              <a:rPr lang="fr-CA" dirty="0" err="1"/>
              <a:t>exceed</a:t>
            </a:r>
            <a:r>
              <a:rPr lang="fr-CA" dirty="0"/>
              <a:t> the </a:t>
            </a:r>
            <a:r>
              <a:rPr lang="fr-CA" dirty="0" err="1">
                <a:solidFill>
                  <a:srgbClr val="0070C0"/>
                </a:solidFill>
              </a:rPr>
              <a:t>maxPer</a:t>
            </a:r>
            <a:r>
              <a:rPr lang="fr-CA" dirty="0"/>
              <a:t> </a:t>
            </a:r>
            <a:r>
              <a:rPr lang="fr-CA" dirty="0" err="1"/>
              <a:t>threshold</a:t>
            </a:r>
            <a:r>
              <a:rPr lang="fr-CA" dirty="0"/>
              <a:t> once,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discarded</a:t>
            </a:r>
            <a:r>
              <a:rPr lang="fr-CA" dirty="0"/>
              <a:t>!</a:t>
            </a:r>
          </a:p>
          <a:p>
            <a:endParaRPr lang="fr-CA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C4801-CCC3-4B17-BB7C-160903C9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A884-D056-4C15-BBC1-EF27C45D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 more </a:t>
            </a:r>
            <a:r>
              <a:rPr lang="fr-CA" dirty="0" err="1"/>
              <a:t>general</a:t>
            </a:r>
            <a:r>
              <a:rPr lang="fr-CA" dirty="0"/>
              <a:t>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8FCF-5F64-47A2-A454-42E3BFD66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/>
          <a:lstStyle/>
          <a:p>
            <a:pPr marL="82296" indent="0">
              <a:buNone/>
            </a:pPr>
            <a:r>
              <a:rPr lang="fr-CA" dirty="0"/>
              <a:t>The </a:t>
            </a:r>
            <a:r>
              <a:rPr lang="fr-CA" b="1" dirty="0"/>
              <a:t>PFPM</a:t>
            </a:r>
            <a:r>
              <a:rPr lang="fr-CA" dirty="0"/>
              <a:t> </a:t>
            </a:r>
            <a:r>
              <a:rPr lang="fr-CA" dirty="0" err="1"/>
              <a:t>algorithm</a:t>
            </a:r>
            <a:r>
              <a:rPr lang="fr-CA" dirty="0"/>
              <a:t> (Fournier-</a:t>
            </a:r>
            <a:r>
              <a:rPr lang="fr-CA" dirty="0" err="1"/>
              <a:t>Viger</a:t>
            </a:r>
            <a:r>
              <a:rPr lang="fr-CA" dirty="0"/>
              <a:t>, 2016)</a:t>
            </a:r>
          </a:p>
          <a:p>
            <a:endParaRPr lang="fr-CA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49442-5DBA-4C57-9C34-713B3C71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FFC17-643F-425C-AAE6-6A0B8F1BC068}"/>
              </a:ext>
            </a:extLst>
          </p:cNvPr>
          <p:cNvSpPr/>
          <p:nvPr/>
        </p:nvSpPr>
        <p:spPr>
          <a:xfrm>
            <a:off x="1143000" y="2590800"/>
            <a:ext cx="7286244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A" sz="2800" b="1" dirty="0" err="1">
                <a:solidFill>
                  <a:srgbClr val="00B050"/>
                </a:solidFill>
              </a:rPr>
              <a:t>Periodic</a:t>
            </a:r>
            <a:r>
              <a:rPr lang="fr-CA" sz="2800" b="1" dirty="0">
                <a:solidFill>
                  <a:srgbClr val="00B050"/>
                </a:solidFill>
              </a:rPr>
              <a:t> itemset</a:t>
            </a:r>
            <a:r>
              <a:rPr lang="fr-CA" sz="2800" b="1" dirty="0"/>
              <a:t>: </a:t>
            </a:r>
            <a:r>
              <a:rPr lang="fr-CA" sz="2800" dirty="0"/>
              <a:t>An itemset X </a:t>
            </a:r>
            <a:r>
              <a:rPr lang="fr-CA" sz="2800" dirty="0" err="1"/>
              <a:t>is</a:t>
            </a:r>
            <a:r>
              <a:rPr lang="fr-CA" sz="2800" dirty="0"/>
              <a:t> </a:t>
            </a:r>
            <a:r>
              <a:rPr lang="fr-CA" sz="2800" b="1" dirty="0" err="1"/>
              <a:t>periodic</a:t>
            </a:r>
            <a:r>
              <a:rPr lang="fr-CA" sz="2800" dirty="0"/>
              <a:t> if:</a:t>
            </a:r>
          </a:p>
          <a:p>
            <a:pPr lvl="1"/>
            <a:r>
              <a:rPr lang="fr-CA" sz="2800" i="1" dirty="0" err="1">
                <a:solidFill>
                  <a:srgbClr val="00B050"/>
                </a:solidFill>
              </a:rPr>
              <a:t>minAvg</a:t>
            </a:r>
            <a:r>
              <a:rPr lang="fr-CA" sz="2800" i="1" dirty="0">
                <a:solidFill>
                  <a:srgbClr val="00B050"/>
                </a:solidFill>
              </a:rPr>
              <a:t> </a:t>
            </a:r>
            <a:r>
              <a:rPr lang="fr-CA" sz="2800" i="1" dirty="0">
                <a:solidFill>
                  <a:srgbClr val="0070C0"/>
                </a:solidFill>
              </a:rPr>
              <a:t>≤ </a:t>
            </a:r>
            <a:r>
              <a:rPr lang="fr-CA" sz="2800" i="1" dirty="0" err="1">
                <a:solidFill>
                  <a:srgbClr val="0070C0"/>
                </a:solidFill>
              </a:rPr>
              <a:t>avgper</a:t>
            </a:r>
            <a:r>
              <a:rPr lang="fr-CA" sz="2800" i="1" dirty="0">
                <a:solidFill>
                  <a:srgbClr val="0070C0"/>
                </a:solidFill>
              </a:rPr>
              <a:t>(X) ≤ </a:t>
            </a:r>
            <a:r>
              <a:rPr lang="fr-CA" sz="2800" i="1" dirty="0" err="1">
                <a:solidFill>
                  <a:srgbClr val="00B050"/>
                </a:solidFill>
              </a:rPr>
              <a:t>maxAvg</a:t>
            </a:r>
            <a:endParaRPr lang="fr-CA" sz="2800" i="1" dirty="0">
              <a:solidFill>
                <a:srgbClr val="00B050"/>
              </a:solidFill>
            </a:endParaRPr>
          </a:p>
          <a:p>
            <a:pPr lvl="1"/>
            <a:r>
              <a:rPr lang="fr-CA" sz="2800" i="1" dirty="0" err="1">
                <a:solidFill>
                  <a:srgbClr val="0070C0"/>
                </a:solidFill>
              </a:rPr>
              <a:t>Minper</a:t>
            </a:r>
            <a:r>
              <a:rPr lang="fr-CA" sz="2800" i="1" dirty="0">
                <a:solidFill>
                  <a:srgbClr val="0070C0"/>
                </a:solidFill>
              </a:rPr>
              <a:t>(X) ≥ </a:t>
            </a:r>
            <a:r>
              <a:rPr lang="fr-CA" sz="2800" i="1" dirty="0" err="1">
                <a:solidFill>
                  <a:srgbClr val="00B050"/>
                </a:solidFill>
              </a:rPr>
              <a:t>minPer</a:t>
            </a:r>
            <a:endParaRPr lang="fr-CA" sz="2800" i="1" dirty="0">
              <a:solidFill>
                <a:srgbClr val="00B050"/>
              </a:solidFill>
            </a:endParaRPr>
          </a:p>
          <a:p>
            <a:pPr lvl="1"/>
            <a:r>
              <a:rPr lang="fr-CA" sz="2800" i="1" dirty="0" err="1">
                <a:solidFill>
                  <a:srgbClr val="0070C0"/>
                </a:solidFill>
              </a:rPr>
              <a:t>Maxper</a:t>
            </a:r>
            <a:r>
              <a:rPr lang="fr-CA" sz="2800" i="1" dirty="0">
                <a:solidFill>
                  <a:srgbClr val="0070C0"/>
                </a:solidFill>
              </a:rPr>
              <a:t>(X) ≤ </a:t>
            </a:r>
            <a:r>
              <a:rPr lang="fr-CA" sz="2800" i="1" dirty="0" err="1">
                <a:solidFill>
                  <a:srgbClr val="00B050"/>
                </a:solidFill>
              </a:rPr>
              <a:t>maxper</a:t>
            </a:r>
            <a:endParaRPr lang="fr-CA" sz="2800" i="1" dirty="0">
              <a:solidFill>
                <a:srgbClr val="00B050"/>
              </a:solidFill>
            </a:endParaRPr>
          </a:p>
          <a:p>
            <a:pPr marL="503238" lvl="1" indent="0">
              <a:buNone/>
            </a:pPr>
            <a:br>
              <a:rPr lang="fr-CA" sz="2800" i="1" dirty="0"/>
            </a:br>
            <a:r>
              <a:rPr lang="fr-CA" sz="2800" i="1" dirty="0" err="1"/>
              <a:t>where</a:t>
            </a:r>
            <a:r>
              <a:rPr lang="fr-CA" sz="2800" i="1" dirty="0"/>
              <a:t> </a:t>
            </a:r>
            <a:r>
              <a:rPr lang="fr-CA" sz="2800" i="1" dirty="0" err="1">
                <a:solidFill>
                  <a:srgbClr val="00B050"/>
                </a:solidFill>
              </a:rPr>
              <a:t>minAvg</a:t>
            </a:r>
            <a:r>
              <a:rPr lang="fr-CA" sz="2800" i="1" dirty="0">
                <a:solidFill>
                  <a:srgbClr val="00B050"/>
                </a:solidFill>
              </a:rPr>
              <a:t>, </a:t>
            </a:r>
            <a:r>
              <a:rPr lang="fr-CA" sz="2800" i="1" dirty="0" err="1">
                <a:solidFill>
                  <a:srgbClr val="00B050"/>
                </a:solidFill>
              </a:rPr>
              <a:t>maxAvg</a:t>
            </a:r>
            <a:r>
              <a:rPr lang="fr-CA" sz="2800" i="1" dirty="0">
                <a:solidFill>
                  <a:srgbClr val="00B050"/>
                </a:solidFill>
              </a:rPr>
              <a:t>, </a:t>
            </a:r>
            <a:r>
              <a:rPr lang="fr-CA" sz="2800" i="1" dirty="0" err="1">
                <a:solidFill>
                  <a:srgbClr val="00B050"/>
                </a:solidFill>
              </a:rPr>
              <a:t>minPer</a:t>
            </a:r>
            <a:r>
              <a:rPr lang="fr-CA" sz="2800" i="1" dirty="0">
                <a:solidFill>
                  <a:srgbClr val="00B050"/>
                </a:solidFill>
              </a:rPr>
              <a:t>, </a:t>
            </a:r>
            <a:r>
              <a:rPr lang="fr-CA" sz="2800" i="1" dirty="0" err="1">
                <a:solidFill>
                  <a:srgbClr val="00B050"/>
                </a:solidFill>
              </a:rPr>
              <a:t>maxPer</a:t>
            </a:r>
            <a:r>
              <a:rPr lang="fr-CA" sz="2800" i="1" dirty="0">
                <a:solidFill>
                  <a:srgbClr val="00B050"/>
                </a:solidFill>
              </a:rPr>
              <a:t> </a:t>
            </a:r>
            <a:r>
              <a:rPr lang="fr-CA" sz="2800" i="1" dirty="0"/>
              <a:t>are </a:t>
            </a:r>
            <a:r>
              <a:rPr lang="fr-CA" sz="2800" i="1" dirty="0" err="1"/>
              <a:t>parameters</a:t>
            </a:r>
            <a:r>
              <a:rPr lang="fr-CA" sz="2800" i="1" dirty="0"/>
              <a:t> set by the user.</a:t>
            </a:r>
          </a:p>
        </p:txBody>
      </p:sp>
    </p:spTree>
    <p:extLst>
      <p:ext uri="{BB962C8B-B14F-4D97-AF65-F5344CB8AC3E}">
        <p14:creationId xmlns:p14="http://schemas.microsoft.com/office/powerpoint/2010/main" val="1292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A884-D056-4C15-BBC1-EF27C45D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 more </a:t>
            </a:r>
            <a:r>
              <a:rPr lang="fr-CA" dirty="0" err="1"/>
              <a:t>general</a:t>
            </a:r>
            <a:r>
              <a:rPr lang="fr-CA" dirty="0"/>
              <a:t>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8FCF-5F64-47A2-A454-42E3BFD66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/>
          <a:lstStyle/>
          <a:p>
            <a:pPr marL="82296" indent="0">
              <a:buNone/>
            </a:pPr>
            <a:r>
              <a:rPr lang="fr-CA" dirty="0"/>
              <a:t>The </a:t>
            </a:r>
            <a:r>
              <a:rPr lang="fr-CA" b="1" dirty="0"/>
              <a:t>PFPM</a:t>
            </a:r>
            <a:r>
              <a:rPr lang="fr-CA" dirty="0"/>
              <a:t> </a:t>
            </a:r>
            <a:r>
              <a:rPr lang="fr-CA" dirty="0" err="1"/>
              <a:t>algorithm</a:t>
            </a:r>
            <a:r>
              <a:rPr lang="fr-CA" dirty="0"/>
              <a:t> (Fournier-</a:t>
            </a:r>
            <a:r>
              <a:rPr lang="fr-CA" dirty="0" err="1"/>
              <a:t>Viger</a:t>
            </a:r>
            <a:r>
              <a:rPr lang="fr-CA" dirty="0"/>
              <a:t>, 2016)</a:t>
            </a:r>
          </a:p>
          <a:p>
            <a:endParaRPr lang="fr-CA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49442-5DBA-4C57-9C34-713B3C71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15C0506-E1CE-413A-A296-75DC821C43C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0621084"/>
              </p:ext>
            </p:extLst>
          </p:nvPr>
        </p:nvGraphicFramePr>
        <p:xfrm>
          <a:off x="185592" y="2745399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6E60C9B1-4E53-40F6-9BDC-D4FA51738B35}"/>
              </a:ext>
            </a:extLst>
          </p:cNvPr>
          <p:cNvSpPr txBox="1">
            <a:spLocks/>
          </p:cNvSpPr>
          <p:nvPr/>
        </p:nvSpPr>
        <p:spPr>
          <a:xfrm>
            <a:off x="94915" y="2057874"/>
            <a:ext cx="8229600" cy="452548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990C1-0F16-4A49-AEEC-1ED4967F7F25}"/>
              </a:ext>
            </a:extLst>
          </p:cNvPr>
          <p:cNvSpPr txBox="1"/>
          <p:nvPr/>
        </p:nvSpPr>
        <p:spPr>
          <a:xfrm>
            <a:off x="4451635" y="2679955"/>
            <a:ext cx="4458240" cy="2102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 err="1">
                <a:solidFill>
                  <a:srgbClr val="00B050"/>
                </a:solidFill>
              </a:rPr>
              <a:t>Consider</a:t>
            </a:r>
            <a:r>
              <a:rPr lang="fr-CA" sz="2177" b="1" dirty="0">
                <a:solidFill>
                  <a:srgbClr val="00B050"/>
                </a:solidFill>
              </a:rPr>
              <a:t> the itemset {</a:t>
            </a:r>
            <a:r>
              <a:rPr lang="fr-CA" sz="2177" b="1" dirty="0" err="1">
                <a:solidFill>
                  <a:srgbClr val="00B050"/>
                </a:solidFill>
              </a:rPr>
              <a:t>a,c</a:t>
            </a:r>
            <a:r>
              <a:rPr lang="fr-CA" sz="2177" b="1" dirty="0">
                <a:solidFill>
                  <a:srgbClr val="00B050"/>
                </a:solidFill>
              </a:rPr>
              <a:t>}</a:t>
            </a:r>
            <a:endParaRPr lang="fr-CA" sz="2177" b="1" dirty="0">
              <a:solidFill>
                <a:srgbClr val="0070C0"/>
              </a:solidFill>
            </a:endParaRPr>
          </a:p>
          <a:p>
            <a:br>
              <a:rPr lang="fr-CA" sz="2177" dirty="0"/>
            </a:br>
            <a:br>
              <a:rPr lang="fr-CA" sz="2177" dirty="0"/>
            </a:br>
            <a:endParaRPr lang="fr-CA" sz="2177" b="1" dirty="0">
              <a:solidFill>
                <a:srgbClr val="0070C0"/>
              </a:solidFill>
            </a:endParaRPr>
          </a:p>
          <a:p>
            <a:r>
              <a:rPr lang="fr-CA" sz="2177" b="1" dirty="0">
                <a:solidFill>
                  <a:srgbClr val="0070C0"/>
                </a:solidFill>
              </a:rPr>
              <a:t> </a:t>
            </a:r>
            <a:br>
              <a:rPr lang="fr-CA" sz="2177" b="1" dirty="0">
                <a:solidFill>
                  <a:srgbClr val="0070C0"/>
                </a:solidFill>
              </a:rPr>
            </a:br>
            <a:endParaRPr lang="en-CA" sz="2177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FEB748-8646-4FB3-93F7-9101DBAF7532}"/>
              </a:ext>
            </a:extLst>
          </p:cNvPr>
          <p:cNvSpPr txBox="1"/>
          <p:nvPr/>
        </p:nvSpPr>
        <p:spPr>
          <a:xfrm>
            <a:off x="990600" y="6553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This </a:t>
            </a:r>
            <a:r>
              <a:rPr lang="fr-CA" dirty="0" err="1"/>
              <a:t>is</a:t>
            </a:r>
            <a:r>
              <a:rPr lang="fr-CA" dirty="0"/>
              <a:t> the main </a:t>
            </a:r>
            <a:r>
              <a:rPr lang="fr-CA" dirty="0" err="1"/>
              <a:t>idea</a:t>
            </a:r>
            <a:r>
              <a:rPr lang="fr-CA" dirty="0"/>
              <a:t>. There are </a:t>
            </a:r>
            <a:r>
              <a:rPr lang="fr-CA" dirty="0" err="1"/>
              <a:t>some</a:t>
            </a:r>
            <a:r>
              <a:rPr lang="fr-CA" dirty="0"/>
              <a:t> </a:t>
            </a:r>
            <a:r>
              <a:rPr lang="fr-CA" dirty="0" err="1"/>
              <a:t>special</a:t>
            </a:r>
            <a:r>
              <a:rPr lang="fr-CA" dirty="0"/>
              <a:t> cases (</a:t>
            </a:r>
            <a:r>
              <a:rPr lang="fr-CA" dirty="0" err="1"/>
              <a:t>see</a:t>
            </a:r>
            <a:r>
              <a:rPr lang="fr-CA" dirty="0"/>
              <a:t> the PFPM </a:t>
            </a:r>
            <a:r>
              <a:rPr lang="fr-CA" dirty="0" err="1"/>
              <a:t>paper</a:t>
            </a:r>
            <a:r>
              <a:rPr lang="fr-CA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A884-D056-4C15-BBC1-EF27C45D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 more </a:t>
            </a:r>
            <a:r>
              <a:rPr lang="fr-CA" dirty="0" err="1"/>
              <a:t>general</a:t>
            </a:r>
            <a:r>
              <a:rPr lang="fr-CA" dirty="0"/>
              <a:t>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8FCF-5F64-47A2-A454-42E3BFD66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/>
          <a:lstStyle/>
          <a:p>
            <a:pPr marL="82296" indent="0">
              <a:buNone/>
            </a:pPr>
            <a:r>
              <a:rPr lang="fr-CA" dirty="0"/>
              <a:t>The </a:t>
            </a:r>
            <a:r>
              <a:rPr lang="fr-CA" b="1" dirty="0"/>
              <a:t>PFPM</a:t>
            </a:r>
            <a:r>
              <a:rPr lang="fr-CA" dirty="0"/>
              <a:t> </a:t>
            </a:r>
            <a:r>
              <a:rPr lang="fr-CA" dirty="0" err="1"/>
              <a:t>algorithm</a:t>
            </a:r>
            <a:r>
              <a:rPr lang="fr-CA" dirty="0"/>
              <a:t> (Fournier-</a:t>
            </a:r>
            <a:r>
              <a:rPr lang="fr-CA" dirty="0" err="1"/>
              <a:t>Viger</a:t>
            </a:r>
            <a:r>
              <a:rPr lang="fr-CA" dirty="0"/>
              <a:t>, 2016)</a:t>
            </a:r>
          </a:p>
          <a:p>
            <a:endParaRPr lang="fr-CA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49442-5DBA-4C57-9C34-713B3C71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15C0506-E1CE-413A-A296-75DC821C43C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85592" y="2745399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6E60C9B1-4E53-40F6-9BDC-D4FA51738B35}"/>
              </a:ext>
            </a:extLst>
          </p:cNvPr>
          <p:cNvSpPr txBox="1">
            <a:spLocks/>
          </p:cNvSpPr>
          <p:nvPr/>
        </p:nvSpPr>
        <p:spPr>
          <a:xfrm>
            <a:off x="94915" y="2057874"/>
            <a:ext cx="8229600" cy="452548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990C1-0F16-4A49-AEEC-1ED4967F7F25}"/>
              </a:ext>
            </a:extLst>
          </p:cNvPr>
          <p:cNvSpPr txBox="1"/>
          <p:nvPr/>
        </p:nvSpPr>
        <p:spPr>
          <a:xfrm>
            <a:off x="4451635" y="2679955"/>
            <a:ext cx="4458240" cy="277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 err="1">
                <a:solidFill>
                  <a:srgbClr val="00B050"/>
                </a:solidFill>
              </a:rPr>
              <a:t>Consider</a:t>
            </a:r>
            <a:r>
              <a:rPr lang="fr-CA" sz="2177" b="1" dirty="0">
                <a:solidFill>
                  <a:srgbClr val="00B050"/>
                </a:solidFill>
              </a:rPr>
              <a:t> the itemset {</a:t>
            </a:r>
            <a:r>
              <a:rPr lang="fr-CA" sz="2177" b="1" dirty="0" err="1">
                <a:solidFill>
                  <a:srgbClr val="00B050"/>
                </a:solidFill>
              </a:rPr>
              <a:t>a,c</a:t>
            </a:r>
            <a:r>
              <a:rPr lang="fr-CA" sz="2177" b="1" dirty="0">
                <a:solidFill>
                  <a:srgbClr val="00B050"/>
                </a:solidFill>
              </a:rPr>
              <a:t>}</a:t>
            </a:r>
            <a:endParaRPr lang="fr-CA" sz="2177" b="1" dirty="0">
              <a:solidFill>
                <a:srgbClr val="0070C0"/>
              </a:solidFill>
            </a:endParaRPr>
          </a:p>
          <a:p>
            <a:endParaRPr lang="fr-CA" sz="2177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CA" sz="2177" dirty="0"/>
              <a:t>The </a:t>
            </a:r>
            <a:r>
              <a:rPr lang="fr-CA" sz="2177" dirty="0" err="1"/>
              <a:t>periods</a:t>
            </a:r>
            <a:r>
              <a:rPr lang="fr-CA" sz="2177" dirty="0"/>
              <a:t> of the itemset </a:t>
            </a:r>
            <a:r>
              <a:rPr lang="fr-CA" sz="2177" b="1" dirty="0"/>
              <a:t>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are</a:t>
            </a:r>
            <a:endParaRPr lang="en-CA" sz="2177" dirty="0"/>
          </a:p>
          <a:p>
            <a:r>
              <a:rPr lang="fr-CA" sz="2177" b="1" dirty="0" err="1"/>
              <a:t>ps</a:t>
            </a:r>
            <a:r>
              <a:rPr lang="fr-CA" sz="2177" b="1" dirty="0"/>
              <a:t>({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= {</a:t>
            </a:r>
            <a:r>
              <a:rPr lang="fr-CA" sz="2177" b="1" dirty="0"/>
              <a:t>1,2,2,1,1</a:t>
            </a:r>
            <a:r>
              <a:rPr lang="fr-CA" sz="2177" dirty="0"/>
              <a:t>}</a:t>
            </a:r>
            <a:br>
              <a:rPr lang="fr-CA" sz="2177" dirty="0"/>
            </a:br>
            <a:br>
              <a:rPr lang="fr-CA" sz="2177" dirty="0"/>
            </a:br>
            <a:endParaRPr lang="fr-CA" sz="2177" b="1" dirty="0">
              <a:solidFill>
                <a:srgbClr val="0070C0"/>
              </a:solidFill>
            </a:endParaRPr>
          </a:p>
          <a:p>
            <a:r>
              <a:rPr lang="fr-CA" sz="2177" b="1" dirty="0">
                <a:solidFill>
                  <a:srgbClr val="0070C0"/>
                </a:solidFill>
              </a:rPr>
              <a:t> </a:t>
            </a:r>
            <a:br>
              <a:rPr lang="fr-CA" sz="2177" b="1" dirty="0">
                <a:solidFill>
                  <a:srgbClr val="0070C0"/>
                </a:solidFill>
              </a:rPr>
            </a:br>
            <a:endParaRPr lang="en-CA" sz="2177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FEB748-8646-4FB3-93F7-9101DBAF7532}"/>
              </a:ext>
            </a:extLst>
          </p:cNvPr>
          <p:cNvSpPr txBox="1"/>
          <p:nvPr/>
        </p:nvSpPr>
        <p:spPr>
          <a:xfrm>
            <a:off x="990600" y="6553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This </a:t>
            </a:r>
            <a:r>
              <a:rPr lang="fr-CA" dirty="0" err="1"/>
              <a:t>is</a:t>
            </a:r>
            <a:r>
              <a:rPr lang="fr-CA" dirty="0"/>
              <a:t> the main </a:t>
            </a:r>
            <a:r>
              <a:rPr lang="fr-CA" dirty="0" err="1"/>
              <a:t>idea</a:t>
            </a:r>
            <a:r>
              <a:rPr lang="fr-CA" dirty="0"/>
              <a:t>. There are </a:t>
            </a:r>
            <a:r>
              <a:rPr lang="fr-CA" dirty="0" err="1"/>
              <a:t>some</a:t>
            </a:r>
            <a:r>
              <a:rPr lang="fr-CA" dirty="0"/>
              <a:t> </a:t>
            </a:r>
            <a:r>
              <a:rPr lang="fr-CA" dirty="0" err="1"/>
              <a:t>special</a:t>
            </a:r>
            <a:r>
              <a:rPr lang="fr-CA" dirty="0"/>
              <a:t> cases (</a:t>
            </a:r>
            <a:r>
              <a:rPr lang="fr-CA" dirty="0" err="1"/>
              <a:t>see</a:t>
            </a:r>
            <a:r>
              <a:rPr lang="fr-CA" dirty="0"/>
              <a:t> the PFPM </a:t>
            </a:r>
            <a:r>
              <a:rPr lang="fr-CA" dirty="0" err="1"/>
              <a:t>paper</a:t>
            </a:r>
            <a:r>
              <a:rPr lang="fr-CA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A884-D056-4C15-BBC1-EF27C45D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 more </a:t>
            </a:r>
            <a:r>
              <a:rPr lang="fr-CA" dirty="0" err="1"/>
              <a:t>general</a:t>
            </a:r>
            <a:r>
              <a:rPr lang="fr-CA" dirty="0"/>
              <a:t>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8FCF-5F64-47A2-A454-42E3BFD66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/>
          <a:lstStyle/>
          <a:p>
            <a:pPr marL="82296" indent="0">
              <a:buNone/>
            </a:pPr>
            <a:r>
              <a:rPr lang="fr-CA" dirty="0"/>
              <a:t>The </a:t>
            </a:r>
            <a:r>
              <a:rPr lang="fr-CA" b="1" dirty="0"/>
              <a:t>PFPM</a:t>
            </a:r>
            <a:r>
              <a:rPr lang="fr-CA" dirty="0"/>
              <a:t> </a:t>
            </a:r>
            <a:r>
              <a:rPr lang="fr-CA" dirty="0" err="1"/>
              <a:t>algorithm</a:t>
            </a:r>
            <a:r>
              <a:rPr lang="fr-CA" dirty="0"/>
              <a:t> (Fournier-</a:t>
            </a:r>
            <a:r>
              <a:rPr lang="fr-CA" dirty="0" err="1"/>
              <a:t>Viger</a:t>
            </a:r>
            <a:r>
              <a:rPr lang="fr-CA" dirty="0"/>
              <a:t>, 2016)</a:t>
            </a:r>
          </a:p>
          <a:p>
            <a:endParaRPr lang="fr-CA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49442-5DBA-4C57-9C34-713B3C71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15C0506-E1CE-413A-A296-75DC821C43C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85592" y="2745399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6E60C9B1-4E53-40F6-9BDC-D4FA51738B35}"/>
              </a:ext>
            </a:extLst>
          </p:cNvPr>
          <p:cNvSpPr txBox="1">
            <a:spLocks/>
          </p:cNvSpPr>
          <p:nvPr/>
        </p:nvSpPr>
        <p:spPr>
          <a:xfrm>
            <a:off x="94915" y="2057874"/>
            <a:ext cx="8229600" cy="452548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990C1-0F16-4A49-AEEC-1ED4967F7F25}"/>
              </a:ext>
            </a:extLst>
          </p:cNvPr>
          <p:cNvSpPr txBox="1"/>
          <p:nvPr/>
        </p:nvSpPr>
        <p:spPr>
          <a:xfrm>
            <a:off x="4451635" y="2679955"/>
            <a:ext cx="4458240" cy="377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 err="1">
                <a:solidFill>
                  <a:srgbClr val="00B050"/>
                </a:solidFill>
              </a:rPr>
              <a:t>Consider</a:t>
            </a:r>
            <a:r>
              <a:rPr lang="fr-CA" sz="2177" b="1" dirty="0">
                <a:solidFill>
                  <a:srgbClr val="00B050"/>
                </a:solidFill>
              </a:rPr>
              <a:t> the itemset {</a:t>
            </a:r>
            <a:r>
              <a:rPr lang="fr-CA" sz="2177" b="1" dirty="0" err="1">
                <a:solidFill>
                  <a:srgbClr val="00B050"/>
                </a:solidFill>
              </a:rPr>
              <a:t>a,c</a:t>
            </a:r>
            <a:r>
              <a:rPr lang="fr-CA" sz="2177" b="1" dirty="0">
                <a:solidFill>
                  <a:srgbClr val="00B050"/>
                </a:solidFill>
              </a:rPr>
              <a:t>}</a:t>
            </a:r>
            <a:endParaRPr lang="fr-CA" sz="2177" b="1" dirty="0">
              <a:solidFill>
                <a:srgbClr val="0070C0"/>
              </a:solidFill>
            </a:endParaRPr>
          </a:p>
          <a:p>
            <a:br>
              <a:rPr lang="fr-CA" sz="2177" dirty="0"/>
            </a:br>
            <a:r>
              <a:rPr lang="fr-CA" sz="2177" dirty="0"/>
              <a:t>The </a:t>
            </a:r>
            <a:r>
              <a:rPr lang="fr-CA" sz="2177" dirty="0" err="1"/>
              <a:t>periods</a:t>
            </a:r>
            <a:r>
              <a:rPr lang="fr-CA" sz="2177" dirty="0"/>
              <a:t> of the itemset </a:t>
            </a:r>
            <a:r>
              <a:rPr lang="fr-CA" sz="2177" b="1" dirty="0"/>
              <a:t>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are</a:t>
            </a:r>
            <a:endParaRPr lang="en-CA" sz="2177" dirty="0"/>
          </a:p>
          <a:p>
            <a:r>
              <a:rPr lang="fr-CA" sz="2177" b="1" dirty="0" err="1"/>
              <a:t>ps</a:t>
            </a:r>
            <a:r>
              <a:rPr lang="fr-CA" sz="2177" b="1" dirty="0"/>
              <a:t>({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= {</a:t>
            </a:r>
            <a:r>
              <a:rPr lang="fr-CA" sz="2177" b="1" dirty="0"/>
              <a:t>1,2,2,1,1</a:t>
            </a:r>
            <a:r>
              <a:rPr lang="fr-CA" sz="2177" dirty="0"/>
              <a:t>}</a:t>
            </a:r>
            <a:br>
              <a:rPr lang="fr-CA" sz="2177" dirty="0"/>
            </a:br>
            <a:br>
              <a:rPr lang="fr-CA" sz="2177" dirty="0"/>
            </a:br>
            <a:r>
              <a:rPr lang="fr-CA" sz="2177" b="1" dirty="0" err="1">
                <a:solidFill>
                  <a:srgbClr val="0070C0"/>
                </a:solidFill>
              </a:rPr>
              <a:t>maxPer</a:t>
            </a:r>
            <a:r>
              <a:rPr lang="fr-CA" sz="2177" b="1" dirty="0">
                <a:solidFill>
                  <a:srgbClr val="0070C0"/>
                </a:solidFill>
              </a:rPr>
              <a:t>(X) = max(</a:t>
            </a:r>
            <a:r>
              <a:rPr lang="fr-CA" sz="2177" dirty="0"/>
              <a:t>{</a:t>
            </a:r>
            <a:r>
              <a:rPr lang="fr-CA" sz="2177" b="1" dirty="0"/>
              <a:t>1,2,2,1,1</a:t>
            </a:r>
            <a:r>
              <a:rPr lang="fr-CA" sz="2177" dirty="0"/>
              <a:t>}) = </a:t>
            </a:r>
            <a:r>
              <a:rPr lang="fr-CA" sz="2177" b="1" dirty="0">
                <a:solidFill>
                  <a:srgbClr val="0070C0"/>
                </a:solidFill>
              </a:rPr>
              <a:t>2</a:t>
            </a:r>
          </a:p>
          <a:p>
            <a:r>
              <a:rPr lang="fr-CA" sz="2177" b="1" dirty="0" err="1">
                <a:solidFill>
                  <a:srgbClr val="0070C0"/>
                </a:solidFill>
              </a:rPr>
              <a:t>minPer</a:t>
            </a:r>
            <a:r>
              <a:rPr lang="fr-CA" sz="2177" b="1" dirty="0">
                <a:solidFill>
                  <a:srgbClr val="0070C0"/>
                </a:solidFill>
              </a:rPr>
              <a:t>(X) =  max(</a:t>
            </a:r>
            <a:r>
              <a:rPr lang="fr-CA" sz="2177" dirty="0"/>
              <a:t>{</a:t>
            </a:r>
            <a:r>
              <a:rPr lang="fr-CA" sz="2177" b="1" dirty="0"/>
              <a:t>1,2,2,1,1</a:t>
            </a:r>
            <a:r>
              <a:rPr lang="fr-CA" sz="2177" dirty="0"/>
              <a:t>}) = </a:t>
            </a:r>
            <a:r>
              <a:rPr lang="fr-CA" sz="2177" b="1" dirty="0">
                <a:solidFill>
                  <a:srgbClr val="0070C0"/>
                </a:solidFill>
              </a:rPr>
              <a:t>1</a:t>
            </a:r>
          </a:p>
          <a:p>
            <a:r>
              <a:rPr lang="fr-CA" sz="2177" b="1" dirty="0" err="1">
                <a:solidFill>
                  <a:srgbClr val="0070C0"/>
                </a:solidFill>
              </a:rPr>
              <a:t>avgPer</a:t>
            </a:r>
            <a:r>
              <a:rPr lang="fr-CA" sz="2177" b="1" dirty="0">
                <a:solidFill>
                  <a:srgbClr val="0070C0"/>
                </a:solidFill>
              </a:rPr>
              <a:t>(X) = (</a:t>
            </a:r>
            <a:r>
              <a:rPr lang="fr-CA" sz="2177" dirty="0"/>
              <a:t>{</a:t>
            </a:r>
            <a:r>
              <a:rPr lang="fr-CA" sz="2177" b="1" dirty="0"/>
              <a:t>1,2,2,1,1</a:t>
            </a:r>
            <a:r>
              <a:rPr lang="fr-CA" sz="2177" dirty="0"/>
              <a:t>}) = </a:t>
            </a:r>
            <a:r>
              <a:rPr lang="fr-CA" sz="2177" b="1" dirty="0">
                <a:solidFill>
                  <a:srgbClr val="0070C0"/>
                </a:solidFill>
              </a:rPr>
              <a:t>1.4</a:t>
            </a:r>
          </a:p>
          <a:p>
            <a:endParaRPr lang="fr-CA" sz="2177" b="1" dirty="0">
              <a:solidFill>
                <a:srgbClr val="0070C0"/>
              </a:solidFill>
            </a:endParaRPr>
          </a:p>
          <a:p>
            <a:r>
              <a:rPr lang="fr-CA" sz="2177" b="1" dirty="0">
                <a:solidFill>
                  <a:srgbClr val="0070C0"/>
                </a:solidFill>
              </a:rPr>
              <a:t> </a:t>
            </a:r>
            <a:br>
              <a:rPr lang="fr-CA" sz="2177" b="1" dirty="0">
                <a:solidFill>
                  <a:srgbClr val="0070C0"/>
                </a:solidFill>
              </a:rPr>
            </a:br>
            <a:endParaRPr lang="en-CA" sz="2177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FEB748-8646-4FB3-93F7-9101DBAF7532}"/>
              </a:ext>
            </a:extLst>
          </p:cNvPr>
          <p:cNvSpPr txBox="1"/>
          <p:nvPr/>
        </p:nvSpPr>
        <p:spPr>
          <a:xfrm>
            <a:off x="990600" y="6553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This </a:t>
            </a:r>
            <a:r>
              <a:rPr lang="fr-CA" dirty="0" err="1"/>
              <a:t>is</a:t>
            </a:r>
            <a:r>
              <a:rPr lang="fr-CA" dirty="0"/>
              <a:t> the main </a:t>
            </a:r>
            <a:r>
              <a:rPr lang="fr-CA" dirty="0" err="1"/>
              <a:t>idea</a:t>
            </a:r>
            <a:r>
              <a:rPr lang="fr-CA" dirty="0"/>
              <a:t>. There are </a:t>
            </a:r>
            <a:r>
              <a:rPr lang="fr-CA" dirty="0" err="1"/>
              <a:t>some</a:t>
            </a:r>
            <a:r>
              <a:rPr lang="fr-CA" dirty="0"/>
              <a:t> </a:t>
            </a:r>
            <a:r>
              <a:rPr lang="fr-CA" dirty="0" err="1"/>
              <a:t>special</a:t>
            </a:r>
            <a:r>
              <a:rPr lang="fr-CA" dirty="0"/>
              <a:t> cases (</a:t>
            </a:r>
            <a:r>
              <a:rPr lang="fr-CA" dirty="0" err="1"/>
              <a:t>see</a:t>
            </a:r>
            <a:r>
              <a:rPr lang="fr-CA" dirty="0"/>
              <a:t> the PFPM </a:t>
            </a:r>
            <a:r>
              <a:rPr lang="fr-CA" dirty="0" err="1"/>
              <a:t>paper</a:t>
            </a:r>
            <a:r>
              <a:rPr lang="fr-CA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23F0-7AE9-4286-9CCA-1A25E090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7202"/>
            <a:ext cx="6038088" cy="1143000"/>
          </a:xfrm>
        </p:spPr>
        <p:txBody>
          <a:bodyPr/>
          <a:lstStyle/>
          <a:p>
            <a:r>
              <a:rPr lang="fr-CA" dirty="0"/>
              <a:t>Example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49730-A158-4AF9-9D45-D14DB0D3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3197E5C-5593-43D8-97EE-1C331FB12B7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0" y="1981200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FF83584-5740-4E65-AAB5-9EBF81A68DA2}"/>
              </a:ext>
            </a:extLst>
          </p:cNvPr>
          <p:cNvSpPr txBox="1"/>
          <p:nvPr/>
        </p:nvSpPr>
        <p:spPr>
          <a:xfrm>
            <a:off x="219837" y="1150202"/>
            <a:ext cx="3276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b="1" dirty="0"/>
              <a:t>Input:</a:t>
            </a:r>
            <a:br>
              <a:rPr lang="fr-CA" sz="2400" b="1" dirty="0"/>
            </a:br>
            <a:r>
              <a:rPr lang="fr-CA" sz="2400" dirty="0"/>
              <a:t>Transaction </a:t>
            </a:r>
            <a:r>
              <a:rPr lang="fr-CA" sz="2400" dirty="0" err="1"/>
              <a:t>database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6C9672-FAE1-4E43-8873-8B58F20D832C}"/>
              </a:ext>
            </a:extLst>
          </p:cNvPr>
          <p:cNvSpPr txBox="1"/>
          <p:nvPr/>
        </p:nvSpPr>
        <p:spPr>
          <a:xfrm>
            <a:off x="533400" y="5712678"/>
            <a:ext cx="3429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dirty="0" err="1"/>
              <a:t>minPer</a:t>
            </a:r>
            <a:r>
              <a:rPr lang="fr-CA" sz="2400" dirty="0"/>
              <a:t> = 1   </a:t>
            </a:r>
            <a:r>
              <a:rPr lang="fr-CA" sz="2400" dirty="0" err="1"/>
              <a:t>minAvg</a:t>
            </a:r>
            <a:r>
              <a:rPr lang="fr-CA" sz="2400" dirty="0"/>
              <a:t> = 1</a:t>
            </a:r>
          </a:p>
          <a:p>
            <a:r>
              <a:rPr lang="fr-CA" sz="2400" dirty="0" err="1"/>
              <a:t>maxPer</a:t>
            </a:r>
            <a:r>
              <a:rPr lang="fr-CA" sz="2400" dirty="0"/>
              <a:t> = 3  </a:t>
            </a:r>
            <a:r>
              <a:rPr lang="fr-CA" sz="2400" dirty="0" err="1"/>
              <a:t>maxAvg</a:t>
            </a:r>
            <a:r>
              <a:rPr lang="fr-CA" sz="2400" dirty="0"/>
              <a:t> =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9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833F-BBCE-4C4D-AD29-B90D78B9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74638"/>
            <a:ext cx="7028688" cy="1143000"/>
          </a:xfrm>
        </p:spPr>
        <p:txBody>
          <a:bodyPr/>
          <a:lstStyle/>
          <a:p>
            <a:r>
              <a:rPr lang="fr-FR" dirty="0" err="1"/>
              <a:t>Frequent</a:t>
            </a:r>
            <a:r>
              <a:rPr lang="fr-FR" dirty="0"/>
              <a:t> </a:t>
            </a:r>
            <a:r>
              <a:rPr lang="fr-FR" dirty="0" err="1"/>
              <a:t>Itemset</a:t>
            </a:r>
            <a:r>
              <a:rPr lang="fr-FR" dirty="0"/>
              <a:t> Mining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3FFEB2-C627-4CEB-9EAE-977A014EC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703034"/>
                <a:ext cx="8229600" cy="41472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= apple			</a:t>
                </a:r>
                <a:r>
                  <a:rPr lang="fr-FR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dirty="0"/>
                  <a:t> = dattes</a:t>
                </a:r>
              </a:p>
              <a:p>
                <a:pPr marL="0" indent="0">
                  <a:buNone/>
                </a:pPr>
                <a:br>
                  <a:rPr lang="fr-FR" dirty="0"/>
                </a:br>
                <a14:m>
                  <m:oMath xmlns:m="http://schemas.openxmlformats.org/officeDocument/2006/math">
                    <m:r>
                      <a:rPr lang="fr-FR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dirty="0"/>
                  <a:t> = </a:t>
                </a:r>
                <a:r>
                  <a:rPr lang="fr-FR" dirty="0" err="1"/>
                  <a:t>bread</a:t>
                </a:r>
                <a:r>
                  <a:rPr lang="fr-FR" dirty="0"/>
                  <a:t>		</a:t>
                </a:r>
                <a:r>
                  <a:rPr lang="fr-FR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fr-FR" dirty="0"/>
                  <a:t>      e= </a:t>
                </a:r>
                <a:r>
                  <a:rPr lang="fr-FR" dirty="0" err="1"/>
                  <a:t>eggs</a:t>
                </a:r>
                <a:endParaRPr lang="en-US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= cake</a:t>
                </a:r>
                <a:br>
                  <a:rPr lang="fr-FR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3FFEB2-C627-4CEB-9EAE-977A014EC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703034"/>
                <a:ext cx="8229600" cy="4147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9EC28-EB6D-483E-96C4-248384F4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E1AC3-715D-4D80-8097-7A9D29DF156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1C1211E1-23CD-4070-B25C-8B883455A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51" y="3158093"/>
            <a:ext cx="880507" cy="88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03" descr="Loaf of bread loaf free vectors deluxevectors clip art image">
            <a:extLst>
              <a:ext uri="{FF2B5EF4-FFF2-40B4-BE49-F238E27FC236}">
                <a16:creationId xmlns:a16="http://schemas.microsoft.com/office/drawing/2014/main" id="{3B576E86-A908-48CA-821F-45D7E29F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78" y="4423781"/>
            <a:ext cx="1266039" cy="7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406A0185-5444-4C79-96B3-FE118F805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78" y="5286550"/>
            <a:ext cx="876960" cy="102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dates fruit clipart">
            <a:extLst>
              <a:ext uri="{FF2B5EF4-FFF2-40B4-BE49-F238E27FC236}">
                <a16:creationId xmlns:a16="http://schemas.microsoft.com/office/drawing/2014/main" id="{1A47162B-988A-4481-ACE7-AC84C1B53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75" y="3028469"/>
            <a:ext cx="1036800" cy="10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eggs clipart">
            <a:extLst>
              <a:ext uri="{FF2B5EF4-FFF2-40B4-BE49-F238E27FC236}">
                <a16:creationId xmlns:a16="http://schemas.microsoft.com/office/drawing/2014/main" id="{51D57A58-63C9-4E3F-9793-E32F5FE4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14" y="4305003"/>
            <a:ext cx="1395360" cy="98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B8AC3A-CEB1-4D69-A18F-4606E8E50301}"/>
                  </a:ext>
                </a:extLst>
              </p:cNvPr>
              <p:cNvSpPr/>
              <p:nvPr/>
            </p:nvSpPr>
            <p:spPr>
              <a:xfrm>
                <a:off x="1014598" y="1385887"/>
                <a:ext cx="8474401" cy="143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903" dirty="0"/>
                  <a:t>Let </a:t>
                </a:r>
                <a:r>
                  <a:rPr lang="fr-FR" sz="2903" dirty="0" err="1"/>
                  <a:t>there</a:t>
                </a:r>
                <a:r>
                  <a:rPr lang="fr-FR" sz="2903" dirty="0"/>
                  <a:t> </a:t>
                </a:r>
                <a:r>
                  <a:rPr lang="fr-FR" sz="2903" dirty="0" err="1"/>
                  <a:t>be</a:t>
                </a:r>
                <a:r>
                  <a:rPr lang="fr-FR" sz="2903" dirty="0"/>
                  <a:t> a </a:t>
                </a:r>
                <a:r>
                  <a:rPr lang="fr-FR" sz="2903" b="1" dirty="0"/>
                  <a:t>set</a:t>
                </a:r>
                <a:r>
                  <a:rPr lang="fr-FR" sz="2903" dirty="0"/>
                  <a:t> of </a:t>
                </a:r>
                <a:r>
                  <a:rPr lang="fr-FR" sz="2903" b="1" dirty="0"/>
                  <a:t>items</a:t>
                </a:r>
                <a:r>
                  <a:rPr lang="fr-FR" sz="2903" dirty="0"/>
                  <a:t> (</a:t>
                </a:r>
                <a:r>
                  <a:rPr lang="fr-FR" sz="2903" dirty="0" err="1"/>
                  <a:t>symbols</a:t>
                </a:r>
                <a:r>
                  <a:rPr lang="fr-FR" sz="2903" dirty="0"/>
                  <a:t>) </a:t>
                </a:r>
                <a:r>
                  <a:rPr lang="fr-FR" sz="2903" dirty="0" err="1"/>
                  <a:t>called</a:t>
                </a:r>
                <a:r>
                  <a:rPr lang="fr-FR" sz="2903" dirty="0"/>
                  <a:t> </a:t>
                </a:r>
                <a14:m>
                  <m:oMath xmlns:m="http://schemas.openxmlformats.org/officeDocument/2006/math">
                    <m:r>
                      <a:rPr lang="fr-FR" sz="2903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sz="2903" dirty="0"/>
                  <a:t>.</a:t>
                </a:r>
              </a:p>
              <a:p>
                <a:endParaRPr lang="fr-FR" sz="2903" b="1" dirty="0"/>
              </a:p>
              <a:p>
                <a:r>
                  <a:rPr lang="fr-FR" sz="2903" b="1" dirty="0"/>
                  <a:t>Example</a:t>
                </a:r>
                <a:r>
                  <a:rPr lang="fr-FR" sz="2903" dirty="0"/>
                  <a:t>: </a:t>
                </a:r>
                <a14:m>
                  <m:oMath xmlns:m="http://schemas.openxmlformats.org/officeDocument/2006/math">
                    <m:r>
                      <a:rPr lang="fr-FR" sz="2903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sz="2903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= {</m:t>
                    </m:r>
                    <m:r>
                      <a:rPr lang="fr-FR" sz="2903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903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903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2903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903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903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903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2903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903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fr-CA" sz="2903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A" sz="2903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CA" sz="2903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sz="2903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sz="2903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903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B8AC3A-CEB1-4D69-A18F-4606E8E50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98" y="1385887"/>
                <a:ext cx="8474401" cy="1432508"/>
              </a:xfrm>
              <a:prstGeom prst="rect">
                <a:avLst/>
              </a:prstGeom>
              <a:blipFill>
                <a:blip r:embed="rId8"/>
                <a:stretch>
                  <a:fillRect l="-1510" t="-4681" b="-1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2" descr="Generic blue fish vector illustration">
            <a:extLst>
              <a:ext uri="{FF2B5EF4-FFF2-40B4-BE49-F238E27FC236}">
                <a16:creationId xmlns:a16="http://schemas.microsoft.com/office/drawing/2014/main" id="{293EB06D-7816-4C8D-B1AC-2856387F17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5239" y="3532475"/>
            <a:ext cx="276480" cy="27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4" tIns="41472" rIns="82944" bIns="41472" numCol="1" anchor="t" anchorCtr="0" compatLnSpc="1">
            <a:prstTxWarp prst="textNoShape">
              <a:avLst/>
            </a:prstTxWarp>
          </a:bodyPr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27967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23F0-7AE9-4286-9CCA-1A25E090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7202"/>
            <a:ext cx="6038088" cy="1143000"/>
          </a:xfrm>
        </p:spPr>
        <p:txBody>
          <a:bodyPr/>
          <a:lstStyle/>
          <a:p>
            <a:r>
              <a:rPr lang="fr-CA" dirty="0"/>
              <a:t>Example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49730-A158-4AF9-9D45-D14DB0D3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3197E5C-5593-43D8-97EE-1C331FB12B7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0" y="1981200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FF83584-5740-4E65-AAB5-9EBF81A68DA2}"/>
              </a:ext>
            </a:extLst>
          </p:cNvPr>
          <p:cNvSpPr txBox="1"/>
          <p:nvPr/>
        </p:nvSpPr>
        <p:spPr>
          <a:xfrm>
            <a:off x="219837" y="1150202"/>
            <a:ext cx="3276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b="1" dirty="0"/>
              <a:t>Input:</a:t>
            </a:r>
            <a:br>
              <a:rPr lang="fr-CA" sz="2400" b="1" dirty="0"/>
            </a:br>
            <a:r>
              <a:rPr lang="fr-CA" sz="2400" dirty="0"/>
              <a:t>Transaction </a:t>
            </a:r>
            <a:r>
              <a:rPr lang="fr-CA" sz="2400" dirty="0" err="1"/>
              <a:t>database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31B348-45A8-4D58-8975-E5A4B290C63F}"/>
              </a:ext>
            </a:extLst>
          </p:cNvPr>
          <p:cNvSpPr txBox="1"/>
          <p:nvPr/>
        </p:nvSpPr>
        <p:spPr>
          <a:xfrm>
            <a:off x="4419600" y="1352709"/>
            <a:ext cx="4343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b="1" dirty="0"/>
              <a:t>Output:</a:t>
            </a:r>
            <a:br>
              <a:rPr lang="fr-CA" sz="2400" b="1" dirty="0"/>
            </a:br>
            <a:r>
              <a:rPr lang="fr-CA" sz="2400" dirty="0" err="1"/>
              <a:t>Periodic</a:t>
            </a:r>
            <a:r>
              <a:rPr lang="fr-CA" sz="2400" dirty="0"/>
              <a:t> </a:t>
            </a:r>
            <a:r>
              <a:rPr lang="fr-CA" sz="2400" dirty="0" err="1"/>
              <a:t>Itemsets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6C9672-FAE1-4E43-8873-8B58F20D832C}"/>
              </a:ext>
            </a:extLst>
          </p:cNvPr>
          <p:cNvSpPr txBox="1"/>
          <p:nvPr/>
        </p:nvSpPr>
        <p:spPr>
          <a:xfrm>
            <a:off x="533400" y="5712678"/>
            <a:ext cx="3429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dirty="0" err="1"/>
              <a:t>minPer</a:t>
            </a:r>
            <a:r>
              <a:rPr lang="fr-CA" sz="2400" dirty="0"/>
              <a:t> = 1   </a:t>
            </a:r>
            <a:r>
              <a:rPr lang="fr-CA" sz="2400" dirty="0" err="1"/>
              <a:t>minAvg</a:t>
            </a:r>
            <a:r>
              <a:rPr lang="fr-CA" sz="2400" dirty="0"/>
              <a:t> = 1</a:t>
            </a:r>
          </a:p>
          <a:p>
            <a:r>
              <a:rPr lang="fr-CA" sz="2400" dirty="0" err="1"/>
              <a:t>maxPer</a:t>
            </a:r>
            <a:r>
              <a:rPr lang="fr-CA" sz="2400" dirty="0"/>
              <a:t> = 3  </a:t>
            </a:r>
            <a:r>
              <a:rPr lang="fr-CA" sz="2400" dirty="0" err="1"/>
              <a:t>maxAvg</a:t>
            </a:r>
            <a:r>
              <a:rPr lang="fr-CA" sz="2400" dirty="0"/>
              <a:t> = 2</a:t>
            </a:r>
            <a:endParaRPr lang="en-US" sz="240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29FAC4B-A94E-4ECF-9989-5AC207519E69}"/>
              </a:ext>
            </a:extLst>
          </p:cNvPr>
          <p:cNvSpPr/>
          <p:nvPr/>
        </p:nvSpPr>
        <p:spPr>
          <a:xfrm>
            <a:off x="3594071" y="4064695"/>
            <a:ext cx="825529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2BEFC49-7C80-4DA6-84A1-9967D820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04" y="2183706"/>
            <a:ext cx="6789744" cy="364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7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8256"/>
            <a:ext cx="7008962" cy="1278854"/>
          </a:xfrm>
        </p:spPr>
        <p:txBody>
          <a:bodyPr/>
          <a:lstStyle/>
          <a:p>
            <a:r>
              <a:rPr lang="fr-CA" dirty="0"/>
              <a:t>The PFPM </a:t>
            </a:r>
            <a:r>
              <a:rPr lang="fr-CA" dirty="0" err="1"/>
              <a:t>algorithm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A22D-6833-4D7D-AAB9-C67AB34A90F2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0" y="2253960"/>
            <a:ext cx="8087847" cy="42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148041"/>
            <a:ext cx="7315200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14" b="1" dirty="0" err="1">
                <a:solidFill>
                  <a:srgbClr val="00B050"/>
                </a:solidFill>
              </a:rPr>
              <a:t>We</a:t>
            </a:r>
            <a:r>
              <a:rPr lang="fr-CA" sz="1814" b="1" dirty="0">
                <a:solidFill>
                  <a:srgbClr val="00B050"/>
                </a:solidFill>
              </a:rPr>
              <a:t> </a:t>
            </a:r>
            <a:r>
              <a:rPr lang="fr-CA" sz="1814" b="1" dirty="0" err="1">
                <a:solidFill>
                  <a:srgbClr val="00B050"/>
                </a:solidFill>
              </a:rPr>
              <a:t>don’t</a:t>
            </a:r>
            <a:r>
              <a:rPr lang="fr-CA" sz="1814" b="1" dirty="0">
                <a:solidFill>
                  <a:srgbClr val="00B050"/>
                </a:solidFill>
              </a:rPr>
              <a:t> </a:t>
            </a:r>
            <a:r>
              <a:rPr lang="fr-CA" sz="1814" b="1" dirty="0" err="1">
                <a:solidFill>
                  <a:srgbClr val="00B050"/>
                </a:solidFill>
              </a:rPr>
              <a:t>want</a:t>
            </a:r>
            <a:r>
              <a:rPr lang="fr-CA" sz="1814" b="1" dirty="0">
                <a:solidFill>
                  <a:srgbClr val="00B050"/>
                </a:solidFill>
              </a:rPr>
              <a:t> to test all the possible </a:t>
            </a:r>
            <a:r>
              <a:rPr lang="fr-CA" sz="1814" b="1" dirty="0" err="1">
                <a:solidFill>
                  <a:srgbClr val="00B050"/>
                </a:solidFill>
              </a:rPr>
              <a:t>itemsets</a:t>
            </a:r>
            <a:r>
              <a:rPr lang="fr-CA" sz="1814" b="1" dirty="0">
                <a:solidFill>
                  <a:srgbClr val="00B050"/>
                </a:solidFill>
              </a:rPr>
              <a:t>. The </a:t>
            </a:r>
            <a:r>
              <a:rPr lang="fr-CA" sz="1814" b="1" dirty="0" err="1">
                <a:solidFill>
                  <a:srgbClr val="00B050"/>
                </a:solidFill>
              </a:rPr>
              <a:t>search</a:t>
            </a:r>
            <a:r>
              <a:rPr lang="fr-CA" sz="1814" b="1" dirty="0">
                <a:solidFill>
                  <a:srgbClr val="00B050"/>
                </a:solidFill>
              </a:rPr>
              <a:t> </a:t>
            </a:r>
            <a:r>
              <a:rPr lang="fr-CA" sz="1814" b="1" dirty="0" err="1">
                <a:solidFill>
                  <a:srgbClr val="00B050"/>
                </a:solidFill>
              </a:rPr>
              <a:t>space</a:t>
            </a:r>
            <a:r>
              <a:rPr lang="fr-CA" sz="1814" b="1" dirty="0">
                <a:solidFill>
                  <a:srgbClr val="00B050"/>
                </a:solidFill>
              </a:rPr>
              <a:t> </a:t>
            </a:r>
            <a:r>
              <a:rPr lang="fr-CA" sz="1814" b="1" dirty="0" err="1">
                <a:solidFill>
                  <a:srgbClr val="00B050"/>
                </a:solidFill>
              </a:rPr>
              <a:t>is</a:t>
            </a:r>
            <a:r>
              <a:rPr lang="fr-CA" sz="1814" b="1" dirty="0">
                <a:solidFill>
                  <a:srgbClr val="00B050"/>
                </a:solidFill>
              </a:rPr>
              <a:t> </a:t>
            </a:r>
            <a:r>
              <a:rPr lang="fr-CA" sz="1814" b="1" dirty="0" err="1">
                <a:solidFill>
                  <a:srgbClr val="00B050"/>
                </a:solidFill>
              </a:rPr>
              <a:t>huge</a:t>
            </a:r>
            <a:r>
              <a:rPr lang="fr-CA" sz="1814" b="1" dirty="0">
                <a:solidFill>
                  <a:srgbClr val="00B050"/>
                </a:solidFill>
              </a:rPr>
              <a:t>.  </a:t>
            </a:r>
            <a:r>
              <a:rPr lang="fr-CA" sz="1814" b="1" dirty="0" err="1">
                <a:solidFill>
                  <a:srgbClr val="00B050"/>
                </a:solidFill>
              </a:rPr>
              <a:t>Two</a:t>
            </a:r>
            <a:r>
              <a:rPr lang="fr-CA" sz="1814" b="1" dirty="0">
                <a:solidFill>
                  <a:srgbClr val="00B050"/>
                </a:solidFill>
              </a:rPr>
              <a:t> </a:t>
            </a:r>
            <a:r>
              <a:rPr lang="fr-CA" sz="1814" b="1" dirty="0" err="1">
                <a:solidFill>
                  <a:srgbClr val="00B050"/>
                </a:solidFill>
              </a:rPr>
              <a:t>theorems</a:t>
            </a:r>
            <a:r>
              <a:rPr lang="fr-CA" sz="1814" b="1" dirty="0">
                <a:solidFill>
                  <a:srgbClr val="00B050"/>
                </a:solidFill>
              </a:rPr>
              <a:t> are </a:t>
            </a:r>
            <a:r>
              <a:rPr lang="fr-CA" sz="1814" b="1" dirty="0" err="1">
                <a:solidFill>
                  <a:srgbClr val="00B050"/>
                </a:solidFill>
              </a:rPr>
              <a:t>used</a:t>
            </a:r>
            <a:r>
              <a:rPr lang="fr-CA" sz="1814" b="1" dirty="0">
                <a:solidFill>
                  <a:srgbClr val="00B050"/>
                </a:solidFill>
              </a:rPr>
              <a:t> for </a:t>
            </a:r>
            <a:r>
              <a:rPr lang="fr-CA" sz="1814" b="1" dirty="0" err="1">
                <a:solidFill>
                  <a:srgbClr val="00B050"/>
                </a:solidFill>
              </a:rPr>
              <a:t>pruning</a:t>
            </a:r>
            <a:r>
              <a:rPr lang="fr-CA" sz="1814" b="1" dirty="0">
                <a:solidFill>
                  <a:srgbClr val="00B050"/>
                </a:solidFill>
              </a:rPr>
              <a:t> the </a:t>
            </a:r>
            <a:r>
              <a:rPr lang="fr-CA" sz="1814" b="1" dirty="0" err="1">
                <a:solidFill>
                  <a:srgbClr val="00B050"/>
                </a:solidFill>
              </a:rPr>
              <a:t>search</a:t>
            </a:r>
            <a:r>
              <a:rPr lang="fr-CA" sz="1814" b="1" dirty="0">
                <a:solidFill>
                  <a:srgbClr val="00B050"/>
                </a:solidFill>
              </a:rPr>
              <a:t> </a:t>
            </a:r>
            <a:r>
              <a:rPr lang="fr-CA" sz="1814" b="1" dirty="0" err="1">
                <a:solidFill>
                  <a:srgbClr val="00B050"/>
                </a:solidFill>
              </a:rPr>
              <a:t>space</a:t>
            </a:r>
            <a:r>
              <a:rPr lang="fr-CA" sz="1814" b="1" dirty="0">
                <a:solidFill>
                  <a:srgbClr val="00B050"/>
                </a:solidFill>
              </a:rPr>
              <a:t>.</a:t>
            </a:r>
            <a:endParaRPr lang="en-CA" sz="1814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52889"/>
      </p:ext>
    </p:extLst>
  </p:cSld>
  <p:clrMapOvr>
    <a:masterClrMapping/>
  </p:clrMapOvr>
  <p:transition spd="med"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PFPM : an </a:t>
            </a:r>
            <a:r>
              <a:rPr lang="fr-CA" dirty="0" err="1"/>
              <a:t>algorithm</a:t>
            </a:r>
            <a:r>
              <a:rPr lang="fr-CA" dirty="0"/>
              <a:t> </a:t>
            </a:r>
            <a:r>
              <a:rPr lang="fr-CA" dirty="0" err="1"/>
              <a:t>based</a:t>
            </a:r>
            <a:r>
              <a:rPr lang="fr-CA" dirty="0"/>
              <a:t> on ECLAT</a:t>
            </a:r>
          </a:p>
          <a:p>
            <a:r>
              <a:rPr lang="fr-CA" dirty="0"/>
              <a:t>It </a:t>
            </a:r>
            <a:r>
              <a:rPr lang="fr-CA" dirty="0" err="1"/>
              <a:t>performs</a:t>
            </a:r>
            <a:r>
              <a:rPr lang="fr-CA" dirty="0"/>
              <a:t> a </a:t>
            </a:r>
            <a:r>
              <a:rPr lang="fr-CA" dirty="0" err="1"/>
              <a:t>depth</a:t>
            </a:r>
            <a:r>
              <a:rPr lang="fr-CA" dirty="0"/>
              <a:t>-first </a:t>
            </a:r>
            <a:r>
              <a:rPr lang="fr-CA" dirty="0" err="1"/>
              <a:t>search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It </a:t>
            </a:r>
            <a:r>
              <a:rPr lang="fr-CA" dirty="0" err="1"/>
              <a:t>starts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single items </a:t>
            </a:r>
            <a:r>
              <a:rPr lang="fr-CA" dirty="0">
                <a:solidFill>
                  <a:srgbClr val="0070C0"/>
                </a:solidFill>
              </a:rPr>
              <a:t>{a}, {b}, {c}, {d}…</a:t>
            </a:r>
          </a:p>
          <a:p>
            <a:pPr lvl="1"/>
            <a:r>
              <a:rPr lang="fr-CA" dirty="0" err="1"/>
              <a:t>Then</a:t>
            </a:r>
            <a:r>
              <a:rPr lang="fr-CA" dirty="0"/>
              <a:t>, the </a:t>
            </a:r>
            <a:r>
              <a:rPr lang="fr-CA" dirty="0" err="1"/>
              <a:t>algorithm</a:t>
            </a:r>
            <a:r>
              <a:rPr lang="fr-CA" dirty="0"/>
              <a:t> </a:t>
            </a:r>
            <a:r>
              <a:rPr lang="fr-CA" dirty="0" err="1"/>
              <a:t>recursively</a:t>
            </a:r>
            <a:r>
              <a:rPr lang="fr-CA" dirty="0"/>
              <a:t> appends items to </a:t>
            </a:r>
            <a:r>
              <a:rPr lang="fr-CA" dirty="0" err="1"/>
              <a:t>to</a:t>
            </a:r>
            <a:r>
              <a:rPr lang="fr-CA" dirty="0"/>
              <a:t> </a:t>
            </a:r>
            <a:r>
              <a:rPr lang="fr-CA" dirty="0" err="1"/>
              <a:t>generate</a:t>
            </a:r>
            <a:r>
              <a:rPr lang="fr-CA" dirty="0"/>
              <a:t> </a:t>
            </a:r>
            <a:r>
              <a:rPr lang="fr-CA" dirty="0" err="1"/>
              <a:t>larger</a:t>
            </a:r>
            <a:r>
              <a:rPr lang="fr-CA" dirty="0"/>
              <a:t> </a:t>
            </a:r>
            <a:r>
              <a:rPr lang="fr-CA" dirty="0" err="1"/>
              <a:t>itemsets</a:t>
            </a:r>
            <a:r>
              <a:rPr lang="fr-CA" dirty="0"/>
              <a:t>:</a:t>
            </a:r>
          </a:p>
          <a:p>
            <a:pPr marL="456487" lvl="1" indent="0">
              <a:buNone/>
            </a:pPr>
            <a:r>
              <a:rPr lang="fr-CA" dirty="0">
                <a:solidFill>
                  <a:srgbClr val="0070C0"/>
                </a:solidFill>
              </a:rPr>
              <a:t>        {</a:t>
            </a:r>
            <a:r>
              <a:rPr lang="fr-CA" dirty="0" err="1">
                <a:solidFill>
                  <a:srgbClr val="0070C0"/>
                </a:solidFill>
              </a:rPr>
              <a:t>a,b</a:t>
            </a:r>
            <a:r>
              <a:rPr lang="fr-CA" dirty="0">
                <a:solidFill>
                  <a:srgbClr val="0070C0"/>
                </a:solidFill>
              </a:rPr>
              <a:t>}, {</a:t>
            </a:r>
            <a:r>
              <a:rPr lang="fr-CA" dirty="0" err="1">
                <a:solidFill>
                  <a:srgbClr val="0070C0"/>
                </a:solidFill>
              </a:rPr>
              <a:t>a,b,c</a:t>
            </a:r>
            <a:r>
              <a:rPr lang="fr-CA" dirty="0">
                <a:solidFill>
                  <a:srgbClr val="0070C0"/>
                </a:solidFill>
              </a:rPr>
              <a:t>}, {</a:t>
            </a:r>
            <a:r>
              <a:rPr lang="fr-CA" dirty="0" err="1">
                <a:solidFill>
                  <a:srgbClr val="0070C0"/>
                </a:solidFill>
              </a:rPr>
              <a:t>a,b,c,d</a:t>
            </a:r>
            <a:r>
              <a:rPr lang="fr-CA" dirty="0">
                <a:solidFill>
                  <a:srgbClr val="0070C0"/>
                </a:solidFill>
              </a:rPr>
              <a:t>}…. {</a:t>
            </a:r>
            <a:r>
              <a:rPr lang="fr-CA" dirty="0" err="1">
                <a:solidFill>
                  <a:srgbClr val="0070C0"/>
                </a:solidFill>
              </a:rPr>
              <a:t>a,b,d</a:t>
            </a:r>
            <a:r>
              <a:rPr lang="fr-CA" dirty="0">
                <a:solidFill>
                  <a:srgbClr val="0070C0"/>
                </a:solidFill>
              </a:rPr>
              <a:t>}…</a:t>
            </a:r>
          </a:p>
          <a:p>
            <a:pPr marL="456487" lvl="1" indent="0">
              <a:buNone/>
            </a:pPr>
            <a:endParaRPr lang="fr-CA" dirty="0"/>
          </a:p>
          <a:p>
            <a:pPr marL="456487" lvl="1" indent="0">
              <a:buNone/>
            </a:pPr>
            <a:r>
              <a:rPr lang="fr-CA" dirty="0"/>
              <a:t>To </a:t>
            </a:r>
            <a:r>
              <a:rPr lang="fr-CA" dirty="0" err="1"/>
              <a:t>reduce</a:t>
            </a:r>
            <a:r>
              <a:rPr lang="fr-CA" dirty="0"/>
              <a:t> the </a:t>
            </a:r>
            <a:r>
              <a:rPr lang="fr-CA" dirty="0" err="1"/>
              <a:t>search</a:t>
            </a:r>
            <a:r>
              <a:rPr lang="fr-CA" dirty="0"/>
              <a:t> </a:t>
            </a:r>
            <a:r>
              <a:rPr lang="fr-CA" dirty="0" err="1"/>
              <a:t>space</a:t>
            </a:r>
            <a:r>
              <a:rPr lang="fr-CA" dirty="0"/>
              <a:t>, the </a:t>
            </a:r>
            <a:r>
              <a:rPr lang="fr-CA" dirty="0" err="1"/>
              <a:t>pruning</a:t>
            </a:r>
            <a:r>
              <a:rPr lang="fr-CA" dirty="0"/>
              <a:t> </a:t>
            </a:r>
            <a:r>
              <a:rPr lang="fr-CA" dirty="0" err="1"/>
              <a:t>Theorems</a:t>
            </a:r>
            <a:r>
              <a:rPr lang="fr-CA" dirty="0"/>
              <a:t> 1 and 2 are </a:t>
            </a:r>
            <a:r>
              <a:rPr lang="fr-CA" dirty="0" err="1"/>
              <a:t>applied</a:t>
            </a:r>
            <a:r>
              <a:rPr lang="fr-CA" dirty="0"/>
              <a:t>.</a:t>
            </a:r>
          </a:p>
          <a:p>
            <a:pPr marL="456487" lvl="1" indent="0">
              <a:buNone/>
            </a:pPr>
            <a:endParaRPr lang="fr-CA" dirty="0"/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A22D-6833-4D7D-AAB9-C67AB34A90F2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E8C92D-136D-44CC-A5FF-95BCDB0EC1B2}"/>
              </a:ext>
            </a:extLst>
          </p:cNvPr>
          <p:cNvSpPr txBox="1">
            <a:spLocks/>
          </p:cNvSpPr>
          <p:nvPr/>
        </p:nvSpPr>
        <p:spPr>
          <a:xfrm>
            <a:off x="2133600" y="138256"/>
            <a:ext cx="7008962" cy="12788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CA"/>
              <a:t>The PFPM algorithm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2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The PFPM </a:t>
            </a:r>
            <a:r>
              <a:rPr lang="fr-CA" dirty="0" err="1"/>
              <a:t>algorithm</a:t>
            </a:r>
            <a:r>
              <a:rPr lang="fr-CA" dirty="0"/>
              <a:t> (</a:t>
            </a:r>
            <a:r>
              <a:rPr lang="fr-CA" dirty="0" err="1"/>
              <a:t>cont’d</a:t>
            </a:r>
            <a:r>
              <a:rPr lang="fr-CA" dirty="0"/>
              <a:t>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Similarlty</a:t>
            </a:r>
            <a:r>
              <a:rPr lang="fr-CA" dirty="0"/>
              <a:t> to </a:t>
            </a:r>
            <a:r>
              <a:rPr lang="fr-CA" dirty="0" err="1"/>
              <a:t>Eclat</a:t>
            </a:r>
            <a:r>
              <a:rPr lang="fr-CA" dirty="0"/>
              <a:t>, PFPM </a:t>
            </a:r>
            <a:r>
              <a:rPr lang="fr-CA" dirty="0" err="1"/>
              <a:t>annotates</a:t>
            </a:r>
            <a:r>
              <a:rPr lang="fr-CA" dirty="0"/>
              <a:t> </a:t>
            </a:r>
            <a:r>
              <a:rPr lang="fr-CA" dirty="0" err="1"/>
              <a:t>each</a:t>
            </a:r>
            <a:r>
              <a:rPr lang="fr-CA" dirty="0"/>
              <a:t> itemset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its</a:t>
            </a:r>
            <a:r>
              <a:rPr lang="fr-CA" dirty="0"/>
              <a:t> </a:t>
            </a:r>
            <a:r>
              <a:rPr lang="fr-CA" dirty="0" err="1"/>
              <a:t>list</a:t>
            </a:r>
            <a:r>
              <a:rPr lang="fr-CA" dirty="0"/>
              <a:t> of transactions (</a:t>
            </a:r>
            <a:r>
              <a:rPr lang="fr-CA" dirty="0" err="1"/>
              <a:t>tid-list</a:t>
            </a:r>
            <a:r>
              <a:rPr lang="fr-CA" dirty="0"/>
              <a:t>)</a:t>
            </a:r>
          </a:p>
          <a:p>
            <a:pPr marL="0" indent="0">
              <a:buNone/>
            </a:pPr>
            <a:r>
              <a:rPr lang="fr-CA" dirty="0">
                <a:solidFill>
                  <a:srgbClr val="00B0F0"/>
                </a:solidFill>
              </a:rPr>
              <a:t>     </a:t>
            </a:r>
            <a:r>
              <a:rPr lang="fr-CA" dirty="0" err="1"/>
              <a:t>e.g</a:t>
            </a:r>
            <a:r>
              <a:rPr lang="fr-CA" dirty="0"/>
              <a:t>. the </a:t>
            </a:r>
            <a:r>
              <a:rPr lang="fr-CA" dirty="0" err="1"/>
              <a:t>tid-list</a:t>
            </a:r>
            <a:r>
              <a:rPr lang="fr-CA" dirty="0"/>
              <a:t> of </a:t>
            </a:r>
            <a:r>
              <a:rPr lang="fr-CA" dirty="0">
                <a:solidFill>
                  <a:srgbClr val="00B0F0"/>
                </a:solidFill>
              </a:rPr>
              <a:t>{</a:t>
            </a:r>
            <a:r>
              <a:rPr lang="fr-CA" dirty="0" err="1">
                <a:solidFill>
                  <a:srgbClr val="00B0F0"/>
                </a:solidFill>
              </a:rPr>
              <a:t>a,c</a:t>
            </a:r>
            <a:r>
              <a:rPr lang="fr-CA" dirty="0">
                <a:solidFill>
                  <a:srgbClr val="00B0F0"/>
                </a:solidFill>
              </a:rPr>
              <a:t>} </a:t>
            </a:r>
            <a:r>
              <a:rPr lang="fr-CA" dirty="0" err="1"/>
              <a:t>is</a:t>
            </a:r>
            <a:r>
              <a:rPr lang="fr-CA" dirty="0">
                <a:solidFill>
                  <a:srgbClr val="00B0F0"/>
                </a:solidFill>
              </a:rPr>
              <a:t> T</a:t>
            </a:r>
            <a:r>
              <a:rPr lang="fr-CA" baseline="-25000" dirty="0">
                <a:solidFill>
                  <a:srgbClr val="00B0F0"/>
                </a:solidFill>
              </a:rPr>
              <a:t>1,</a:t>
            </a:r>
            <a:r>
              <a:rPr lang="fr-CA" dirty="0">
                <a:solidFill>
                  <a:srgbClr val="00B0F0"/>
                </a:solidFill>
              </a:rPr>
              <a:t>T</a:t>
            </a:r>
            <a:r>
              <a:rPr lang="fr-CA" baseline="-25000" dirty="0">
                <a:solidFill>
                  <a:srgbClr val="00B0F0"/>
                </a:solidFill>
              </a:rPr>
              <a:t>3, </a:t>
            </a:r>
            <a:r>
              <a:rPr lang="fr-CA" dirty="0">
                <a:solidFill>
                  <a:srgbClr val="00B0F0"/>
                </a:solidFill>
              </a:rPr>
              <a:t>T</a:t>
            </a:r>
            <a:r>
              <a:rPr lang="fr-CA" baseline="-25000" dirty="0">
                <a:solidFill>
                  <a:srgbClr val="00B0F0"/>
                </a:solidFill>
              </a:rPr>
              <a:t>5, </a:t>
            </a:r>
            <a:r>
              <a:rPr lang="fr-CA" dirty="0">
                <a:solidFill>
                  <a:srgbClr val="00B0F0"/>
                </a:solidFill>
              </a:rPr>
              <a:t>T</a:t>
            </a:r>
            <a:r>
              <a:rPr lang="fr-CA" baseline="-25000" dirty="0">
                <a:solidFill>
                  <a:srgbClr val="00B0F0"/>
                </a:solidFill>
              </a:rPr>
              <a:t>6</a:t>
            </a:r>
            <a:endParaRPr lang="fr-CA" dirty="0">
              <a:solidFill>
                <a:srgbClr val="00B0F0"/>
              </a:solidFill>
            </a:endParaRPr>
          </a:p>
          <a:p>
            <a:r>
              <a:rPr lang="fr-CA" dirty="0"/>
              <a:t>This </a:t>
            </a:r>
            <a:r>
              <a:rPr lang="fr-CA" dirty="0" err="1"/>
              <a:t>allows</a:t>
            </a:r>
            <a:r>
              <a:rPr lang="fr-CA" dirty="0"/>
              <a:t> </a:t>
            </a:r>
            <a:r>
              <a:rPr lang="fr-CA" dirty="0" err="1"/>
              <a:t>quickly</a:t>
            </a:r>
            <a:r>
              <a:rPr lang="fr-CA" dirty="0"/>
              <a:t> </a:t>
            </a:r>
            <a:r>
              <a:rPr lang="fr-CA" dirty="0" err="1"/>
              <a:t>calculating</a:t>
            </a:r>
            <a:r>
              <a:rPr lang="fr-CA" dirty="0"/>
              <a:t> the </a:t>
            </a:r>
            <a:r>
              <a:rPr lang="fr-CA" dirty="0" err="1"/>
              <a:t>periods</a:t>
            </a:r>
            <a:r>
              <a:rPr lang="fr-CA" dirty="0"/>
              <a:t> of </a:t>
            </a:r>
            <a:r>
              <a:rPr lang="fr-CA" dirty="0" err="1"/>
              <a:t>any</a:t>
            </a:r>
            <a:r>
              <a:rPr lang="fr-CA" dirty="0"/>
              <a:t> itemset (</a:t>
            </a:r>
            <a:r>
              <a:rPr lang="fr-CA" i="1" dirty="0" err="1"/>
              <a:t>see</a:t>
            </a:r>
            <a:r>
              <a:rPr lang="fr-CA" i="1" dirty="0"/>
              <a:t> the </a:t>
            </a:r>
            <a:r>
              <a:rPr lang="fr-CA" i="1" dirty="0" err="1"/>
              <a:t>paper</a:t>
            </a:r>
            <a:r>
              <a:rPr lang="fr-CA" i="1" dirty="0"/>
              <a:t> for </a:t>
            </a:r>
            <a:r>
              <a:rPr lang="fr-CA" i="1" dirty="0" err="1"/>
              <a:t>details</a:t>
            </a:r>
            <a:r>
              <a:rPr lang="fr-CA" dirty="0"/>
              <a:t>)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A22D-6833-4D7D-AAB9-C67AB34A90F2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6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2AEE-6C8A-4B53-BED9-60F5A1DE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46486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interesting</a:t>
            </a:r>
            <a:r>
              <a:rPr lang="fr-CA" dirty="0"/>
              <a:t> </a:t>
            </a:r>
            <a:r>
              <a:rPr lang="fr-CA" dirty="0" err="1"/>
              <a:t>papers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F2F50-CBD0-4EAF-B8FE-CB5C39E7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548" y="6228927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C1534-D66A-4603-8DA6-3D172998E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851800"/>
            <a:ext cx="8305800" cy="4731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9B63F9-B824-4E73-97B8-07B2FD70D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066800"/>
            <a:ext cx="8458200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2AEE-6C8A-4B53-BED9-60F5A1DE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7625"/>
            <a:ext cx="7498080" cy="746486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interesting</a:t>
            </a:r>
            <a:r>
              <a:rPr lang="fr-CA" dirty="0"/>
              <a:t> </a:t>
            </a:r>
            <a:r>
              <a:rPr lang="fr-CA" dirty="0" err="1"/>
              <a:t>papers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F2F50-CBD0-4EAF-B8FE-CB5C39E7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548" y="6228927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362B9-66FB-4F3F-A8CB-C87C3B328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3926"/>
            <a:ext cx="6210549" cy="60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2AEE-6C8A-4B53-BED9-60F5A1DE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7625"/>
            <a:ext cx="7498080" cy="746486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interesting</a:t>
            </a:r>
            <a:r>
              <a:rPr lang="fr-CA" dirty="0"/>
              <a:t> </a:t>
            </a:r>
            <a:r>
              <a:rPr lang="fr-CA" dirty="0" err="1"/>
              <a:t>papers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F2F50-CBD0-4EAF-B8FE-CB5C39E7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548" y="6228927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03EA4-6A53-4A70-9A7C-A0CE3AD7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252"/>
          <a:stretch/>
        </p:blipFill>
        <p:spPr>
          <a:xfrm>
            <a:off x="345948" y="794111"/>
            <a:ext cx="8077200" cy="225388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5C02A7-ED45-46FD-92CB-5227A8E6F738}"/>
              </a:ext>
            </a:extLst>
          </p:cNvPr>
          <p:cNvCxnSpPr/>
          <p:nvPr/>
        </p:nvCxnSpPr>
        <p:spPr>
          <a:xfrm>
            <a:off x="849341" y="6083054"/>
            <a:ext cx="7086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BB4001AA-70ED-4BCA-A8E5-ECFE467B63EE}"/>
              </a:ext>
            </a:extLst>
          </p:cNvPr>
          <p:cNvSpPr/>
          <p:nvPr/>
        </p:nvSpPr>
        <p:spPr>
          <a:xfrm>
            <a:off x="1611341" y="5321054"/>
            <a:ext cx="322277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7E473AFD-DEFA-44D5-9847-DDEA04FC8C1D}"/>
              </a:ext>
            </a:extLst>
          </p:cNvPr>
          <p:cNvSpPr/>
          <p:nvPr/>
        </p:nvSpPr>
        <p:spPr>
          <a:xfrm>
            <a:off x="1933618" y="5328322"/>
            <a:ext cx="2268523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D929FC26-4DEC-4195-8421-3216099595EF}"/>
              </a:ext>
            </a:extLst>
          </p:cNvPr>
          <p:cNvSpPr/>
          <p:nvPr/>
        </p:nvSpPr>
        <p:spPr>
          <a:xfrm>
            <a:off x="4872910" y="5283005"/>
            <a:ext cx="854105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120DEB59-712A-41B8-96A9-846448A3D2BA}"/>
              </a:ext>
            </a:extLst>
          </p:cNvPr>
          <p:cNvSpPr/>
          <p:nvPr/>
        </p:nvSpPr>
        <p:spPr>
          <a:xfrm>
            <a:off x="1136663" y="5313364"/>
            <a:ext cx="492153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文本框 12">
            <a:extLst>
              <a:ext uri="{FF2B5EF4-FFF2-40B4-BE49-F238E27FC236}">
                <a16:creationId xmlns:a16="http://schemas.microsoft.com/office/drawing/2014/main" id="{20E720D2-8D6B-404A-9FB3-58285841ECB1}"/>
              </a:ext>
            </a:extLst>
          </p:cNvPr>
          <p:cNvSpPr txBox="1"/>
          <p:nvPr/>
        </p:nvSpPr>
        <p:spPr>
          <a:xfrm>
            <a:off x="6836634" y="6063889"/>
            <a:ext cx="130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time</a:t>
            </a:r>
            <a:endParaRPr lang="zh-CN" altLang="en-US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72B896-01A5-4C14-BDB5-6ABC1DEDF386}"/>
              </a:ext>
            </a:extLst>
          </p:cNvPr>
          <p:cNvCxnSpPr/>
          <p:nvPr/>
        </p:nvCxnSpPr>
        <p:spPr>
          <a:xfrm>
            <a:off x="873110" y="4114800"/>
            <a:ext cx="7086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B0707771-1E6F-40BE-8489-574F33006D65}"/>
              </a:ext>
            </a:extLst>
          </p:cNvPr>
          <p:cNvSpPr/>
          <p:nvPr/>
        </p:nvSpPr>
        <p:spPr>
          <a:xfrm>
            <a:off x="1635110" y="3352800"/>
            <a:ext cx="914400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B14D49F0-CADB-461B-A7B0-D6746172BAEF}"/>
              </a:ext>
            </a:extLst>
          </p:cNvPr>
          <p:cNvSpPr/>
          <p:nvPr/>
        </p:nvSpPr>
        <p:spPr>
          <a:xfrm>
            <a:off x="2625710" y="3352800"/>
            <a:ext cx="1066800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D3B0D2D2-6CDA-4317-9CCF-298EFC4249DE}"/>
              </a:ext>
            </a:extLst>
          </p:cNvPr>
          <p:cNvSpPr/>
          <p:nvPr/>
        </p:nvSpPr>
        <p:spPr>
          <a:xfrm>
            <a:off x="3751233" y="3297890"/>
            <a:ext cx="1541477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9A5A46B5-9534-479C-9EE4-9278B8F17EDD}"/>
              </a:ext>
            </a:extLst>
          </p:cNvPr>
          <p:cNvSpPr/>
          <p:nvPr/>
        </p:nvSpPr>
        <p:spPr>
          <a:xfrm>
            <a:off x="6757987" y="3262960"/>
            <a:ext cx="1295400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E45C2D54-E4CF-45DB-8ACF-3543C14DBAC2}"/>
              </a:ext>
            </a:extLst>
          </p:cNvPr>
          <p:cNvSpPr/>
          <p:nvPr/>
        </p:nvSpPr>
        <p:spPr>
          <a:xfrm>
            <a:off x="5216509" y="3275162"/>
            <a:ext cx="1541477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5DBB7B82-D860-46E7-AEC1-6FA773ECB69A}"/>
              </a:ext>
            </a:extLst>
          </p:cNvPr>
          <p:cNvSpPr/>
          <p:nvPr/>
        </p:nvSpPr>
        <p:spPr>
          <a:xfrm>
            <a:off x="738186" y="3345110"/>
            <a:ext cx="914400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文本框 12">
            <a:extLst>
              <a:ext uri="{FF2B5EF4-FFF2-40B4-BE49-F238E27FC236}">
                <a16:creationId xmlns:a16="http://schemas.microsoft.com/office/drawing/2014/main" id="{663F585C-185B-4733-B7AA-2EF3351A92B3}"/>
              </a:ext>
            </a:extLst>
          </p:cNvPr>
          <p:cNvSpPr txBox="1"/>
          <p:nvPr/>
        </p:nvSpPr>
        <p:spPr>
          <a:xfrm>
            <a:off x="6836634" y="4099409"/>
            <a:ext cx="130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time</a:t>
            </a:r>
            <a:endParaRPr lang="zh-CN" altLang="en-US" sz="2800" dirty="0"/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BC49C04E-735B-40E2-B3E5-4DEA2D309A1F}"/>
              </a:ext>
            </a:extLst>
          </p:cNvPr>
          <p:cNvSpPr/>
          <p:nvPr/>
        </p:nvSpPr>
        <p:spPr>
          <a:xfrm>
            <a:off x="5541233" y="5317934"/>
            <a:ext cx="668323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6DA5C4F8-FFB5-4628-976B-CE584076EC83}"/>
              </a:ext>
            </a:extLst>
          </p:cNvPr>
          <p:cNvSpPr/>
          <p:nvPr/>
        </p:nvSpPr>
        <p:spPr>
          <a:xfrm>
            <a:off x="6168311" y="5317934"/>
            <a:ext cx="668323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C875A7B8-9A26-471C-834D-8BE52034CEDA}"/>
              </a:ext>
            </a:extLst>
          </p:cNvPr>
          <p:cNvSpPr/>
          <p:nvPr/>
        </p:nvSpPr>
        <p:spPr>
          <a:xfrm>
            <a:off x="4204587" y="5300469"/>
            <a:ext cx="668323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CDB209-A0C5-48E5-8EDF-1F0D561F3F06}"/>
              </a:ext>
            </a:extLst>
          </p:cNvPr>
          <p:cNvSpPr txBox="1"/>
          <p:nvPr/>
        </p:nvSpPr>
        <p:spPr>
          <a:xfrm>
            <a:off x="131733" y="330820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F6E3DE-C377-4E78-9492-C4EE45080BFE}"/>
              </a:ext>
            </a:extLst>
          </p:cNvPr>
          <p:cNvSpPr txBox="1"/>
          <p:nvPr/>
        </p:nvSpPr>
        <p:spPr>
          <a:xfrm>
            <a:off x="236243" y="484633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Unstable</a:t>
            </a: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6CA78AA6-5D58-42E9-BE9A-7EBF8AB6931B}"/>
              </a:ext>
            </a:extLst>
          </p:cNvPr>
          <p:cNvSpPr/>
          <p:nvPr/>
        </p:nvSpPr>
        <p:spPr>
          <a:xfrm>
            <a:off x="6870714" y="5317934"/>
            <a:ext cx="2268523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2AEE-6C8A-4B53-BED9-60F5A1DE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7625"/>
            <a:ext cx="7498080" cy="746486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interesting</a:t>
            </a:r>
            <a:r>
              <a:rPr lang="fr-CA" dirty="0"/>
              <a:t> </a:t>
            </a:r>
            <a:r>
              <a:rPr lang="fr-CA" dirty="0" err="1"/>
              <a:t>papers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F2F50-CBD0-4EAF-B8FE-CB5C39E7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548" y="6228927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03EA4-6A53-4A70-9A7C-A0CE3AD7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39"/>
          <a:stretch/>
        </p:blipFill>
        <p:spPr>
          <a:xfrm>
            <a:off x="457200" y="914400"/>
            <a:ext cx="8077200" cy="272634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714E0C-3512-4CE8-94C8-161ECDB552A1}"/>
              </a:ext>
            </a:extLst>
          </p:cNvPr>
          <p:cNvCxnSpPr/>
          <p:nvPr/>
        </p:nvCxnSpPr>
        <p:spPr>
          <a:xfrm>
            <a:off x="914400" y="5181600"/>
            <a:ext cx="7086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E0B5BCB6-BEB8-477C-B9C2-FD85039C819D}"/>
              </a:ext>
            </a:extLst>
          </p:cNvPr>
          <p:cNvSpPr/>
          <p:nvPr/>
        </p:nvSpPr>
        <p:spPr>
          <a:xfrm>
            <a:off x="1676400" y="4419600"/>
            <a:ext cx="533400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83B3C92D-AD2D-4692-9ABD-4FB0E504558C}"/>
              </a:ext>
            </a:extLst>
          </p:cNvPr>
          <p:cNvSpPr/>
          <p:nvPr/>
        </p:nvSpPr>
        <p:spPr>
          <a:xfrm>
            <a:off x="2285999" y="4395787"/>
            <a:ext cx="612747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CEB91564-82FE-47E1-819B-5D32A6A41488}"/>
              </a:ext>
            </a:extLst>
          </p:cNvPr>
          <p:cNvSpPr/>
          <p:nvPr/>
        </p:nvSpPr>
        <p:spPr>
          <a:xfrm>
            <a:off x="2974945" y="4364690"/>
            <a:ext cx="3156008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36A60B31-52F1-41FF-A762-5B3C73C4D3A3}"/>
              </a:ext>
            </a:extLst>
          </p:cNvPr>
          <p:cNvSpPr/>
          <p:nvPr/>
        </p:nvSpPr>
        <p:spPr>
          <a:xfrm>
            <a:off x="6172200" y="4341962"/>
            <a:ext cx="2133600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BF822BEA-A3B6-4C57-BB8D-B3D21B3680EA}"/>
              </a:ext>
            </a:extLst>
          </p:cNvPr>
          <p:cNvSpPr/>
          <p:nvPr/>
        </p:nvSpPr>
        <p:spPr>
          <a:xfrm>
            <a:off x="1142999" y="4419600"/>
            <a:ext cx="533399" cy="6095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401A13-CC36-4C38-BC4F-943644B2170D}"/>
              </a:ext>
            </a:extLst>
          </p:cNvPr>
          <p:cNvSpPr txBox="1"/>
          <p:nvPr/>
        </p:nvSpPr>
        <p:spPr>
          <a:xfrm>
            <a:off x="6877924" y="5166209"/>
            <a:ext cx="130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time</a:t>
            </a:r>
            <a:endParaRPr lang="zh-CN" alt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189D4-D063-437B-B933-CD5A51975C73}"/>
              </a:ext>
            </a:extLst>
          </p:cNvPr>
          <p:cNvSpPr txBox="1"/>
          <p:nvPr/>
        </p:nvSpPr>
        <p:spPr>
          <a:xfrm>
            <a:off x="173023" y="437500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Stable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271C1C5D-6585-4E78-950D-CD52FEAFE569}"/>
              </a:ext>
            </a:extLst>
          </p:cNvPr>
          <p:cNvSpPr/>
          <p:nvPr/>
        </p:nvSpPr>
        <p:spPr>
          <a:xfrm rot="16200000">
            <a:off x="1666669" y="4481375"/>
            <a:ext cx="523221" cy="193464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A996BD-3E5B-46F4-833B-57E042280F80}"/>
              </a:ext>
            </a:extLst>
          </p:cNvPr>
          <p:cNvSpPr txBox="1"/>
          <p:nvPr/>
        </p:nvSpPr>
        <p:spPr>
          <a:xfrm>
            <a:off x="1181100" y="568242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Time </a:t>
            </a:r>
            <a:r>
              <a:rPr lang="fr-CA" dirty="0" err="1"/>
              <a:t>interval</a:t>
            </a:r>
            <a:r>
              <a:rPr lang="fr-CA" dirty="0"/>
              <a:t> </a:t>
            </a:r>
            <a:r>
              <a:rPr lang="fr-CA" dirty="0" err="1"/>
              <a:t>where</a:t>
            </a:r>
            <a:r>
              <a:rPr lang="fr-CA" dirty="0"/>
              <a:t> the pattern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locally</a:t>
            </a:r>
            <a:r>
              <a:rPr lang="fr-CA" dirty="0"/>
              <a:t> </a:t>
            </a:r>
            <a:r>
              <a:rPr lang="fr-CA" dirty="0" err="1"/>
              <a:t>periodic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70400" y="5799240"/>
            <a:ext cx="7464960" cy="7401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4614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CA" sz="1633"/>
          </a:p>
        </p:txBody>
      </p:sp>
      <p:sp>
        <p:nvSpPr>
          <p:cNvPr id="48130" name="Titre 1"/>
          <p:cNvSpPr>
            <a:spLocks noGrp="1"/>
          </p:cNvSpPr>
          <p:nvPr>
            <p:ph type="title"/>
          </p:nvPr>
        </p:nvSpPr>
        <p:spPr>
          <a:xfrm>
            <a:off x="1371599" y="361"/>
            <a:ext cx="7351921" cy="1143360"/>
          </a:xfrm>
        </p:spPr>
        <p:txBody>
          <a:bodyPr/>
          <a:lstStyle/>
          <a:p>
            <a:r>
              <a:rPr lang="en-US" altLang="zh-CN" noProof="0" dirty="0"/>
              <a:t>Conclusion</a:t>
            </a:r>
          </a:p>
        </p:txBody>
      </p:sp>
      <p:sp>
        <p:nvSpPr>
          <p:cNvPr id="48131" name="Espace réservé du contenu 2"/>
          <p:cNvSpPr>
            <a:spLocks noGrp="1"/>
          </p:cNvSpPr>
          <p:nvPr>
            <p:ph idx="1"/>
          </p:nvPr>
        </p:nvSpPr>
        <p:spPr>
          <a:xfrm>
            <a:off x="1066799" y="1148041"/>
            <a:ext cx="7656721" cy="4525920"/>
          </a:xfrm>
        </p:spPr>
        <p:txBody>
          <a:bodyPr>
            <a:normAutofit/>
          </a:bodyPr>
          <a:lstStyle/>
          <a:p>
            <a:r>
              <a:rPr lang="en-US" altLang="zh-CN" dirty="0"/>
              <a:t>An overview of periodic itemset mining</a:t>
            </a:r>
          </a:p>
          <a:p>
            <a:r>
              <a:rPr lang="fr-CA" altLang="zh-CN" dirty="0"/>
              <a:t>The </a:t>
            </a:r>
            <a:r>
              <a:rPr lang="fr-CA" altLang="zh-CN" dirty="0" err="1"/>
              <a:t>traditional</a:t>
            </a:r>
            <a:r>
              <a:rPr lang="fr-CA" altLang="zh-CN" dirty="0"/>
              <a:t> </a:t>
            </a:r>
            <a:r>
              <a:rPr lang="fr-CA" altLang="zh-CN" dirty="0" err="1"/>
              <a:t>problem</a:t>
            </a:r>
            <a:endParaRPr lang="en-US" altLang="zh-CN" dirty="0"/>
          </a:p>
          <a:p>
            <a:r>
              <a:rPr lang="en-US" altLang="zh-CN" dirty="0"/>
              <a:t>The more general problem and the PFPM algorithm</a:t>
            </a:r>
          </a:p>
          <a:p>
            <a:r>
              <a:rPr lang="en-US" altLang="zh-CN" dirty="0"/>
              <a:t>Some other interesting papers</a:t>
            </a:r>
          </a:p>
        </p:txBody>
      </p:sp>
      <p:pic>
        <p:nvPicPr>
          <p:cNvPr id="48132" name="Picture 2" descr="D:\DATA\General\Site Web\spmf\spm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640" y="5913000"/>
            <a:ext cx="1779840" cy="6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ZoneTexte 7"/>
          <p:cNvSpPr txBox="1">
            <a:spLocks noChangeArrowheads="1"/>
          </p:cNvSpPr>
          <p:nvPr/>
        </p:nvSpPr>
        <p:spPr bwMode="auto">
          <a:xfrm>
            <a:off x="2688479" y="5870520"/>
            <a:ext cx="5870880" cy="78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21" tIns="41461" rIns="82921" bIns="41461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CA" altLang="zh-CN" sz="1633" b="1" dirty="0"/>
              <a:t>Open source Java data mining software</a:t>
            </a:r>
            <a:r>
              <a:rPr lang="en-CA" altLang="zh-CN" sz="1633" dirty="0"/>
              <a:t>, 240 algorithms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CA" altLang="zh-CN" sz="1633" dirty="0">
                <a:hlinkClick r:id="rId4"/>
              </a:rPr>
              <a:t>http://www.phillippe-fournier-viger.com/spmf/</a:t>
            </a:r>
            <a:endParaRPr lang="en-CA" altLang="zh-CN" sz="1633" dirty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CA" altLang="zh-CN" sz="1633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E1AC3-715D-4D80-8097-7A9D29DF156E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0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181088" cy="1143000"/>
          </a:xfrm>
        </p:spPr>
        <p:txBody>
          <a:bodyPr>
            <a:noAutofit/>
          </a:bodyPr>
          <a:lstStyle/>
          <a:p>
            <a:r>
              <a:rPr lang="en-US" sz="4400" dirty="0"/>
              <a:t>Frequent Itemset Mining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Let there be a numerical value </a:t>
            </a:r>
            <a:r>
              <a:rPr lang="en-US" sz="2000" b="1" i="1" dirty="0" err="1">
                <a:solidFill>
                  <a:srgbClr val="0070C0"/>
                </a:solidFill>
              </a:rPr>
              <a:t>minsup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&gt;0</a:t>
            </a:r>
            <a:r>
              <a:rPr lang="en-US" sz="2000" dirty="0"/>
              <a:t>, set by the user.</a:t>
            </a:r>
          </a:p>
          <a:p>
            <a:r>
              <a:rPr lang="en-US" sz="2000" dirty="0"/>
              <a:t>Frequent itemset mining (FIM) consists of enumerating all </a:t>
            </a:r>
            <a:r>
              <a:rPr lang="en-US" sz="2000" b="1" dirty="0">
                <a:solidFill>
                  <a:srgbClr val="FF0000"/>
                </a:solidFill>
              </a:rPr>
              <a:t>frequent </a:t>
            </a:r>
            <a:r>
              <a:rPr lang="en-US" sz="2000" b="1" dirty="0" err="1">
                <a:solidFill>
                  <a:srgbClr val="FF0000"/>
                </a:solidFill>
              </a:rPr>
              <a:t>itemsets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dirty="0"/>
              <a:t>that is </a:t>
            </a:r>
            <a:r>
              <a:rPr lang="en-US" sz="2000" dirty="0" err="1"/>
              <a:t>itemsets</a:t>
            </a:r>
            <a:r>
              <a:rPr lang="en-US" sz="2000" dirty="0"/>
              <a:t> having a support greater or equal to </a:t>
            </a:r>
            <a:r>
              <a:rPr lang="en-US" sz="2000" i="1" dirty="0" err="1">
                <a:solidFill>
                  <a:srgbClr val="0070C0"/>
                </a:solidFill>
              </a:rPr>
              <a:t>minsup</a:t>
            </a:r>
            <a:r>
              <a:rPr lang="en-US" sz="2000" i="1" dirty="0"/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3" cstate="print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815998" cy="16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1" y="5023559"/>
            <a:ext cx="1919653" cy="17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0931703"/>
              </p:ext>
            </p:extLst>
          </p:nvPr>
        </p:nvGraphicFramePr>
        <p:xfrm>
          <a:off x="1295400" y="320040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{a,</a:t>
                      </a:r>
                      <a:r>
                        <a:rPr lang="fr-CA" sz="2800" baseline="0" dirty="0"/>
                        <a:t>  b,  c, d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{a,</a:t>
                      </a:r>
                      <a:r>
                        <a:rPr lang="fr-CA" sz="2800" baseline="0" dirty="0"/>
                        <a:t>  b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{a, d, 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{a, b, d, 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7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7929" y="0"/>
            <a:ext cx="7498080" cy="762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3881472"/>
              </p:ext>
            </p:extLst>
          </p:nvPr>
        </p:nvGraphicFramePr>
        <p:xfrm>
          <a:off x="304800" y="83820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{a,</a:t>
                      </a:r>
                      <a:r>
                        <a:rPr lang="fr-CA" sz="2800" baseline="0" dirty="0"/>
                        <a:t>  b,  c, d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{a,</a:t>
                      </a:r>
                      <a:r>
                        <a:rPr lang="fr-CA" sz="2800" baseline="0" dirty="0"/>
                        <a:t>  b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{a, d, 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{a, b, d, 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1066800" y="3733800"/>
            <a:ext cx="7866888" cy="2514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sz="2400" b="1" dirty="0"/>
              <a:t>For </a:t>
            </a:r>
            <a:r>
              <a:rPr lang="en-US" sz="2400" b="1" i="1" dirty="0" err="1">
                <a:solidFill>
                  <a:srgbClr val="0070C0"/>
                </a:solidFill>
              </a:rPr>
              <a:t>minsup</a:t>
            </a:r>
            <a:r>
              <a:rPr lang="en-US" sz="2400" i="1" dirty="0"/>
              <a:t> </a:t>
            </a:r>
            <a:r>
              <a:rPr lang="en-US" sz="2400" dirty="0"/>
              <a:t>= 2, the </a:t>
            </a:r>
            <a:r>
              <a:rPr lang="en-US" sz="2400" b="1" dirty="0"/>
              <a:t>frequent </a:t>
            </a:r>
            <a:r>
              <a:rPr lang="en-US" sz="2400" b="1" dirty="0" err="1"/>
              <a:t>itemsets</a:t>
            </a:r>
            <a:r>
              <a:rPr lang="en-US" sz="2400" b="1" dirty="0"/>
              <a:t> </a:t>
            </a:r>
            <a:r>
              <a:rPr lang="en-US" sz="2400" dirty="0"/>
              <a:t>are:</a:t>
            </a:r>
          </a:p>
          <a:p>
            <a:pPr marL="82296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{b}, {a}, {d}, {e}, {</a:t>
            </a:r>
            <a:r>
              <a:rPr lang="en-US" sz="2400" dirty="0" err="1">
                <a:solidFill>
                  <a:srgbClr val="0070C0"/>
                </a:solidFill>
              </a:rPr>
              <a:t>a,b</a:t>
            </a:r>
            <a:r>
              <a:rPr lang="en-US" sz="2400" dirty="0">
                <a:solidFill>
                  <a:srgbClr val="0070C0"/>
                </a:solidFill>
              </a:rPr>
              <a:t>}, {b, d}, {a, d}, {a, e}, {d, e}, {a, b, d}</a:t>
            </a:r>
          </a:p>
          <a:p>
            <a:pPr marL="82296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en-US" sz="2400" dirty="0"/>
              <a:t>For the user, choosing a high </a:t>
            </a:r>
            <a:r>
              <a:rPr lang="en-US" sz="2400" b="1" i="1" dirty="0" err="1">
                <a:solidFill>
                  <a:srgbClr val="0070C0"/>
                </a:solidFill>
              </a:rPr>
              <a:t>minsup</a:t>
            </a:r>
            <a:r>
              <a:rPr lang="en-US" sz="2400" dirty="0"/>
              <a:t> value, </a:t>
            </a:r>
          </a:p>
          <a:p>
            <a:r>
              <a:rPr lang="en-US" sz="2400" dirty="0"/>
              <a:t>will reduce the number of frequent </a:t>
            </a:r>
            <a:r>
              <a:rPr lang="en-US" sz="2400" dirty="0" err="1"/>
              <a:t>itemsets</a:t>
            </a:r>
            <a:r>
              <a:rPr lang="en-US" sz="2400" dirty="0"/>
              <a:t>,</a:t>
            </a:r>
          </a:p>
          <a:p>
            <a:r>
              <a:rPr lang="en-US" sz="2400" dirty="0"/>
              <a:t>will increase the speed and decrease the memory required for finding the frequent </a:t>
            </a:r>
            <a:r>
              <a:rPr lang="en-US" sz="2400" dirty="0" err="1"/>
              <a:t>itemsets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3084D-61E9-4A88-8184-B9AB4997795F}"/>
              </a:ext>
            </a:extLst>
          </p:cNvPr>
          <p:cNvSpPr txBox="1"/>
          <p:nvPr/>
        </p:nvSpPr>
        <p:spPr>
          <a:xfrm>
            <a:off x="2286000" y="-37623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a= a,   b = b  c = c d= d e = b</a:t>
            </a:r>
          </a:p>
        </p:txBody>
      </p:sp>
    </p:spTree>
    <p:extLst>
      <p:ext uri="{BB962C8B-B14F-4D97-AF65-F5344CB8AC3E}">
        <p14:creationId xmlns:p14="http://schemas.microsoft.com/office/powerpoint/2010/main" val="20013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017D-53E9-43BE-A6DF-E69B9BC4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This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useful</a:t>
            </a:r>
            <a:r>
              <a:rPr lang="fr-CA" dirty="0"/>
              <a:t> but…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581C0-B048-4C2E-9C6E-ECBF2659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CA" dirty="0" err="1"/>
              <a:t>What</a:t>
            </a:r>
            <a:r>
              <a:rPr lang="fr-CA" dirty="0"/>
              <a:t> about the </a:t>
            </a:r>
            <a:r>
              <a:rPr lang="fr-CA" b="1" dirty="0"/>
              <a:t>time dimension</a:t>
            </a:r>
            <a:r>
              <a:rPr lang="fr-CA" dirty="0"/>
              <a:t>?</a:t>
            </a:r>
          </a:p>
          <a:p>
            <a:r>
              <a:rPr lang="en-US" sz="2800" dirty="0"/>
              <a:t>Customer behavior can change over time or show some regularities.</a:t>
            </a:r>
          </a:p>
          <a:p>
            <a:r>
              <a:rPr lang="fr-CA" sz="2800" dirty="0" err="1"/>
              <a:t>Several</a:t>
            </a:r>
            <a:r>
              <a:rPr lang="fr-CA" sz="2800" dirty="0"/>
              <a:t> types of patterns </a:t>
            </a:r>
            <a:r>
              <a:rPr lang="fr-CA" sz="2800" dirty="0" err="1"/>
              <a:t>with</a:t>
            </a:r>
            <a:r>
              <a:rPr lang="fr-CA" sz="2800" dirty="0"/>
              <a:t> time:</a:t>
            </a:r>
          </a:p>
          <a:p>
            <a:pPr lvl="1"/>
            <a:r>
              <a:rPr lang="fr-CA" sz="2400" dirty="0" err="1"/>
              <a:t>periodic</a:t>
            </a:r>
            <a:r>
              <a:rPr lang="fr-CA" sz="2400" dirty="0"/>
              <a:t> patterns, </a:t>
            </a:r>
          </a:p>
          <a:p>
            <a:pPr lvl="1"/>
            <a:r>
              <a:rPr lang="fr-CA" sz="2400" dirty="0" err="1"/>
              <a:t>peak</a:t>
            </a:r>
            <a:r>
              <a:rPr lang="fr-CA" sz="2400" dirty="0"/>
              <a:t> patterns, </a:t>
            </a:r>
          </a:p>
          <a:p>
            <a:pPr lvl="1"/>
            <a:r>
              <a:rPr lang="fr-CA" sz="2400" dirty="0" err="1"/>
              <a:t>trending</a:t>
            </a:r>
            <a:r>
              <a:rPr lang="fr-CA" sz="2400" dirty="0"/>
              <a:t> patterns, </a:t>
            </a:r>
          </a:p>
          <a:p>
            <a:pPr lvl="1"/>
            <a:r>
              <a:rPr lang="fr-CA" sz="2400" dirty="0"/>
              <a:t>etc.</a:t>
            </a:r>
          </a:p>
          <a:p>
            <a:r>
              <a:rPr lang="fr-CA" sz="2800" dirty="0" err="1"/>
              <a:t>Today</a:t>
            </a:r>
            <a:r>
              <a:rPr lang="fr-CA" sz="2800" dirty="0"/>
              <a:t> </a:t>
            </a:r>
            <a:r>
              <a:rPr lang="fr-CA" sz="2800" dirty="0" err="1"/>
              <a:t>we</a:t>
            </a:r>
            <a:r>
              <a:rPr lang="fr-CA" sz="2800" dirty="0"/>
              <a:t> </a:t>
            </a:r>
            <a:r>
              <a:rPr lang="fr-CA" sz="2800" dirty="0" err="1"/>
              <a:t>will</a:t>
            </a:r>
            <a:r>
              <a:rPr lang="fr-CA" sz="2800" dirty="0"/>
              <a:t> talk about the </a:t>
            </a:r>
            <a:r>
              <a:rPr lang="fr-CA" sz="2800" b="1" dirty="0" err="1"/>
              <a:t>periodic</a:t>
            </a:r>
            <a:r>
              <a:rPr lang="fr-CA" sz="2800" b="1" dirty="0"/>
              <a:t> patterns.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96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Itemset Mining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Goal</a:t>
            </a:r>
            <a:r>
              <a:rPr lang="en-US" b="1" dirty="0"/>
              <a:t>: </a:t>
            </a:r>
            <a:r>
              <a:rPr lang="en-US" dirty="0"/>
              <a:t>find groups of items that appear periodically in a sequence of transactions.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   {baguette, cheese, orange juice} </a:t>
            </a:r>
            <a:r>
              <a:rPr lang="en-US" dirty="0"/>
              <a:t>may be a </a:t>
            </a:r>
            <a:r>
              <a:rPr lang="en-US" i="1" dirty="0"/>
              <a:t>frequent periodic pattern </a:t>
            </a:r>
            <a:r>
              <a:rPr lang="en-US" dirty="0"/>
              <a:t>for a customer, occurring every week.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A22D-6833-4D7D-AAB9-C67AB34A90F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5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FD433-831B-4A2E-B260-4EB15C94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fr-CA" dirty="0"/>
              <a:t>The </a:t>
            </a:r>
            <a:r>
              <a:rPr lang="fr-CA" dirty="0" err="1"/>
              <a:t>traditional</a:t>
            </a:r>
            <a:r>
              <a:rPr lang="fr-CA" dirty="0"/>
              <a:t> </a:t>
            </a:r>
            <a:r>
              <a:rPr lang="fr-CA" dirty="0" err="1"/>
              <a:t>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6F1DC-391A-4D00-AB28-87078D443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930" y="1066800"/>
            <a:ext cx="7498080" cy="5715000"/>
          </a:xfrm>
        </p:spPr>
        <p:txBody>
          <a:bodyPr>
            <a:normAutofit/>
          </a:bodyPr>
          <a:lstStyle/>
          <a:p>
            <a:r>
              <a:rPr lang="fr-CA" sz="2400" dirty="0"/>
              <a:t>The </a:t>
            </a:r>
            <a:r>
              <a:rPr lang="fr-CA" sz="2400" dirty="0" err="1"/>
              <a:t>PF-Growth</a:t>
            </a:r>
            <a:r>
              <a:rPr lang="fr-CA" sz="2400" dirty="0"/>
              <a:t> </a:t>
            </a:r>
            <a:r>
              <a:rPr lang="fr-CA" sz="2400" dirty="0" err="1"/>
              <a:t>algorithm</a:t>
            </a:r>
            <a:r>
              <a:rPr lang="fr-CA" sz="2400" dirty="0"/>
              <a:t> (</a:t>
            </a:r>
            <a:r>
              <a:rPr lang="fr-CA" sz="2400" dirty="0" err="1"/>
              <a:t>Tanbeer</a:t>
            </a:r>
            <a:r>
              <a:rPr lang="fr-CA" sz="2400" dirty="0"/>
              <a:t>, 2009)</a:t>
            </a:r>
          </a:p>
          <a:p>
            <a:r>
              <a:rPr lang="fr-CA" sz="2400" b="1" dirty="0"/>
              <a:t>Input: </a:t>
            </a:r>
            <a:r>
              <a:rPr lang="fr-CA" sz="2400" dirty="0"/>
              <a:t>a transaction </a:t>
            </a:r>
            <a:r>
              <a:rPr lang="fr-CA" sz="2400" dirty="0" err="1"/>
              <a:t>database</a:t>
            </a:r>
            <a:r>
              <a:rPr lang="fr-CA" sz="2400" dirty="0"/>
              <a:t>:</a:t>
            </a:r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pPr marL="82296" indent="0">
              <a:buNone/>
            </a:pPr>
            <a:endParaRPr lang="fr-CA" dirty="0"/>
          </a:p>
          <a:p>
            <a:pPr marL="82296" indent="0">
              <a:buNone/>
            </a:pPr>
            <a:r>
              <a:rPr lang="fr-CA" sz="2400" dirty="0"/>
              <a:t>          and </a:t>
            </a:r>
            <a:r>
              <a:rPr lang="fr-CA" sz="2400" dirty="0" err="1"/>
              <a:t>parameters</a:t>
            </a:r>
            <a:r>
              <a:rPr lang="fr-CA" sz="2400" dirty="0"/>
              <a:t> </a:t>
            </a:r>
            <a:r>
              <a:rPr lang="fr-CA" sz="2400" dirty="0" err="1">
                <a:solidFill>
                  <a:srgbClr val="0070C0"/>
                </a:solidFill>
              </a:rPr>
              <a:t>maxPer</a:t>
            </a:r>
            <a:r>
              <a:rPr lang="fr-CA" sz="2400" dirty="0">
                <a:solidFill>
                  <a:srgbClr val="0070C0"/>
                </a:solidFill>
              </a:rPr>
              <a:t>&gt;0  </a:t>
            </a:r>
            <a:r>
              <a:rPr lang="fr-CA" sz="2400" dirty="0"/>
              <a:t>and</a:t>
            </a:r>
            <a:r>
              <a:rPr lang="fr-CA" sz="2400" dirty="0">
                <a:solidFill>
                  <a:srgbClr val="0070C0"/>
                </a:solidFill>
              </a:rPr>
              <a:t> </a:t>
            </a:r>
            <a:r>
              <a:rPr lang="fr-CA" sz="2400" dirty="0" err="1">
                <a:solidFill>
                  <a:srgbClr val="0070C0"/>
                </a:solidFill>
              </a:rPr>
              <a:t>minsup</a:t>
            </a:r>
            <a:r>
              <a:rPr lang="fr-CA" sz="2400" dirty="0">
                <a:solidFill>
                  <a:srgbClr val="0070C0"/>
                </a:solidFill>
              </a:rPr>
              <a:t> &gt;0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fr-CA" sz="2400" b="1" dirty="0"/>
              <a:t>Output: </a:t>
            </a:r>
            <a:r>
              <a:rPr lang="fr-CA" sz="2400" dirty="0"/>
              <a:t>all the </a:t>
            </a:r>
            <a:r>
              <a:rPr lang="fr-CA" sz="2400" b="1" dirty="0" err="1"/>
              <a:t>frequent</a:t>
            </a:r>
            <a:r>
              <a:rPr lang="fr-CA" sz="2400" b="1" dirty="0"/>
              <a:t> </a:t>
            </a:r>
            <a:r>
              <a:rPr lang="fr-CA" sz="2400" b="1" dirty="0" err="1"/>
              <a:t>periodic</a:t>
            </a:r>
            <a:r>
              <a:rPr lang="fr-CA" sz="2400" b="1" dirty="0"/>
              <a:t>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6FCF6-98EE-4F23-847D-19AFE21A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24F27A9B-879D-472E-88AF-3A46948DAFE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1584943"/>
              </p:ext>
            </p:extLst>
          </p:nvPr>
        </p:nvGraphicFramePr>
        <p:xfrm>
          <a:off x="2895600" y="2057400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{a,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 c}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a,b,c,d,e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a,c,d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a,c,e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5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5">
            <a:extLst>
              <a:ext uri="{FF2B5EF4-FFF2-40B4-BE49-F238E27FC236}">
                <a16:creationId xmlns:a16="http://schemas.microsoft.com/office/drawing/2014/main" id="{03E3D024-23B8-48B2-8BC5-0112FA2B04F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8771925"/>
              </p:ext>
            </p:extLst>
          </p:nvPr>
        </p:nvGraphicFramePr>
        <p:xfrm>
          <a:off x="271397" y="1973805"/>
          <a:ext cx="3871595" cy="3596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>
                          <a:solidFill>
                            <a:sysClr val="windowText" lastClr="000000"/>
                          </a:solidFill>
                        </a:rPr>
                        <a:t>a,</a:t>
                      </a:r>
                      <a:r>
                        <a:rPr lang="fr-CA" sz="2400" b="1" baseline="0" dirty="0">
                          <a:solidFill>
                            <a:sysClr val="windowText" lastClr="000000"/>
                          </a:solidFill>
                        </a:rPr>
                        <a:t> c</a:t>
                      </a:r>
                      <a:r>
                        <a:rPr lang="fr-CA" sz="2400" baseline="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,b,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b,c,d,e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,d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 {</a:t>
                      </a:r>
                      <a:r>
                        <a:rPr lang="fr-CA" sz="2400" b="1" dirty="0" err="1">
                          <a:solidFill>
                            <a:sysClr val="windowText" lastClr="000000"/>
                          </a:solidFill>
                        </a:rPr>
                        <a:t>a,c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96">
                <a:tc>
                  <a:txBody>
                    <a:bodyPr/>
                    <a:lstStyle/>
                    <a:p>
                      <a:pPr marL="0" marR="0" indent="0" algn="l" defTabSz="1007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fr-CA" sz="2400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fr-CA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{</a:t>
                      </a:r>
                      <a:r>
                        <a:rPr lang="fr-CA" sz="2400" dirty="0" err="1">
                          <a:solidFill>
                            <a:sysClr val="windowText" lastClr="000000"/>
                          </a:solidFill>
                        </a:rPr>
                        <a:t>b,c,e</a:t>
                      </a:r>
                      <a:r>
                        <a:rPr lang="fr-CA" sz="2400" dirty="0">
                          <a:solidFill>
                            <a:sysClr val="windowText" lastClr="000000"/>
                          </a:solidFill>
                        </a:rPr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</a:t>
            </a:r>
            <a:r>
              <a:rPr lang="en-US" dirty="0">
                <a:solidFill>
                  <a:srgbClr val="00B050"/>
                </a:solidFill>
              </a:rPr>
              <a:t>Periodicity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80720" y="1286280"/>
            <a:ext cx="8229600" cy="4525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transaction database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7440" y="1908361"/>
            <a:ext cx="4458240" cy="243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77" b="1" dirty="0" err="1">
                <a:solidFill>
                  <a:srgbClr val="00B050"/>
                </a:solidFill>
              </a:rPr>
              <a:t>Periods</a:t>
            </a:r>
            <a:r>
              <a:rPr lang="fr-CA" sz="2177" b="1" dirty="0">
                <a:solidFill>
                  <a:srgbClr val="00B050"/>
                </a:solidFill>
              </a:rPr>
              <a:t> of an itemset</a:t>
            </a:r>
            <a:r>
              <a:rPr lang="fr-CA" sz="2177" dirty="0">
                <a:solidFill>
                  <a:srgbClr val="00B050"/>
                </a:solidFill>
              </a:rPr>
              <a:t>:</a:t>
            </a:r>
            <a:br>
              <a:rPr lang="fr-CA" sz="2177" dirty="0">
                <a:solidFill>
                  <a:srgbClr val="00B050"/>
                </a:solidFill>
              </a:rPr>
            </a:br>
            <a:r>
              <a:rPr lang="fr-CA" sz="2177" dirty="0"/>
              <a:t>the </a:t>
            </a:r>
            <a:r>
              <a:rPr lang="fr-CA" sz="2177" dirty="0" err="1"/>
              <a:t>number</a:t>
            </a:r>
            <a:r>
              <a:rPr lang="fr-CA" sz="2177" dirty="0"/>
              <a:t> of transactions </a:t>
            </a:r>
            <a:r>
              <a:rPr lang="fr-CA" sz="2177" dirty="0" err="1"/>
              <a:t>between</a:t>
            </a:r>
            <a:r>
              <a:rPr lang="fr-CA" sz="2177" dirty="0"/>
              <a:t> </a:t>
            </a:r>
            <a:r>
              <a:rPr lang="fr-CA" sz="2177" dirty="0" err="1"/>
              <a:t>each</a:t>
            </a:r>
            <a:r>
              <a:rPr lang="fr-CA" sz="2177" dirty="0"/>
              <a:t> occurrence of the itemset</a:t>
            </a:r>
          </a:p>
          <a:p>
            <a:endParaRPr lang="fr-CA" sz="2177" dirty="0"/>
          </a:p>
          <a:p>
            <a:r>
              <a:rPr lang="fr-CA" sz="2177" b="1" dirty="0"/>
              <a:t>Example:</a:t>
            </a:r>
            <a:br>
              <a:rPr lang="fr-CA" sz="2177" dirty="0"/>
            </a:br>
            <a:r>
              <a:rPr lang="fr-CA" sz="2177" dirty="0"/>
              <a:t>The </a:t>
            </a:r>
            <a:r>
              <a:rPr lang="fr-CA" sz="2177" dirty="0" err="1"/>
              <a:t>periods</a:t>
            </a:r>
            <a:r>
              <a:rPr lang="fr-CA" sz="2177" dirty="0"/>
              <a:t> of the itemset </a:t>
            </a:r>
            <a:r>
              <a:rPr lang="fr-CA" sz="2177" b="1" dirty="0"/>
              <a:t>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are</a:t>
            </a:r>
            <a:endParaRPr lang="en-CA" sz="2177" dirty="0"/>
          </a:p>
          <a:p>
            <a:r>
              <a:rPr lang="fr-CA" sz="2177" b="1" dirty="0" err="1"/>
              <a:t>ps</a:t>
            </a:r>
            <a:r>
              <a:rPr lang="fr-CA" sz="2177" b="1" dirty="0"/>
              <a:t>({</a:t>
            </a:r>
            <a:r>
              <a:rPr lang="fr-CA" sz="2177" b="1" dirty="0" err="1"/>
              <a:t>a,c</a:t>
            </a:r>
            <a:r>
              <a:rPr lang="fr-CA" sz="2177" b="1" dirty="0"/>
              <a:t>}) </a:t>
            </a:r>
            <a:r>
              <a:rPr lang="fr-CA" sz="2177" dirty="0"/>
              <a:t>= ?</a:t>
            </a:r>
            <a:endParaRPr lang="en-CA" sz="2177" b="1" dirty="0"/>
          </a:p>
        </p:txBody>
      </p:sp>
    </p:spTree>
    <p:extLst>
      <p:ext uri="{BB962C8B-B14F-4D97-AF65-F5344CB8AC3E}">
        <p14:creationId xmlns:p14="http://schemas.microsoft.com/office/powerpoint/2010/main" val="26649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35632</TotalTime>
  <Words>3073</Words>
  <Application>Microsoft Office PowerPoint</Application>
  <PresentationFormat>On-screen Show (4:3)</PresentationFormat>
  <Paragraphs>653</Paragraphs>
  <Slides>38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华文中宋</vt:lpstr>
      <vt:lpstr>宋体</vt:lpstr>
      <vt:lpstr>Berlin Sans FB Demi</vt:lpstr>
      <vt:lpstr>Calibri</vt:lpstr>
      <vt:lpstr>Cambria Math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Introduction</vt:lpstr>
      <vt:lpstr>Frequent Itemset Mining</vt:lpstr>
      <vt:lpstr>Frequent Itemset Mining</vt:lpstr>
      <vt:lpstr>Example</vt:lpstr>
      <vt:lpstr>This is useful but…</vt:lpstr>
      <vt:lpstr>Periodic Itemset Mining</vt:lpstr>
      <vt:lpstr>The traditional problem</vt:lpstr>
      <vt:lpstr>Definition: Periodicity</vt:lpstr>
      <vt:lpstr>Definition: Periodicity</vt:lpstr>
      <vt:lpstr>Definition: Periodicity</vt:lpstr>
      <vt:lpstr>Definition: Periodicity</vt:lpstr>
      <vt:lpstr>Definition: Periodicity</vt:lpstr>
      <vt:lpstr>Definition: Periodicity</vt:lpstr>
      <vt:lpstr>Definition: Maximum periodicity</vt:lpstr>
      <vt:lpstr>Definition: Maximum periodicity</vt:lpstr>
      <vt:lpstr>Definition: Periodic Itemset</vt:lpstr>
      <vt:lpstr>Definition: Periodic Itemset</vt:lpstr>
      <vt:lpstr>Definition: Periodic Itemset</vt:lpstr>
      <vt:lpstr>Definition: Periodic Itemset</vt:lpstr>
      <vt:lpstr>Example</vt:lpstr>
      <vt:lpstr>Example</vt:lpstr>
      <vt:lpstr>How to find the periodic itemsets?</vt:lpstr>
      <vt:lpstr>But there is a problem…</vt:lpstr>
      <vt:lpstr>A more general model</vt:lpstr>
      <vt:lpstr>A more general model</vt:lpstr>
      <vt:lpstr>A more general model</vt:lpstr>
      <vt:lpstr>A more general model</vt:lpstr>
      <vt:lpstr>Example</vt:lpstr>
      <vt:lpstr>Example</vt:lpstr>
      <vt:lpstr>The PFPM algorithm</vt:lpstr>
      <vt:lpstr>PowerPoint Presentation</vt:lpstr>
      <vt:lpstr>The PFPM algorithm (cont’d)</vt:lpstr>
      <vt:lpstr>Other interesting papers</vt:lpstr>
      <vt:lpstr>Other interesting papers</vt:lpstr>
      <vt:lpstr>Other interesting papers</vt:lpstr>
      <vt:lpstr>Other interesting papers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Pattern Mining</dc:title>
  <dc:creator>ph</dc:creator>
  <cp:lastModifiedBy>philippe</cp:lastModifiedBy>
  <cp:revision>1710</cp:revision>
  <dcterms:created xsi:type="dcterms:W3CDTF">2006-08-16T00:00:00Z</dcterms:created>
  <dcterms:modified xsi:type="dcterms:W3CDTF">2022-07-07T08:57:58Z</dcterms:modified>
</cp:coreProperties>
</file>